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0" r:id="rId1"/>
    <p:sldMasterId id="2147484562" r:id="rId2"/>
    <p:sldMasterId id="2147484749" r:id="rId3"/>
    <p:sldMasterId id="2147484752" r:id="rId4"/>
  </p:sldMasterIdLst>
  <p:notesMasterIdLst>
    <p:notesMasterId r:id="rId67"/>
  </p:notesMasterIdLst>
  <p:handoutMasterIdLst>
    <p:handoutMasterId r:id="rId68"/>
  </p:handoutMasterIdLst>
  <p:sldIdLst>
    <p:sldId id="730" r:id="rId5"/>
    <p:sldId id="744" r:id="rId6"/>
    <p:sldId id="745" r:id="rId7"/>
    <p:sldId id="746" r:id="rId8"/>
    <p:sldId id="2061" r:id="rId9"/>
    <p:sldId id="753" r:id="rId10"/>
    <p:sldId id="751" r:id="rId11"/>
    <p:sldId id="483" r:id="rId12"/>
    <p:sldId id="668" r:id="rId13"/>
    <p:sldId id="552" r:id="rId14"/>
    <p:sldId id="533" r:id="rId15"/>
    <p:sldId id="570" r:id="rId16"/>
    <p:sldId id="701" r:id="rId17"/>
    <p:sldId id="517" r:id="rId18"/>
    <p:sldId id="600" r:id="rId19"/>
    <p:sldId id="516" r:id="rId20"/>
    <p:sldId id="2688" r:id="rId21"/>
    <p:sldId id="645" r:id="rId22"/>
    <p:sldId id="732" r:id="rId23"/>
    <p:sldId id="669" r:id="rId24"/>
    <p:sldId id="399" r:id="rId25"/>
    <p:sldId id="556" r:id="rId26"/>
    <p:sldId id="670" r:id="rId27"/>
    <p:sldId id="635" r:id="rId28"/>
    <p:sldId id="671" r:id="rId29"/>
    <p:sldId id="663" r:id="rId30"/>
    <p:sldId id="627" r:id="rId31"/>
    <p:sldId id="647" r:id="rId32"/>
    <p:sldId id="628" r:id="rId33"/>
    <p:sldId id="729" r:id="rId34"/>
    <p:sldId id="561" r:id="rId35"/>
    <p:sldId id="648" r:id="rId36"/>
    <p:sldId id="634" r:id="rId37"/>
    <p:sldId id="562" r:id="rId38"/>
    <p:sldId id="564" r:id="rId39"/>
    <p:sldId id="571" r:id="rId40"/>
    <p:sldId id="741" r:id="rId41"/>
    <p:sldId id="702" r:id="rId42"/>
    <p:sldId id="712" r:id="rId43"/>
    <p:sldId id="713" r:id="rId44"/>
    <p:sldId id="714" r:id="rId45"/>
    <p:sldId id="715" r:id="rId46"/>
    <p:sldId id="718" r:id="rId47"/>
    <p:sldId id="719" r:id="rId48"/>
    <p:sldId id="720" r:id="rId49"/>
    <p:sldId id="721" r:id="rId50"/>
    <p:sldId id="722" r:id="rId51"/>
    <p:sldId id="723" r:id="rId52"/>
    <p:sldId id="2654" r:id="rId53"/>
    <p:sldId id="733" r:id="rId54"/>
    <p:sldId id="724" r:id="rId55"/>
    <p:sldId id="725" r:id="rId56"/>
    <p:sldId id="726" r:id="rId57"/>
    <p:sldId id="736" r:id="rId58"/>
    <p:sldId id="737" r:id="rId59"/>
    <p:sldId id="738" r:id="rId60"/>
    <p:sldId id="2687" r:id="rId61"/>
    <p:sldId id="739" r:id="rId62"/>
    <p:sldId id="2680" r:id="rId63"/>
    <p:sldId id="740" r:id="rId64"/>
    <p:sldId id="735" r:id="rId65"/>
    <p:sldId id="734" r:id="rId66"/>
  </p:sldIdLst>
  <p:sldSz cx="9144000" cy="5143500" type="screen16x9"/>
  <p:notesSz cx="6792913" cy="9925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00"/>
    <a:srgbClr val="FF3399"/>
    <a:srgbClr val="008000"/>
    <a:srgbClr val="FF33CC"/>
    <a:srgbClr val="00C08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1911" autoAdjust="0"/>
  </p:normalViewPr>
  <p:slideViewPr>
    <p:cSldViewPr>
      <p:cViewPr varScale="1">
        <p:scale>
          <a:sx n="89" d="100"/>
          <a:sy n="89" d="100"/>
        </p:scale>
        <p:origin x="61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6417859B-4346-448C-91BA-78E2A0D705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88087" tIns="44045" rIns="88087" bIns="440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06B1F5E7-1954-433C-B4B4-C234EBD90F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88087" tIns="44045" rIns="88087" bIns="440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E97F5B34-F777-4591-A102-F3745BEC25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88087" tIns="44045" rIns="88087" bIns="440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3AC2331E-34C2-4990-9F00-6C2A55F0A6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8163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88087" tIns="44045" rIns="88087" bIns="440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DD257B-6134-4FE7-B8F0-5F9D774AA5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A25F5369-C543-4E98-8A51-E22FF8F8EB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807" tIns="45904" rIns="91807" bIns="45904" numCol="1" anchor="t" anchorCtr="0" compatLnSpc="1">
            <a:prstTxWarp prst="textNoShape">
              <a:avLst/>
            </a:prstTxWarp>
          </a:bodyPr>
          <a:lstStyle>
            <a:lvl1pPr defTabSz="9163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2D4FF3A6-4A1D-4152-988D-B62EF162F5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807" tIns="45904" rIns="91807" bIns="45904" numCol="1" anchor="t" anchorCtr="0" compatLnSpc="1">
            <a:prstTxWarp prst="textNoShape">
              <a:avLst/>
            </a:prstTxWarp>
          </a:bodyPr>
          <a:lstStyle>
            <a:lvl1pPr algn="r" defTabSz="9163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C972092-013B-4901-B834-2981041289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2437" name="Rectangle 5">
            <a:extLst>
              <a:ext uri="{FF2B5EF4-FFF2-40B4-BE49-F238E27FC236}">
                <a16:creationId xmlns:a16="http://schemas.microsoft.com/office/drawing/2014/main" id="{471AB3CF-E0A1-4167-81E3-85EE8CDE69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4013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807" tIns="45904" rIns="91807" bIns="45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2438" name="Rectangle 6">
            <a:extLst>
              <a:ext uri="{FF2B5EF4-FFF2-40B4-BE49-F238E27FC236}">
                <a16:creationId xmlns:a16="http://schemas.microsoft.com/office/drawing/2014/main" id="{43266B61-DA3C-47E5-AF5C-41E23B2113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807" tIns="45904" rIns="91807" bIns="45904" numCol="1" anchor="b" anchorCtr="0" compatLnSpc="1">
            <a:prstTxWarp prst="textNoShape">
              <a:avLst/>
            </a:prstTxWarp>
          </a:bodyPr>
          <a:lstStyle>
            <a:lvl1pPr defTabSz="9163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2439" name="Rectangle 7">
            <a:extLst>
              <a:ext uri="{FF2B5EF4-FFF2-40B4-BE49-F238E27FC236}">
                <a16:creationId xmlns:a16="http://schemas.microsoft.com/office/drawing/2014/main" id="{D6FBF71D-6255-412A-A351-8D3415C89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28163"/>
            <a:ext cx="2944812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807" tIns="45904" rIns="91807" bIns="4590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0E3C24-2152-4D31-BDD7-B771E06B4B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3AD62707-9353-4D4E-817B-225C79D32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506F51A9-43A8-4C2F-9786-33F44E2D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E4A01B1-B4FB-4412-AD4E-5276B7ACA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21743F-5C82-472C-B33F-6FB9009EA964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B293C14-684E-44E5-9DDE-298864988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48A5F4D-E922-4C05-B393-B6FD9D491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BD5A1B2C-E49A-46FB-A0B3-1BE419B87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E7906DC7-01CE-4C7F-8CCB-BC2D7556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9C99C37D-023D-404B-A6A5-BF328E55D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92FDD47-22A9-486B-939B-559DDA29B6F2}" type="slidenum">
              <a:rPr lang="zh-CN" altLang="en-US" smtClean="0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F4C7C407-6F51-40CA-9378-443BC3D6B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AC573B1C-B579-4B8E-B97F-1C49742A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106F5E4C-A4CF-42A9-B135-250DC4329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0FB93FF-B4F8-44FA-9312-17C26C161A76}" type="slidenum">
              <a:rPr lang="zh-CN" altLang="en-US" smtClean="0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95C5D2F-97AC-4B42-8A4C-0AA7C9B41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A34D9C6C-183E-4918-AC57-AE62ACEC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CE63336C-7C7F-462E-B11C-08B9898DE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2BA28C-6E47-482E-AEA9-666C6F747413}" type="slidenum">
              <a:rPr lang="zh-CN" altLang="en-US" smtClean="0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15BBB84-EA55-4591-A12C-9EF129739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5D8F65-7A88-4C02-9983-6EAC509BC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7DA3A43-A183-4E46-82CA-9D98932B0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E8CBFC-1B06-411D-BD61-04E42FCAC5EF}" type="slidenum">
              <a:rPr lang="zh-CN" altLang="en-US" smtClean="0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7767C48-D97E-40B4-8F2B-A320DCB33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B46E48C-D5C2-40E0-BCF8-433F04E8F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5DDF09D-D426-46CF-9678-A3C59E459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B0C5A0-7CB1-410D-A59E-99AD61A26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A2024A65-987E-4A43-8F0A-02202051E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E20A2CC8-9C02-45E7-9CE8-B7C276EA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92D502F3-90C9-4B50-A42D-76C45F409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102826-0C43-4799-AAF4-3F4853FC25A2}" type="slidenum">
              <a:rPr lang="zh-CN" altLang="en-US" smtClean="0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45FBFA13-DD04-46C1-89AA-A8075A796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195D882-24F6-4595-8A06-6955BD43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60E960A0-AE6B-43F0-B144-FF99E1386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273F2E-116A-4BE6-8E86-F92CB6B035C6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AEA40948-4BCC-4590-A67E-F6CE27488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C7F382D4-461B-4841-A239-474D6D03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A3B08FFA-4A77-41EA-AF84-B44338984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3208A1-84B3-4D8A-B40A-9D55DAEB303E}" type="slidenum">
              <a:rPr lang="zh-CN" altLang="en-US" smtClean="0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E92EDBA-4CBD-4991-9866-D7209CDAF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5011A34-21FD-4A9F-8E5C-7972003B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44FA0B0-9501-4383-B51F-99D0E4BE1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6430B5-DDAD-4E50-BE7B-5199909B08B7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9B62AFD-DD5B-4262-A40E-DFB07DEC9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AC515A7-D07A-412F-A661-E224ECEA9776}" type="slidenum">
              <a:rPr lang="zh-CN" altLang="en-US" smtClean="0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4A4D0AD-22B7-48D8-AEAA-5A7D98C98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FB81260-C315-4871-8C95-87838788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C6B5A521-BDC0-44AB-BDBD-4E027D4A9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1EE772E6-3309-41B4-8116-287E193D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82224D88-3C7F-4344-92D7-AA90A83BC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3EC130-48BC-47DC-9150-2541A4D51CAD}" type="slidenum">
              <a:rPr lang="zh-CN" altLang="en-US" smtClean="0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304907A8-2FA9-41CC-8C53-E9BFE6B7B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27A63305-2A76-45D4-B650-5A95D83F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A01E697F-7B1F-4F94-8F3B-734CF9A21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A0A0087-5E0D-4440-B226-37B1ACBD55A2}" type="slidenum">
              <a:rPr lang="zh-CN" altLang="en-US" smtClean="0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3091B04E-29F1-4331-A800-A0AD79CEE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9F60BB0B-87D7-4352-B6C6-1B0899CAE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6805E6B5-21D3-4C5B-BB12-2DCE9E2B7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248DAF1-2463-4514-A56E-EF48F53D79E2}" type="slidenum">
              <a:rPr lang="zh-CN" altLang="en-US" smtClean="0">
                <a:latin typeface="Arial" panose="020B0604020202020204" pitchFamily="34" charset="0"/>
              </a:rPr>
              <a:pPr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57A8E3C3-4388-4843-92BE-29A6FDCA2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9F975145-90BF-4875-BB37-F6281ADF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ACE15CEF-C33D-4ABF-9E82-A84F56044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8EC25B-5C53-4853-80FD-C70841E23DF1}" type="slidenum">
              <a:rPr lang="zh-CN" altLang="en-US" smtClean="0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2C9C8B8A-057C-4347-A7CD-9E5D64D08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80E7F15F-55BC-4B39-8967-D92E40A16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3C58B2A1-21EC-411D-9E3C-97E1E7B00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BBAF5A-FCD9-4EB3-ABF1-B4E60D398AA8}" type="slidenum">
              <a:rPr lang="zh-CN" altLang="en-US" smtClean="0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79C45122-8C21-4CC8-B657-5CC887287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88C2A26-9E6A-446D-AE07-10FA8C63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2939300A-BBCB-40FA-B66F-53C84299A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2706464-E9C3-4D4A-B7BC-57D1A7A3441C}" type="slidenum">
              <a:rPr lang="zh-CN" altLang="en-US" smtClean="0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30A60563-B927-4429-923B-BF5FFD2B9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B7FEE3-EAFC-409C-8F53-35E678843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4335" indent="-264335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5614D12D-5926-4208-93B7-A99D29470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FCCD97-FF50-4C7F-A358-A5859CEADC96}" type="slidenum">
              <a:rPr lang="zh-CN" altLang="en-US" smtClean="0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A1AB92E1-A8CA-4359-9B25-2E693C0DD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5E133B5E-16EF-4919-86A3-AC981E86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86CBF872-667C-4704-9434-B57B59740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2F9D69-B88F-47B9-BD4F-2B511675920C}" type="slidenum">
              <a:rPr lang="zh-CN" altLang="en-US" smtClean="0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3C6985C4-1FB0-47F2-92C9-49C6B4360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DDC12805-90F5-4815-A7D2-78186031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F774AC63-F4A5-426A-91DE-C42054E1A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D0896E-5531-4BB9-B763-DC51B501CA53}" type="slidenum">
              <a:rPr lang="zh-CN" altLang="en-US" smtClean="0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5D4D1878-CB75-4A0D-8257-67D1B7E97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1925" y="766763"/>
            <a:ext cx="6810375" cy="3830637"/>
          </a:xfrm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C88AC70F-CBC3-4676-9F25-9233B99C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7738"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BC1A3220-154C-4A94-8A61-429AE81CD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25E1FF-8650-42A5-A0A8-E2FFF152D5AF}" type="slidenum">
              <a:rPr lang="zh-CN" altLang="en-US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B3D54906-F4DD-4A6B-AC53-04211D0DD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9F464757-7C70-4740-A2BE-1580E639D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12B26B37-EBDC-49F6-A9B9-07B469BE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F89BB8-DA28-49EE-87EB-7F460521CF6B}" type="slidenum">
              <a:rPr lang="zh-CN" altLang="en-US" smtClean="0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FC69B8F9-D068-4F82-B00F-7FA224B45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24A5122A-C4C6-4360-B5A0-1616ADB1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3B41BB0F-22F7-4B70-BA76-1D338F7A9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A6A6AB-125A-4483-9352-A3375D0FC58B}" type="slidenum">
              <a:rPr lang="zh-CN" altLang="en-US" smtClean="0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01EB32E5-AF52-41D2-BD6B-46C528269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F4C5F3E2-5057-4EA8-B217-C12BEBC8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9475"/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166BC187-2177-4DEE-857F-76147E102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914108-0F81-4B9B-A847-0DCD4EB22B80}" type="slidenum">
              <a:rPr lang="zh-CN" altLang="en-US" smtClean="0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FD4F174B-1829-47F3-B9A9-1F32CD93C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DAA13A11-181A-4540-B7EC-659A38A3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57533AA7-79CE-43DD-8CC9-B9C56AC7D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30E127-0763-43D4-A421-ECC76BEDADBA}" type="slidenum">
              <a:rPr lang="zh-CN" altLang="en-US" smtClean="0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CB8135FB-8530-4DA9-9CC3-9A3498F17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F5635089-BB20-4ED8-B30B-CC6EB13D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A3A4DF05-7771-4B25-A8A2-37E34DACD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3E42CF-FC09-4BB0-80E4-D9B33EB8129C}" type="slidenum">
              <a:rPr lang="zh-CN" altLang="en-US" smtClean="0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B4E562A5-24E3-4600-9C9B-F69ED5B9F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BE3B0E-25BD-4F70-A73C-2477C3808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640E4A1D-2DEE-438F-AC09-E1E473343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25CF65-B535-441E-B320-6BFA67EF6921}" type="slidenum">
              <a:rPr lang="zh-CN" altLang="en-US" smtClean="0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0675E3A-9282-4807-8A78-D446316BD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11ADD8-7D15-4318-8C48-38BD5B31DA0C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9ECB439-80E1-4320-B956-97A9F60A1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8B98420-8985-492A-9AEB-17739770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F09E47AC-F3F8-401F-B623-1E692DEF8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CC715BFC-98EF-4BC9-836A-8B0B68C5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F2741888-0B6E-486D-890C-7B39121C0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07B9422-6EB6-42D7-A5F7-EEB54D81F21B}" type="slidenum">
              <a:rPr lang="zh-CN" altLang="en-US" smtClean="0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39BD1654-6CB5-4A23-AFFF-7DBB4CDD1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B3515CB0-C623-4ECC-B156-E10FEA3B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D1B791ED-3223-4B7B-BB98-41D27D4DC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D5DB3A-FF97-4356-A4A3-D4DB8A206FEE}" type="slidenum">
              <a:rPr lang="zh-CN" altLang="en-US" smtClean="0">
                <a:latin typeface="Arial" panose="020B0604020202020204" pitchFamily="34" charset="0"/>
              </a:rPr>
              <a:pPr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F01EB1AA-7487-4BB3-9870-574554478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810DC4C7-2848-4632-98B3-254965EB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792B5D83-E55C-4D55-A077-49CA7F286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D23B4E-353C-4EC0-ACDD-934B074B9D82}" type="slidenum">
              <a:rPr lang="zh-CN" altLang="en-US" smtClean="0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4C44E051-75D8-485C-BFEC-6B4A212B8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61FE565-70FB-4C63-8AC8-A8B9C55E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184A945F-4D54-4BB3-9ECA-C035120EE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37D146-CD33-4DC9-87AE-50E68A90621B}" type="slidenum">
              <a:rPr lang="zh-CN" altLang="en-US" smtClean="0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C4E7F436-8F9C-43FF-AA0A-3CBABFC1F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FE597AB2-1A01-4BD2-BF91-4B848ABF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E373B158-A8E1-42F5-B170-032445BAA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D8050F-DFA9-4664-A6F5-3AA817E1445D}" type="slidenum">
              <a:rPr lang="zh-CN" altLang="en-US" smtClean="0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D7827EDE-6547-434C-9B8A-A75D6A70D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E9778145-7173-4BE3-82BB-BF5F122A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D58F5361-C9A9-43B9-BB08-E7DDB537E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BE33FB-F752-4CF9-9EC2-0AF7748E6C9F}" type="slidenum">
              <a:rPr lang="zh-CN" altLang="en-US" smtClean="0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202B15D-5A17-466A-B25A-7EC25BFD6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0B267A2-1CA1-4DFB-9C0D-79AD2AC1C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740EB48-CC1E-4CEA-AF70-433C4A52C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4216085-BDFC-45C5-88CD-5625A46F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1E9FF91-04D8-4171-85F0-B0C900C95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619DD02-A230-46A2-9FDF-5B4B84330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C90EE7C1-0D11-4F57-84A6-59315FE622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6513" y="9428163"/>
            <a:ext cx="29448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0" tIns="45901" rIns="91800" bIns="45901" anchor="b"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7EAFFCF-E13A-4E83-B6F8-05B4A84015AD}" type="slidenum">
              <a:rPr lang="zh-CN" altLang="en-US" sz="1300">
                <a:latin typeface="Arial" panose="020B0604020202020204" pitchFamily="34" charset="0"/>
              </a:rPr>
              <a:pPr algn="r" eaLnBrk="1" hangingPunct="1"/>
              <a:t>46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A91D7F2-6411-4ACE-9B77-7DC1FDAF5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93EA000-6559-4D09-9EB4-D8B510F5F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E58B2DF5-041B-4F02-A159-EA9CB7FB7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6F3C5696-F173-4FE4-8AE6-2FBF1DEE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37C7C6BA-0D46-4561-8F44-1915C188F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AAB952-46D3-4409-8258-4665B024C773}" type="slidenum">
              <a:rPr lang="zh-CN" altLang="en-US" smtClean="0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D0E5F20-083E-4F4D-B311-A7180EF41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EC88219-6A9B-4356-A3C0-DFA454C4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D92E1BF9-1626-4D51-BF98-9FEBADB41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23C12115-5C4C-49C1-8E32-A0A32D7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23B9674E-B690-4D9D-B853-EE4D2B119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8ACBB9-8442-40F1-AA11-8D16EE20F78C}" type="slidenum">
              <a:rPr lang="en-US" altLang="zh-CN" sz="1200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B2AE7E56-10BD-4988-B5A3-ACA69A888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3B037A46-AAA7-4DF2-8BD9-2469AFA0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E21341BA-353C-45D3-B16A-8870E6358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5F7EBD-4DF0-4DC3-8E51-33665585F605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39A7307C-FB41-4320-AF16-E71955E6A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8B43CD4C-B5E0-4230-99F4-AFF21C05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297CAC44-CF64-4303-9F31-4C8441D49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D2AC78-0F3A-43B0-B898-258828B7F651}" type="slidenum">
              <a:rPr lang="en-US" altLang="zh-CN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>
            <a:extLst>
              <a:ext uri="{FF2B5EF4-FFF2-40B4-BE49-F238E27FC236}">
                <a16:creationId xmlns:a16="http://schemas.microsoft.com/office/drawing/2014/main" id="{5E308A23-F7A1-4484-8F08-C2847AD8A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>
            <a:extLst>
              <a:ext uri="{FF2B5EF4-FFF2-40B4-BE49-F238E27FC236}">
                <a16:creationId xmlns:a16="http://schemas.microsoft.com/office/drawing/2014/main" id="{1B7C23BE-0438-400D-A0BC-3CE2EA46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2BC43131-112C-4AFC-8E89-225D8F2D0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7E615E-6CA5-4201-809D-0935A470FBC7}" type="slidenum">
              <a:rPr lang="zh-CN" altLang="en-US" smtClean="0">
                <a:latin typeface="Arial" panose="020B0604020202020204" pitchFamily="34" charset="0"/>
              </a:rPr>
              <a:pPr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>
            <a:extLst>
              <a:ext uri="{FF2B5EF4-FFF2-40B4-BE49-F238E27FC236}">
                <a16:creationId xmlns:a16="http://schemas.microsoft.com/office/drawing/2014/main" id="{8C89B054-0F8D-4340-A5A2-AF1645AE8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>
            <a:extLst>
              <a:ext uri="{FF2B5EF4-FFF2-40B4-BE49-F238E27FC236}">
                <a16:creationId xmlns:a16="http://schemas.microsoft.com/office/drawing/2014/main" id="{B0279659-C001-4C6B-BC84-E3C11B6F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1076" name="灯片编号占位符 3">
            <a:extLst>
              <a:ext uri="{FF2B5EF4-FFF2-40B4-BE49-F238E27FC236}">
                <a16:creationId xmlns:a16="http://schemas.microsoft.com/office/drawing/2014/main" id="{8544BF5F-6A69-4266-B049-AAA48382E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2C6826-3F53-473C-9B5A-3DCF3354F2EF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>
            <a:extLst>
              <a:ext uri="{FF2B5EF4-FFF2-40B4-BE49-F238E27FC236}">
                <a16:creationId xmlns:a16="http://schemas.microsoft.com/office/drawing/2014/main" id="{03E71BC0-968B-4B0C-983C-4CA7183D5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>
            <a:extLst>
              <a:ext uri="{FF2B5EF4-FFF2-40B4-BE49-F238E27FC236}">
                <a16:creationId xmlns:a16="http://schemas.microsoft.com/office/drawing/2014/main" id="{C6FE09B0-B610-4DC7-82D5-D7AA644D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33124" name="灯片编号占位符 3">
            <a:extLst>
              <a:ext uri="{FF2B5EF4-FFF2-40B4-BE49-F238E27FC236}">
                <a16:creationId xmlns:a16="http://schemas.microsoft.com/office/drawing/2014/main" id="{A91BFF1F-1157-4CF9-9940-48FDBA1E5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D971F7-396A-425D-83C4-7B3ACF12B6AC}" type="slidenum">
              <a:rPr lang="zh-CN" altLang="en-US" smtClean="0">
                <a:latin typeface="Arial" panose="020B0604020202020204" pitchFamily="34" charset="0"/>
              </a:rPr>
              <a:pPr/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>
            <a:extLst>
              <a:ext uri="{FF2B5EF4-FFF2-40B4-BE49-F238E27FC236}">
                <a16:creationId xmlns:a16="http://schemas.microsoft.com/office/drawing/2014/main" id="{E11739C1-B33B-410A-AC16-D49794B73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>
            <a:extLst>
              <a:ext uri="{FF2B5EF4-FFF2-40B4-BE49-F238E27FC236}">
                <a16:creationId xmlns:a16="http://schemas.microsoft.com/office/drawing/2014/main" id="{6F763052-E6A7-403B-8791-9E85E76B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5172" name="灯片编号占位符 3">
            <a:extLst>
              <a:ext uri="{FF2B5EF4-FFF2-40B4-BE49-F238E27FC236}">
                <a16:creationId xmlns:a16="http://schemas.microsoft.com/office/drawing/2014/main" id="{58308F28-C5F0-4058-9833-510758818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FFC70B-2733-42BA-85DA-293A91337081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>
            <a:extLst>
              <a:ext uri="{FF2B5EF4-FFF2-40B4-BE49-F238E27FC236}">
                <a16:creationId xmlns:a16="http://schemas.microsoft.com/office/drawing/2014/main" id="{74771091-A6B7-468B-BCC9-7647FAC9EC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>
            <a:extLst>
              <a:ext uri="{FF2B5EF4-FFF2-40B4-BE49-F238E27FC236}">
                <a16:creationId xmlns:a16="http://schemas.microsoft.com/office/drawing/2014/main" id="{C2F11F0B-B77E-498D-B1C4-A3948C04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7220" name="灯片编号占位符 3">
            <a:extLst>
              <a:ext uri="{FF2B5EF4-FFF2-40B4-BE49-F238E27FC236}">
                <a16:creationId xmlns:a16="http://schemas.microsoft.com/office/drawing/2014/main" id="{F7BF41F4-188E-4CD1-B48B-3CE3DD0B4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2E77D0-2D9B-4759-B732-0F011DD2C79B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>
            <a:extLst>
              <a:ext uri="{FF2B5EF4-FFF2-40B4-BE49-F238E27FC236}">
                <a16:creationId xmlns:a16="http://schemas.microsoft.com/office/drawing/2014/main" id="{5F760BAB-D772-4D89-A574-F80362B67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2F788EA1-07E5-4E29-AEE5-E62CA9AA0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9268" name="灯片编号占位符 3">
            <a:extLst>
              <a:ext uri="{FF2B5EF4-FFF2-40B4-BE49-F238E27FC236}">
                <a16:creationId xmlns:a16="http://schemas.microsoft.com/office/drawing/2014/main" id="{06A5D909-605C-44D3-92DC-E59AB7332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733009-671B-455D-9CC2-A59CCCF6DD20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D32DC4E4-5283-4005-8692-4120A312D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6F4D59EF-0BB6-4CFF-87CB-32DD48244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2DE172E6-319F-4CE7-94BA-504AE591D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DB82D4-5A3E-4871-B5EC-A4D5D694E855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6CBD9E4C-55D0-4036-A83F-F2DC676AD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A313EC2B-607E-4247-B472-688865FF1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D3AFFA6D-F42E-49C6-93BD-B0FC5133D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96D749-D1B0-4C46-969B-103BBF072ACA}" type="slidenum">
              <a:rPr lang="zh-CN" altLang="en-US" smtClean="0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B1358525-0B0A-4F03-A4C2-8B17D594D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>
            <a:extLst>
              <a:ext uri="{FF2B5EF4-FFF2-40B4-BE49-F238E27FC236}">
                <a16:creationId xmlns:a16="http://schemas.microsoft.com/office/drawing/2014/main" id="{42174B01-B90A-43FF-9406-1E4C0834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63A05AE7-102B-417F-893F-BB7BEA2A3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DABF5B-0E0D-4EEB-B152-4292E2D6E4EE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E1DECF17-23DB-4387-BA63-520241DB5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173EF905-A0CF-4D7E-BC9A-986C013BE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6994C7BA-BA91-4835-A2A3-3A9825325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F973652-3313-4737-B865-ABC3120997AA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7A194913-7CDC-46D7-8FA5-91C0AEED4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1925" y="766763"/>
            <a:ext cx="6810375" cy="3830637"/>
          </a:xfrm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48D076E2-D2AE-48B5-897E-E8C731C0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7738"/>
            <a:endParaRPr lang="zh-CN" altLang="en-US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862DDC77-47BE-4858-AA77-94A81494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EFE16B-F728-4FB9-B397-E7F17F0888C8}" type="slidenum">
              <a:rPr lang="zh-CN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>
            <a:extLst>
              <a:ext uri="{FF2B5EF4-FFF2-40B4-BE49-F238E27FC236}">
                <a16:creationId xmlns:a16="http://schemas.microsoft.com/office/drawing/2014/main" id="{A8FBA56A-EA9F-441E-BC2F-EF7D98315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>
            <a:extLst>
              <a:ext uri="{FF2B5EF4-FFF2-40B4-BE49-F238E27FC236}">
                <a16:creationId xmlns:a16="http://schemas.microsoft.com/office/drawing/2014/main" id="{B8ABAE27-5823-495D-82AA-BE3CDCBD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04" name="灯片编号占位符 3">
            <a:extLst>
              <a:ext uri="{FF2B5EF4-FFF2-40B4-BE49-F238E27FC236}">
                <a16:creationId xmlns:a16="http://schemas.microsoft.com/office/drawing/2014/main" id="{F3B217B9-5DA5-4BED-81CA-93EDA0C4B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4FCC82-688C-4506-8903-353C4ACAB25A}" type="slidenum">
              <a:rPr lang="zh-CN" altLang="en-US" smtClean="0">
                <a:latin typeface="Arial" panose="020B0604020202020204" pitchFamily="34" charset="0"/>
              </a:rPr>
              <a:pPr/>
              <a:t>62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1971D3E-98A5-42C5-8733-AF99B08AF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DEBEA3-CBCA-47A9-9CA2-585478C00601}" type="slidenum">
              <a:rPr lang="zh-CN" altLang="en-US" smtClean="0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F67BBEE-30DC-4EAA-9BA4-771C9CE43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BF4F5D2-189B-4052-A9A2-FD957725A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B4356C0B-1617-439B-B757-4DDC79256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2360DD8-F883-4F91-A119-1A54495EF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4167D917-CA02-4DC1-96FB-0D6E1918C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BE5C1C-9E1F-4D4B-8E5D-A13F45A49280}" type="slidenum">
              <a:rPr lang="zh-CN" altLang="en-US" smtClean="0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CE8FD906-C3C4-4CE6-B852-17E6E22DA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FA5CCE6-21B6-47F7-8152-F7974BA5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04AACA95-474C-4921-B82F-6ECD4A5C2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4375" indent="-274638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0138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463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1200" indent="-219075" defTabSz="9159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384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956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528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10000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C4CB08-C424-44FB-A13A-035B240788E7}" type="slidenum">
              <a:rPr lang="zh-CN" altLang="en-US" smtClean="0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298F3539-9858-4569-880B-487BD12A7742}"/>
              </a:ext>
            </a:extLst>
          </p:cNvPr>
          <p:cNvSpPr/>
          <p:nvPr/>
        </p:nvSpPr>
        <p:spPr>
          <a:xfrm>
            <a:off x="228600" y="171450"/>
            <a:ext cx="8696325" cy="45275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80B663D2-5ED4-4559-A2C9-8C88006E91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89049152-7F9C-4A78-A297-02FCF7B46A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E47084EA-825A-42D9-828F-946156EC4B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D20D7E2-0FAD-438E-9CA2-ABA7358355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8D3A2C5-4F53-412C-B53B-6911B002BE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A7A97885-CD6D-434F-8767-54563BD226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1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05317146-8DFE-424E-93B0-C8C62A7FA458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830DAFB-90B4-4D99-9539-1B265D6968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3F2E238-96E2-44CD-B17C-64E20950AE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0492BA9-660C-4F69-B648-877B271FE1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499BE6A-3258-4F43-A4F4-7A558A43E6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17FFECB-039A-439D-A94C-A8DA35DA94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E0A1D343-BADE-44B3-A025-6A671A44DBA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DD745A3-7594-43C9-B3C8-644F2FD5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0D0756-5E07-40AB-9F00-563DE72B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9885FD5-220B-4FFB-B875-E5EA359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00E602A-2268-4505-87C3-14E8A234EC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54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">
            <a:extLst>
              <a:ext uri="{FF2B5EF4-FFF2-40B4-BE49-F238E27FC236}">
                <a16:creationId xmlns:a16="http://schemas.microsoft.com/office/drawing/2014/main" id="{1890D2E0-23D3-40FD-B311-15C7EB2D78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BCF7EC70-3EFD-46BE-A814-C87D6245B0B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五边形 16">
              <a:extLst>
                <a:ext uri="{FF2B5EF4-FFF2-40B4-BE49-F238E27FC236}">
                  <a16:creationId xmlns:a16="http://schemas.microsoft.com/office/drawing/2014/main" id="{0C88EBB1-A383-4C22-A0C2-BC300CE2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27517"/>
            <a:ext cx="7416824" cy="3225800"/>
          </a:xfrm>
        </p:spPr>
        <p:txBody>
          <a:bodyPr/>
          <a:lstStyle>
            <a:lvl1pPr marL="273050" indent="-27305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6263" indent="-27305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5663" indent="-22860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43000" indent="-22860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2088" indent="-228600">
              <a:buClrTx/>
              <a:buFont typeface="Wingdings" panose="05000000000000000000" pitchFamily="2" charset="2"/>
              <a:buChar char="Ø"/>
              <a:defRPr b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7FA51A4-0CEE-48BD-80FF-C7FDF98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0E4370-2661-4DB7-A91D-FA4578C6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C2EFCAF-1893-4CB3-85A1-EE80DB71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EA77EC0-9144-427B-95D2-AABCB5CA2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17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39D632B-45D5-4453-8959-93441DAEA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D814A-2EC7-4F66-87DB-56412EDB48D6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582DF93-47A3-45B6-92B0-C1E8B7D36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C845CB7-C167-4F67-A4DB-B9DBE13C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B44DC-469B-436F-94EC-A489F59C8B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60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9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515F4980-0EAF-4DEC-9717-6C5B709CDA7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4BE9D081-A7A2-4C84-8F95-7E0D32616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38B3AC4-BEF8-46C9-934F-01DFD40BCD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E236B03-D048-45DB-AF9B-1CF8923E11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CC0810D7-9210-446A-8556-A2061950ED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FEBA3D4C-B03A-4B94-87B7-CDF029521D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F8B2496C-F68C-4B0D-A92D-9544AF8AA1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CE3F770-2493-4E7F-AF99-98DB8F3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918DCA-3B5F-4832-B128-A2F72B94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664514D-3D71-42E7-A318-D69B820F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5CF97-62E6-480B-A9AF-79A100C4C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9BCF-6C51-44CD-A427-56C0CC18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A737-5F7B-4502-9706-7F6F83B4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30E1-189E-4500-9275-5A514E50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BCDCA-3AC2-46C0-BA59-9EEAE3EC68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3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2FD5EE9-79AB-4A5A-A9E3-58E99951D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D4E3C-D9DC-4539-B7D0-11756B25A54D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BA089BD-9FAB-4CCC-B421-71F5CE5B7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46E3EE8-6D54-45C3-8B0E-E9DA784AA8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F58F3-B09D-4175-9306-FA85BA20A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826D9522-AC58-4174-97A1-85ED7ED50804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7286249-A18D-409B-9C58-6CF4D9A64D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8134DC3B-F10E-41A4-A525-EE7044B22B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D7CBC70-9F83-4503-970F-E6EC9CF7F3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42EA511-77B6-4EC7-8F0B-15D97B1CD3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F2A45AE6-DDF4-4F9E-A9EE-272F790010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0A705199-49C6-4689-A9D1-6A0C01A114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34CFBCF-3044-4068-895D-07B1B474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A6BC355-AB35-480B-9168-9CD933AA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7AB83B2-A567-4273-BC38-9DC04FDD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53DEAC0-6F84-42D2-A1C3-B9762245C7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5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C971-F773-48D8-A3A3-A74DB51F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14D5-B326-4783-A8F0-A0D1196F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DB35-C539-475A-A75B-15EAE464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D1C320E-B1D2-405F-A866-41C5EF972D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7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1ADA82-79D9-433E-AB3C-D60BF1BF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F27988-4848-45EF-BDD2-E9531A0F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BEA70-29A9-43A8-B60A-F61DC789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A5225-ABFE-4E35-99D5-E9ED972F1F5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7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7012EE-BDE2-4281-9DB8-0279506F3F68}"/>
              </a:ext>
            </a:extLst>
          </p:cNvPr>
          <p:cNvSpPr/>
          <p:nvPr/>
        </p:nvSpPr>
        <p:spPr>
          <a:xfrm>
            <a:off x="228600" y="171450"/>
            <a:ext cx="8696325" cy="13922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F123F1BF-C6CC-4D98-AD74-F5DB1C8DAE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987425"/>
            <a:ext cx="8723312" cy="647700"/>
            <a:chOff x="-3905251" y="4294188"/>
            <a:chExt cx="13027839" cy="1892300"/>
          </a:xfrm>
        </p:grpSpPr>
        <p:sp>
          <p:nvSpPr>
            <p:cNvPr id="1030" name="Freeform 14">
              <a:extLst>
                <a:ext uri="{FF2B5EF4-FFF2-40B4-BE49-F238E27FC236}">
                  <a16:creationId xmlns:a16="http://schemas.microsoft.com/office/drawing/2014/main" id="{BA832001-9ECB-4EBD-835F-AE7B89A3AA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Freeform 18">
              <a:extLst>
                <a:ext uri="{FF2B5EF4-FFF2-40B4-BE49-F238E27FC236}">
                  <a16:creationId xmlns:a16="http://schemas.microsoft.com/office/drawing/2014/main" id="{2C0D7D3A-F975-4643-86E7-59E29CC363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22">
              <a:extLst>
                <a:ext uri="{FF2B5EF4-FFF2-40B4-BE49-F238E27FC236}">
                  <a16:creationId xmlns:a16="http://schemas.microsoft.com/office/drawing/2014/main" id="{262AA6E3-918C-4123-B8A4-B3F72654F9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26">
              <a:extLst>
                <a:ext uri="{FF2B5EF4-FFF2-40B4-BE49-F238E27FC236}">
                  <a16:creationId xmlns:a16="http://schemas.microsoft.com/office/drawing/2014/main" id="{88C2B111-661C-4CBE-953D-6A5F6DF2F7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4" name="Freeform 10">
              <a:extLst>
                <a:ext uri="{FF2B5EF4-FFF2-40B4-BE49-F238E27FC236}">
                  <a16:creationId xmlns:a16="http://schemas.microsoft.com/office/drawing/2014/main" id="{DEE8A99D-5CEE-4A01-94B2-B4C5002245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F0645DD2-A3F6-41F4-89FB-626551981E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93B48C27-1BA5-45BC-859C-E6B0F83AAA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9" r:id="rId1"/>
    <p:sldLayoutId id="2147485347" r:id="rId2"/>
    <p:sldLayoutId id="214748534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8591A8-42D4-4968-9596-DF3649394443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BEF30561-9128-42A5-9A00-741D383284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D81F49D2-B246-4964-BF37-F8F7F49D7D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86A1C7BB-5C61-4132-B577-FD02C70E7F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02D0FC5B-5BC5-4C18-86BB-70612538D2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D15103F8-692E-4C59-BE25-2D7F7BA526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125503A0-4120-482E-B09D-C946B6F621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1FA0F905-49C5-4CE3-9A6E-9D4778937C5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3714-C481-4E90-BD47-E47AD96B0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E195-C1CC-4520-AE4F-95D0E5437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243-3795-4D7D-84D3-7721EBFF5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5A95BB01-94BC-4AA0-A137-1EBBCE6C5E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AEE5EE45-B250-4621-8468-2E6A652957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1C98504-86F3-4485-8D11-8F88F7F69F7A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A70950E1-F575-4254-BA42-6107F7C084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596D0241-FED0-4B97-B205-1AB8D47EAA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785A9044-0725-4749-8D07-6B63C4B8E1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76A8B4C7-DC29-416C-AE34-F513790B87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44FC0A24-9AB9-4F30-95B8-D48073B374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4CC4E21F-00A9-485E-A1AE-739CB29C01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60AA1CFC-BEC5-427C-94D2-38E9E30191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FECD-8DA0-4CB1-B1E7-584BA4B43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07E6-C232-4EE7-BB5C-343A63BBE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C79F-A1FA-4C6A-A20D-8890D2FCA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599A5225-ABFE-4E35-99D5-E9ED972F1F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D9744996-90D7-4077-AF50-B0B4AF65A9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3" r:id="rId1"/>
    <p:sldLayoutId id="2147485354" r:id="rId2"/>
    <p:sldLayoutId id="214748535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CECE53F-68DD-422B-A6A8-AFABBA7629A2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B6C07BBD-A532-4614-A190-B7DA5AD190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1157CB35-D605-497E-BF28-58EA252E0C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083C7F53-AC66-4AEF-93C0-2E707E2B6F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EA237FA3-DB83-4511-BE98-883969D41A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6437F7CE-026F-432B-8254-97526F9D03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9B77DD58-6529-429E-BFA3-5735FB12DA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A94DFF3A-461C-4560-97A0-447CE86D12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C3E7-09A6-4F6B-82DF-0D5743EFB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667A-41FF-4EB7-B605-D8CDA5BEE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E2B9-29F8-4939-84CE-0866B1DB1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D36910FC-8886-49DF-878B-A5DF8561DA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74FF320A-19AE-435C-AC2D-BA6CA38A8F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G:\QQ截图201607142012副本.jpg">
            <a:extLst>
              <a:ext uri="{FF2B5EF4-FFF2-40B4-BE49-F238E27FC236}">
                <a16:creationId xmlns:a16="http://schemas.microsoft.com/office/drawing/2014/main" id="{C38D1BEE-C79A-4626-B1F3-994CDABB6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5CC0364-7601-4033-94C8-33C8BEF6E39B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第三章 </a:t>
            </a:r>
            <a:endParaRPr lang="en-US" altLang="zh-CN" sz="24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词法分析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FF2BC3-E87D-4B19-A8CB-3C284777A46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576513"/>
            <a:ext cx="372903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  单丽莉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73C997-3A3A-4C58-9BF3-8B8E85CD621D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80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BD2CD4F-BAE3-43AB-B485-E18CED7B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8" y="703263"/>
            <a:ext cx="8820150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令</a:t>
            </a:r>
            <a:r>
              <a:rPr lang="en-US" altLang="zh-CN" sz="2500" b="1" dirty="0">
                <a:solidFill>
                  <a:schemeClr val="tx1"/>
                </a:solidFill>
              </a:rPr>
              <a:t> ∑ = 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}</a:t>
            </a:r>
            <a:r>
              <a:rPr lang="zh-CN" altLang="en-US" sz="2500" b="1" dirty="0">
                <a:solidFill>
                  <a:schemeClr val="tx1"/>
                </a:solidFill>
              </a:rPr>
              <a:t>，则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500" b="1" dirty="0" err="1">
                <a:solidFill>
                  <a:srgbClr val="FF0000"/>
                </a:solidFill>
              </a:rPr>
              <a:t>|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) = 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) ={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}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500" b="1" dirty="0">
                <a:solidFill>
                  <a:schemeClr val="tx1"/>
                </a:solidFill>
              </a:rPr>
              <a:t>{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} = 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}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dirty="0">
                <a:solidFill>
                  <a:srgbClr val="FF0000"/>
                </a:solidFill>
              </a:rPr>
              <a:t>(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500" b="1" dirty="0" err="1">
                <a:solidFill>
                  <a:srgbClr val="FF0000"/>
                </a:solidFill>
              </a:rPr>
              <a:t>|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b</a:t>
            </a:r>
            <a:r>
              <a:rPr lang="en-US" altLang="zh-CN" sz="2500" b="1" dirty="0">
                <a:solidFill>
                  <a:srgbClr val="FF0000"/>
                </a:solidFill>
              </a:rPr>
              <a:t>)(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500" b="1" dirty="0" err="1">
                <a:solidFill>
                  <a:srgbClr val="FF0000"/>
                </a:solidFill>
              </a:rPr>
              <a:t>|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b</a:t>
            </a:r>
            <a:r>
              <a:rPr lang="en-US" altLang="zh-CN" sz="2500" b="1" dirty="0">
                <a:solidFill>
                  <a:srgbClr val="FF0000"/>
                </a:solidFill>
              </a:rPr>
              <a:t>)</a:t>
            </a:r>
            <a:r>
              <a:rPr lang="en-US" altLang="zh-CN" sz="2500" b="1" dirty="0">
                <a:solidFill>
                  <a:schemeClr val="tx1"/>
                </a:solidFill>
              </a:rPr>
              <a:t>) =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</a:rPr>
              <a:t>|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</a:rPr>
              <a:t>|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)={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}{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}= {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ab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bb </a:t>
            </a:r>
            <a:r>
              <a:rPr lang="en-US" altLang="zh-CN" sz="2500" b="1" dirty="0">
                <a:solidFill>
                  <a:schemeClr val="tx1"/>
                </a:solidFill>
              </a:rPr>
              <a:t>}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rgbClr val="FF0000"/>
                </a:solidFill>
              </a:rPr>
              <a:t>a</a:t>
            </a:r>
            <a:r>
              <a:rPr lang="en-US" altLang="zh-CN" sz="25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</a:rPr>
              <a:t>) =</a:t>
            </a:r>
            <a:r>
              <a:rPr lang="pt-BR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(</a:t>
            </a:r>
            <a:r>
              <a:rPr lang="pt-BR" altLang="zh-CN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L</a:t>
            </a:r>
            <a:r>
              <a:rPr lang="pt-BR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sz="2400" b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</a:rPr>
              <a:t>= 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}</a:t>
            </a:r>
            <a:r>
              <a:rPr lang="en-US" altLang="zh-CN" sz="25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</a:rPr>
              <a:t>= { </a:t>
            </a:r>
            <a:r>
              <a:rPr lang="en-US" altLang="zh-CN" sz="2500" b="1" i="1" dirty="0">
                <a:solidFill>
                  <a:schemeClr val="tx1"/>
                </a:solidFill>
              </a:rPr>
              <a:t>ε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aaa</a:t>
            </a:r>
            <a:r>
              <a:rPr lang="en-US" altLang="zh-CN" sz="2500" b="1" dirty="0">
                <a:solidFill>
                  <a:schemeClr val="tx1"/>
                </a:solidFill>
              </a:rPr>
              <a:t>, . . . }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dirty="0">
                <a:solidFill>
                  <a:srgbClr val="FF0000"/>
                </a:solidFill>
              </a:rPr>
              <a:t>(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500" b="1" dirty="0" err="1">
                <a:solidFill>
                  <a:srgbClr val="FF0000"/>
                </a:solidFill>
              </a:rPr>
              <a:t>|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b</a:t>
            </a:r>
            <a:r>
              <a:rPr lang="en-US" altLang="zh-CN" sz="2500" b="1" dirty="0">
                <a:solidFill>
                  <a:srgbClr val="FF0000"/>
                </a:solidFill>
              </a:rPr>
              <a:t>)</a:t>
            </a:r>
            <a:r>
              <a:rPr lang="en-US" altLang="zh-CN" sz="25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</a:rPr>
              <a:t>) = </a:t>
            </a:r>
            <a:r>
              <a:rPr lang="pt-BR" altLang="zh-CN" sz="2500" b="1" dirty="0">
                <a:solidFill>
                  <a:schemeClr val="tx1"/>
                </a:solidFill>
              </a:rPr>
              <a:t>(</a:t>
            </a:r>
            <a:r>
              <a:rPr lang="pt-BR" altLang="zh-CN" sz="2500" b="1" i="1" dirty="0">
                <a:solidFill>
                  <a:schemeClr val="tx1"/>
                </a:solidFill>
              </a:rPr>
              <a:t>L</a:t>
            </a:r>
            <a:r>
              <a:rPr lang="pt-BR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</a:t>
            </a:r>
            <a:r>
              <a:rPr lang="en-US" altLang="zh-CN" sz="2500" b="1" dirty="0" err="1">
                <a:solidFill>
                  <a:schemeClr val="tx1"/>
                </a:solidFill>
              </a:rPr>
              <a:t>|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</a:t>
            </a:r>
            <a:r>
              <a:rPr lang="pt-BR" altLang="zh-CN" sz="2500" b="1" dirty="0">
                <a:solidFill>
                  <a:schemeClr val="tx1"/>
                </a:solidFill>
              </a:rPr>
              <a:t>))</a:t>
            </a:r>
            <a:r>
              <a:rPr lang="pt-BR" altLang="zh-CN" sz="2500" b="1" baseline="30000" dirty="0">
                <a:solidFill>
                  <a:schemeClr val="tx1"/>
                </a:solidFill>
                <a:latin typeface="Arial" panose="020B0604020202020204" pitchFamily="34" charset="0"/>
              </a:rPr>
              <a:t>*</a:t>
            </a:r>
            <a:r>
              <a:rPr lang="pt-BR" altLang="zh-CN" sz="25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= {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}</a:t>
            </a:r>
            <a:r>
              <a:rPr lang="en-US" altLang="zh-CN" sz="25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500" b="1" dirty="0">
                <a:solidFill>
                  <a:schemeClr val="tx1"/>
                </a:solidFill>
              </a:rPr>
              <a:t>= { </a:t>
            </a:r>
            <a:r>
              <a:rPr lang="en-US" altLang="zh-CN" sz="2500" b="1" i="1" dirty="0">
                <a:solidFill>
                  <a:schemeClr val="tx1"/>
                </a:solidFill>
              </a:rPr>
              <a:t>ε, </a:t>
            </a:r>
            <a:r>
              <a:rPr lang="en-US" altLang="zh-CN" sz="2500" b="1" i="1" u="sng" dirty="0">
                <a:solidFill>
                  <a:schemeClr val="tx1"/>
                </a:solidFill>
              </a:rPr>
              <a:t>a</a:t>
            </a:r>
            <a:r>
              <a:rPr lang="en-US" altLang="zh-CN" sz="2500" b="1" u="sng" dirty="0">
                <a:solidFill>
                  <a:schemeClr val="tx1"/>
                </a:solidFill>
              </a:rPr>
              <a:t>, </a:t>
            </a:r>
            <a:r>
              <a:rPr lang="en-US" altLang="zh-CN" sz="2500" b="1" i="1" u="sng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u="sng" dirty="0" err="1">
                <a:solidFill>
                  <a:schemeClr val="tx1"/>
                </a:solidFill>
              </a:rPr>
              <a:t>aa</a:t>
            </a:r>
            <a:r>
              <a:rPr lang="en-US" altLang="zh-CN" sz="2500" b="1" u="sng" dirty="0">
                <a:solidFill>
                  <a:schemeClr val="tx1"/>
                </a:solidFill>
              </a:rPr>
              <a:t>, </a:t>
            </a:r>
            <a:r>
              <a:rPr lang="en-US" altLang="zh-CN" sz="2500" b="1" i="1" u="sng" dirty="0">
                <a:solidFill>
                  <a:schemeClr val="tx1"/>
                </a:solidFill>
              </a:rPr>
              <a:t>ab</a:t>
            </a:r>
            <a:r>
              <a:rPr lang="en-US" altLang="zh-CN" sz="2500" b="1" u="sng" dirty="0">
                <a:solidFill>
                  <a:schemeClr val="tx1"/>
                </a:solidFill>
              </a:rPr>
              <a:t>, </a:t>
            </a:r>
            <a:r>
              <a:rPr lang="en-US" altLang="zh-CN" sz="2500" b="1" i="1" u="sng" dirty="0" err="1">
                <a:solidFill>
                  <a:schemeClr val="tx1"/>
                </a:solidFill>
              </a:rPr>
              <a:t>ba</a:t>
            </a:r>
            <a:r>
              <a:rPr lang="en-US" altLang="zh-CN" sz="2500" b="1" u="sng" dirty="0">
                <a:solidFill>
                  <a:schemeClr val="tx1"/>
                </a:solidFill>
              </a:rPr>
              <a:t>, </a:t>
            </a:r>
            <a:r>
              <a:rPr lang="en-US" altLang="zh-CN" sz="2500" b="1" i="1" u="sng" dirty="0">
                <a:solidFill>
                  <a:schemeClr val="tx1"/>
                </a:solidFill>
              </a:rPr>
              <a:t>bb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u="sng" dirty="0" err="1">
                <a:solidFill>
                  <a:schemeClr val="tx1"/>
                </a:solidFill>
              </a:rPr>
              <a:t>aaa</a:t>
            </a:r>
            <a:r>
              <a:rPr lang="en-US" altLang="zh-CN" sz="2500" b="1" u="sng" dirty="0">
                <a:solidFill>
                  <a:schemeClr val="tx1"/>
                </a:solidFill>
              </a:rPr>
              <a:t>, .</a:t>
            </a:r>
            <a:r>
              <a:rPr lang="en-US" altLang="zh-CN" sz="2500" b="1" dirty="0">
                <a:solidFill>
                  <a:schemeClr val="tx1"/>
                </a:solidFill>
              </a:rPr>
              <a:t> . .}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500" b="1" dirty="0" err="1">
                <a:solidFill>
                  <a:srgbClr val="FF0000"/>
                </a:solidFill>
              </a:rPr>
              <a:t>|</a:t>
            </a:r>
            <a:r>
              <a:rPr lang="en-US" altLang="zh-CN" sz="25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5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2500" b="1" i="1" dirty="0">
                <a:solidFill>
                  <a:srgbClr val="FF0000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) = 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楷体_GB2312"/>
              </a:rPr>
              <a:t>∪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) = { </a:t>
            </a:r>
            <a:r>
              <a:rPr lang="en-US" altLang="zh-CN" sz="2500" b="1" i="1" dirty="0">
                <a:solidFill>
                  <a:schemeClr val="tx1"/>
                </a:solidFill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ab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aab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aaab</a:t>
            </a:r>
            <a:r>
              <a:rPr lang="en-US" altLang="zh-CN" sz="2500" b="1" dirty="0">
                <a:solidFill>
                  <a:schemeClr val="tx1"/>
                </a:solidFill>
              </a:rPr>
              <a:t>, . . .}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2A1FBF9-15AA-4CF4-B77E-73FD7D69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grpSp>
        <p:nvGrpSpPr>
          <p:cNvPr id="37892" name="组合 5">
            <a:extLst>
              <a:ext uri="{FF2B5EF4-FFF2-40B4-BE49-F238E27FC236}">
                <a16:creationId xmlns:a16="http://schemas.microsoft.com/office/drawing/2014/main" id="{41970B89-8BFF-40F9-9D57-CB4C91FA464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DB5E3DE8-67DF-4F11-B8D4-D5A81D72E66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7894" name="五边形 8">
              <a:extLst>
                <a:ext uri="{FF2B5EF4-FFF2-40B4-BE49-F238E27FC236}">
                  <a16:creationId xmlns:a16="http://schemas.microsoft.com/office/drawing/2014/main" id="{970F38AE-09BC-4464-8E41-30C8AAE0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BB22AF05-B8E5-4FB1-9791-283BC31B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28688"/>
            <a:ext cx="7443788" cy="35877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</a:rPr>
              <a:t>十进制整数的</a:t>
            </a:r>
            <a:r>
              <a:rPr lang="en-US" altLang="zh-CN" sz="3000" b="1" i="1">
                <a:solidFill>
                  <a:schemeClr val="tx1"/>
                </a:solidFill>
              </a:rPr>
              <a:t>RE</a:t>
            </a:r>
            <a:endParaRPr lang="zh-CN" altLang="en-US" sz="3000" b="1" i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(1|...|9)(0|...|9)</a:t>
            </a:r>
            <a:r>
              <a:rPr lang="en-US" altLang="zh-CN" sz="25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|0</a:t>
            </a: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</a:rPr>
              <a:t>八进制整数的</a:t>
            </a:r>
            <a:r>
              <a:rPr lang="en-US" altLang="zh-CN" sz="3000" b="1" i="1">
                <a:solidFill>
                  <a:schemeClr val="tx1"/>
                </a:solidFill>
              </a:rPr>
              <a:t>RE</a:t>
            </a:r>
          </a:p>
          <a:p>
            <a:pPr lvl="1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0(0|1|2|3|4|5|6|7)(0|1|2|3|4|5|6|7)</a:t>
            </a:r>
            <a:r>
              <a:rPr lang="en-US" altLang="zh-CN" sz="25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</a:p>
          <a:p>
            <a:pPr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</a:rPr>
              <a:t>十六进制整数的</a:t>
            </a:r>
            <a:r>
              <a:rPr lang="en-US" altLang="zh-CN" sz="3000" b="1" i="1">
                <a:solidFill>
                  <a:schemeClr val="tx1"/>
                </a:solidFill>
              </a:rPr>
              <a:t>RE</a:t>
            </a:r>
            <a:endParaRPr lang="zh-CN" altLang="en-US" sz="3000" b="1" i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12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x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(0|1|...|9|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|...|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f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F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)(0|...|9|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|...|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f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 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F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5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</a:p>
          <a:p>
            <a:pPr eaLnBrk="1" hangingPunct="1">
              <a:lnSpc>
                <a:spcPct val="80000"/>
              </a:lnSpc>
            </a:pPr>
            <a:endParaRPr lang="zh-CN" altLang="en-US" sz="25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51A24B1-C20D-4104-8912-2BE2328B4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语言无符号整数的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RE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9940" name="组合 5">
            <a:extLst>
              <a:ext uri="{FF2B5EF4-FFF2-40B4-BE49-F238E27FC236}">
                <a16:creationId xmlns:a16="http://schemas.microsoft.com/office/drawing/2014/main" id="{1230891A-BD00-473B-BA7A-6D55819E963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0B6C7386-6629-4607-B50A-408C0533EA6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9942" name="五边形 6">
              <a:extLst>
                <a:ext uri="{FF2B5EF4-FFF2-40B4-BE49-F238E27FC236}">
                  <a16:creationId xmlns:a16="http://schemas.microsoft.com/office/drawing/2014/main" id="{0D82E899-5EAD-4C08-AFE6-2FEC055A7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51BAD67F-E1E6-47A6-80AE-FB8444EE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00125"/>
            <a:ext cx="8347075" cy="3155950"/>
          </a:xfrm>
        </p:spPr>
        <p:txBody>
          <a:bodyPr/>
          <a:lstStyle/>
          <a:p>
            <a:pPr eaLnBrk="1" hangingPunct="1">
              <a:lnSpc>
                <a:spcPts val="5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可以用</a:t>
            </a:r>
            <a:r>
              <a:rPr lang="en-US" altLang="zh-CN" sz="3000" b="1" i="1">
                <a:solidFill>
                  <a:schemeClr val="tx1"/>
                </a:solidFill>
              </a:rPr>
              <a:t>RE</a:t>
            </a:r>
            <a:r>
              <a:rPr lang="zh-CN" altLang="en-US" sz="3000" b="1">
                <a:solidFill>
                  <a:schemeClr val="tx1"/>
                </a:solidFill>
              </a:rPr>
              <a:t>定义的语言叫做</a:t>
            </a:r>
            <a:endParaRPr lang="en-US" altLang="zh-CN" sz="3000" b="1">
              <a:solidFill>
                <a:schemeClr val="tx1"/>
              </a:solidFill>
            </a:endParaRPr>
          </a:p>
          <a:p>
            <a:pPr eaLnBrk="1" hangingPunct="1">
              <a:lnSpc>
                <a:spcPts val="5000"/>
              </a:lnSpc>
              <a:buClrTx/>
              <a:buFont typeface="Symbol" panose="05050102010706020507" pitchFamily="18" charset="2"/>
              <a:buNone/>
            </a:pPr>
            <a:r>
              <a:rPr lang="en-US" altLang="zh-CN" sz="3000" b="1">
                <a:solidFill>
                  <a:schemeClr val="tx1"/>
                </a:solidFill>
              </a:rPr>
              <a:t>   </a:t>
            </a:r>
            <a:r>
              <a:rPr lang="zh-CN" altLang="en-US" sz="3000" b="1">
                <a:solidFill>
                  <a:srgbClr val="FF0000"/>
                </a:solidFill>
              </a:rPr>
              <a:t>正则语言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</a:rPr>
              <a:t>regular language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  <a:r>
              <a:rPr lang="zh-CN" altLang="en-US" sz="3000" b="1">
                <a:solidFill>
                  <a:schemeClr val="tx1"/>
                </a:solidFill>
              </a:rPr>
              <a:t>或</a:t>
            </a:r>
            <a:r>
              <a:rPr lang="zh-CN" altLang="en-US" sz="3000" b="1">
                <a:solidFill>
                  <a:srgbClr val="FF0000"/>
                </a:solidFill>
              </a:rPr>
              <a:t>正则集合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</a:rPr>
              <a:t>regular set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ts val="5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chemeClr val="tx1"/>
                </a:solidFill>
              </a:rPr>
              <a:t>如果两个正则表达式</a:t>
            </a:r>
            <a:r>
              <a:rPr lang="en-US" altLang="zh-CN" sz="3200" b="1">
                <a:solidFill>
                  <a:schemeClr val="tx1"/>
                </a:solidFill>
              </a:rPr>
              <a:t>r</a:t>
            </a:r>
            <a:r>
              <a:rPr lang="zh-CN" altLang="en-US" sz="3200" b="1">
                <a:solidFill>
                  <a:schemeClr val="tx1"/>
                </a:solidFill>
              </a:rPr>
              <a:t>和</a:t>
            </a:r>
            <a:r>
              <a:rPr lang="en-US" altLang="zh-CN" sz="3200" b="1">
                <a:solidFill>
                  <a:schemeClr val="tx1"/>
                </a:solidFill>
              </a:rPr>
              <a:t>s</a:t>
            </a:r>
            <a:r>
              <a:rPr lang="zh-CN" altLang="en-US" sz="3200" b="1">
                <a:solidFill>
                  <a:schemeClr val="tx1"/>
                </a:solidFill>
              </a:rPr>
              <a:t>表示</a:t>
            </a:r>
            <a:r>
              <a:rPr lang="zh-CN" altLang="en-US" sz="3200" b="1">
                <a:solidFill>
                  <a:srgbClr val="0070C0"/>
                </a:solidFill>
              </a:rPr>
              <a:t>同样的语言</a:t>
            </a:r>
            <a:r>
              <a:rPr lang="zh-CN" altLang="en-US" sz="3200" b="1">
                <a:solidFill>
                  <a:schemeClr val="tx1"/>
                </a:solidFill>
              </a:rPr>
              <a:t>，则称</a:t>
            </a:r>
            <a:r>
              <a:rPr lang="en-US" altLang="zh-CN" sz="3200" b="1">
                <a:solidFill>
                  <a:srgbClr val="FF0000"/>
                </a:solidFill>
              </a:rPr>
              <a:t>r</a:t>
            </a:r>
            <a:r>
              <a:rPr lang="zh-CN" altLang="en-US" sz="3200" b="1">
                <a:solidFill>
                  <a:srgbClr val="FF0000"/>
                </a:solidFill>
              </a:rPr>
              <a:t>和</a:t>
            </a:r>
            <a:r>
              <a:rPr lang="en-US" altLang="zh-CN" sz="3200" b="1">
                <a:solidFill>
                  <a:srgbClr val="FF0000"/>
                </a:solidFill>
              </a:rPr>
              <a:t>s</a:t>
            </a:r>
            <a:r>
              <a:rPr lang="zh-CN" altLang="en-US" sz="3200" b="1">
                <a:solidFill>
                  <a:srgbClr val="FF0000"/>
                </a:solidFill>
              </a:rPr>
              <a:t>等价</a:t>
            </a:r>
            <a:r>
              <a:rPr lang="zh-CN" altLang="en-US" sz="3200" b="1">
                <a:solidFill>
                  <a:schemeClr val="tx1"/>
                </a:solidFill>
              </a:rPr>
              <a:t>，记作</a:t>
            </a:r>
            <a:r>
              <a:rPr lang="en-US" altLang="zh-CN" sz="3200" b="1">
                <a:solidFill>
                  <a:srgbClr val="0070C0"/>
                </a:solidFill>
              </a:rPr>
              <a:t>r=s</a:t>
            </a:r>
            <a:r>
              <a:rPr lang="en-US" altLang="zh-CN" sz="3200" b="1">
                <a:solidFill>
                  <a:schemeClr val="tx1"/>
                </a:solidFill>
              </a:rPr>
              <a:t> .</a:t>
            </a:r>
            <a:endParaRPr lang="zh-CN" altLang="en-US" sz="3200" b="1">
              <a:solidFill>
                <a:schemeClr val="tx1"/>
              </a:solidFill>
            </a:endParaRPr>
          </a:p>
          <a:p>
            <a:pPr eaLnBrk="1" hangingPunct="1">
              <a:buClrTx/>
              <a:buFont typeface="Symbol" panose="05050102010706020507" pitchFamily="18" charset="2"/>
              <a:buNone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292" name="标题 1">
            <a:extLst>
              <a:ext uri="{FF2B5EF4-FFF2-40B4-BE49-F238E27FC236}">
                <a16:creationId xmlns:a16="http://schemas.microsoft.com/office/drawing/2014/main" id="{59E6A102-9DA3-4BFA-B497-F7F5A8BF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正则语言</a:t>
            </a:r>
          </a:p>
        </p:txBody>
      </p:sp>
      <p:grpSp>
        <p:nvGrpSpPr>
          <p:cNvPr id="41988" name="组合 5">
            <a:extLst>
              <a:ext uri="{FF2B5EF4-FFF2-40B4-BE49-F238E27FC236}">
                <a16:creationId xmlns:a16="http://schemas.microsoft.com/office/drawing/2014/main" id="{19849529-5C84-4827-AAAC-A2252A0AB85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7D3A8770-8D56-438B-B50D-2CB2668EFC0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41990" name="五边形 8">
              <a:extLst>
                <a:ext uri="{FF2B5EF4-FFF2-40B4-BE49-F238E27FC236}">
                  <a16:creationId xmlns:a16="http://schemas.microsoft.com/office/drawing/2014/main" id="{36FB8B07-B73F-41CE-8130-33F38D31D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4A5AB6-412F-4876-8BEE-8E1AA077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RE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的代数定律</a:t>
            </a:r>
          </a:p>
        </p:txBody>
      </p:sp>
      <p:grpSp>
        <p:nvGrpSpPr>
          <p:cNvPr id="44035" name="组合 5">
            <a:extLst>
              <a:ext uri="{FF2B5EF4-FFF2-40B4-BE49-F238E27FC236}">
                <a16:creationId xmlns:a16="http://schemas.microsoft.com/office/drawing/2014/main" id="{4F91CECD-C91F-4F9B-83B6-100A04DD35F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A31D1572-B94D-43E3-86D5-A8A40DD1501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44066" name="五边形 8">
              <a:extLst>
                <a:ext uri="{FF2B5EF4-FFF2-40B4-BE49-F238E27FC236}">
                  <a16:creationId xmlns:a16="http://schemas.microsoft.com/office/drawing/2014/main" id="{90B5639E-85A5-4B4F-96DD-C1C917CB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C94F66B7-28EA-4B8A-A50E-276951FD40A5}"/>
              </a:ext>
            </a:extLst>
          </p:cNvPr>
          <p:cNvGraphicFramePr>
            <a:graphicFrameLocks noGrp="1"/>
          </p:cNvGraphicFramePr>
          <p:nvPr/>
        </p:nvGraphicFramePr>
        <p:xfrm>
          <a:off x="849313" y="785813"/>
          <a:ext cx="7437437" cy="4090987"/>
        </p:xfrm>
        <a:graphic>
          <a:graphicData uri="http://schemas.openxmlformats.org/drawingml/2006/table">
            <a:tbl>
              <a:tblPr/>
              <a:tblGrid>
                <a:gridCol w="4032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定律</a:t>
                      </a:r>
                    </a:p>
                  </a:txBody>
                  <a:tcPr marL="100255" marR="100255" marT="37589" marB="375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marL="100255" marR="100255" marT="37589" marB="3758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r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endParaRPr lang="zh-CN" altLang="en-US" sz="2400" b="1" i="1" spc="-300" dirty="0">
                        <a:solidFill>
                          <a:schemeClr val="tx1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｜是</a:t>
                      </a:r>
                      <a:r>
                        <a:rPr kumimoji="0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可以交换的</a:t>
                      </a: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r</a:t>
                      </a:r>
                      <a:r>
                        <a:rPr kumimoji="0" lang="zh-CN" altLang="en-US" sz="2400" b="1" i="0" u="none" strike="noStrike" kern="1900" cap="none" spc="-15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zh-CN" altLang="en-US" sz="2400" b="1" i="0" kern="1900" spc="-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（   </a:t>
                      </a:r>
                      <a:r>
                        <a:rPr lang="zh-CN" altLang="en-US" sz="2400" b="1" i="0" spc="-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   </a:t>
                      </a:r>
                      <a:r>
                        <a:rPr lang="en-US" altLang="zh-CN" sz="2400" b="1" i="1" spc="-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（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kern="1900" cap="none" spc="-15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zh-CN" altLang="en-US" sz="2400" b="1" i="0" spc="-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  </a:t>
                      </a:r>
                      <a:r>
                        <a:rPr lang="zh-CN" altLang="en-US" sz="2400" b="1" i="0" spc="-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   </a:t>
                      </a:r>
                      <a:r>
                        <a:rPr kumimoji="0" lang="zh-CN" altLang="en-US" sz="2400" b="1" i="0" u="none" strike="noStrike" kern="0" cap="none" spc="-15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   ｜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 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endParaRPr lang="zh-CN" altLang="en-US" sz="2400" b="1" i="1" spc="-300" dirty="0">
                        <a:solidFill>
                          <a:schemeClr val="tx1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｜是</a:t>
                      </a:r>
                      <a:r>
                        <a:rPr kumimoji="0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可结合的</a:t>
                      </a: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r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（ </a:t>
                      </a:r>
                      <a:r>
                        <a:rPr lang="en-US" altLang="zh-CN" sz="2400" b="1" i="0" spc="-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i="1" spc="-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    t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 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（  </a:t>
                      </a:r>
                      <a:r>
                        <a:rPr lang="en-US" altLang="zh-CN" sz="2400" b="1" i="1" spc="-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    s  </a:t>
                      </a:r>
                      <a:r>
                        <a:rPr lang="zh-CN" altLang="en-US" sz="2400" b="1" i="0" spc="-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2400" b="1" i="1" spc="-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t</a:t>
                      </a:r>
                      <a:endParaRPr lang="zh-CN" altLang="en-US" sz="2400" b="1" i="0" spc="-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连接是可结合的</a:t>
                      </a: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    r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（ </a:t>
                      </a:r>
                      <a:r>
                        <a:rPr lang="en-US" altLang="zh-CN" sz="2400" b="1" i="0" spc="-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i="1" spc="-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 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    s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   t     </a:t>
                      </a:r>
                      <a:r>
                        <a:rPr lang="en-US" altLang="zh-CN" sz="2400" b="1" i="0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;</a:t>
                      </a:r>
                      <a:r>
                        <a:rPr lang="en-US" altLang="zh-CN" sz="2400" b="1" i="0" spc="-3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  </a:t>
                      </a:r>
                    </a:p>
                    <a:p>
                      <a:pPr algn="l"/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            （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  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   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    r                                                               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连接对</a:t>
                      </a:r>
                      <a:r>
                        <a:rPr kumimoji="0" lang="zh-CN" altLang="en-US" sz="2400" b="1" i="0" u="none" strike="noStrike" kern="0" cap="none" spc="-3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是可分配的</a:t>
                      </a: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 </a:t>
                      </a:r>
                      <a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2400" b="1" i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是连接的单位元</a:t>
                      </a:r>
                      <a:endParaRPr kumimoji="0" lang="zh-CN" alt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 </a:t>
                      </a:r>
                      <a:r>
                        <a:rPr lang="en-US" altLang="zh-CN" sz="2800" b="0" i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 </a:t>
                      </a:r>
                      <a:r>
                        <a:rPr lang="en-US" altLang="zh-CN" sz="2400" b="1" spc="-5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</a:t>
                      </a:r>
                      <a:r>
                        <a:rPr lang="zh-CN" altLang="en-US" sz="2400" b="1" i="0" spc="-5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zh-CN" altLang="en-US" sz="2400" b="1" i="0" spc="-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400" b="1" i="1" spc="-3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kern="1900" cap="none" spc="-15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｜</a:t>
                      </a:r>
                      <a:r>
                        <a:rPr lang="zh-CN" altLang="en-US" sz="2400" b="1" i="0" spc="-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400" b="1" i="0" spc="-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）        </a:t>
                      </a:r>
                      <a:r>
                        <a:rPr lang="en-US" altLang="zh-CN" sz="2400" b="0" i="0" spc="-100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</a:t>
                      </a:r>
                      <a:r>
                        <a:rPr lang="zh-CN" altLang="en-US" sz="2400" b="1" i="0" spc="-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b="0" i="0" spc="-1000" dirty="0">
                        <a:solidFill>
                          <a:schemeClr val="tx1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闭包中一定包含 </a:t>
                      </a: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ε</a:t>
                      </a:r>
                      <a:endParaRPr kumimoji="0" lang="zh-CN" alt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r </a:t>
                      </a:r>
                      <a:r>
                        <a:rPr lang="en-US" altLang="zh-CN" sz="2800" b="0" i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**</a:t>
                      </a:r>
                      <a:r>
                        <a:rPr lang="en-US" altLang="zh-CN" sz="2400" b="1" spc="-15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   </a:t>
                      </a:r>
                      <a:r>
                        <a:rPr lang="en-US" altLang="zh-CN" sz="2400" b="1" i="1" spc="-15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 </a:t>
                      </a:r>
                      <a:r>
                        <a:rPr lang="en-US" altLang="zh-CN" sz="2800" b="0" i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400" b="1" i="1" spc="-15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800" b="0" i="0" baseline="30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 </a:t>
                      </a:r>
                      <a:r>
                        <a:rPr kumimoji="0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具有幂等性</a:t>
                      </a:r>
                    </a:p>
                  </a:txBody>
                  <a:tcPr marL="91451" marR="91451" marT="34279" marB="342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27EF45A6-BB95-40E5-876E-424C3A3D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843558"/>
            <a:ext cx="8103815" cy="403165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对任何正则文法 </a:t>
            </a:r>
            <a:r>
              <a:rPr lang="en-US" altLang="zh-CN" sz="2800" b="1" i="1" dirty="0">
                <a:solidFill>
                  <a:srgbClr val="FF0000"/>
                </a:solidFill>
              </a:rPr>
              <a:t>G</a:t>
            </a:r>
            <a:r>
              <a:rPr lang="zh-CN" altLang="en-US" sz="2800" b="1" dirty="0">
                <a:solidFill>
                  <a:schemeClr val="tx1"/>
                </a:solidFill>
              </a:rPr>
              <a:t>，存在定义同一语言的正则表达式 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对任何正则表达式 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</a:rPr>
              <a:t>，存在生成同一语言的正则文法 </a:t>
            </a:r>
            <a:r>
              <a:rPr lang="en-US" altLang="zh-CN" sz="2800" b="1" i="1" dirty="0">
                <a:solidFill>
                  <a:srgbClr val="FF0000"/>
                </a:solidFill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ts val="2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: C</a:t>
            </a:r>
            <a:r>
              <a:rPr lang="zh-CN" altLang="en-US" sz="28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标识符的右线性文法</a:t>
            </a:r>
            <a:endParaRPr lang="en-US" altLang="zh-CN" sz="2800" b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① 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S →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b 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… |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z | </a:t>
            </a:r>
            <a:r>
              <a:rPr lang="en-US" altLang="zh-CN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_</a:t>
            </a:r>
            <a:endParaRPr kumimoji="1" lang="en-US" altLang="zh-CN" b="1" i="1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② 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S →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aT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cT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dT | … |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zT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_T</a:t>
            </a:r>
            <a:endParaRPr kumimoji="1" lang="en-US" altLang="zh-CN" b="1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③ 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 →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d | 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… | 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z 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| </a:t>
            </a:r>
            <a:r>
              <a:rPr kumimoji="1"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0 | 1 | 2 | 3 | … | 9</a:t>
            </a:r>
          </a:p>
          <a:p>
            <a:pPr eaLnBrk="1" hangingPunct="1">
              <a:buClr>
                <a:schemeClr val="folHlink"/>
              </a:buClr>
              <a:buSzPct val="60000"/>
              <a:buNone/>
              <a:defRPr/>
            </a:pPr>
            <a:r>
              <a:rPr kumimoji="1"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④ 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 →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aT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bT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cT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… | </a:t>
            </a:r>
            <a:r>
              <a:rPr lang="en-US" altLang="zh-CN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zT</a:t>
            </a:r>
            <a:r>
              <a:rPr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| </a:t>
            </a:r>
            <a:r>
              <a:rPr lang="en-US" altLang="zh-CN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_ T 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| </a:t>
            </a:r>
            <a:r>
              <a:rPr kumimoji="1"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 | </a:t>
            </a:r>
            <a:r>
              <a:rPr kumimoji="1"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 |</a:t>
            </a:r>
            <a:r>
              <a:rPr kumimoji="1"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… | 9</a:t>
            </a:r>
            <a:r>
              <a:rPr kumimoji="1" lang="en-US" altLang="zh-CN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</a:t>
            </a:r>
            <a:endParaRPr kumimoji="1" lang="zh-CN" altLang="en-US" b="1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F3AE68C-5825-4BF9-A499-0BD01DE25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正则文法与正则表达式等价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</p:txBody>
      </p:sp>
      <p:grpSp>
        <p:nvGrpSpPr>
          <p:cNvPr id="46084" name="组合 5">
            <a:extLst>
              <a:ext uri="{FF2B5EF4-FFF2-40B4-BE49-F238E27FC236}">
                <a16:creationId xmlns:a16="http://schemas.microsoft.com/office/drawing/2014/main" id="{437E79EC-3F39-4852-9EB8-8D15B0337F5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F4BF447-C326-43CD-9426-D4A49E71367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46086" name="五边形 6">
              <a:extLst>
                <a:ext uri="{FF2B5EF4-FFF2-40B4-BE49-F238E27FC236}">
                  <a16:creationId xmlns:a16="http://schemas.microsoft.com/office/drawing/2014/main" id="{5C87514D-C844-4507-8184-F667CAFE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5618C3FE-F9CA-426F-98E8-82644E81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57250"/>
            <a:ext cx="8001000" cy="3929063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lnSpc>
                <a:spcPts val="32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</a:rPr>
              <a:t>正则定义</a:t>
            </a:r>
            <a:r>
              <a:rPr lang="zh-CN" altLang="en-US" sz="2500" b="1" dirty="0">
                <a:solidFill>
                  <a:schemeClr val="tx1"/>
                </a:solidFill>
              </a:rPr>
              <a:t>是具有如下形式的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定义序列</a:t>
            </a:r>
            <a:r>
              <a:rPr lang="zh-CN" altLang="en-US" sz="2500" b="1" dirty="0">
                <a:solidFill>
                  <a:schemeClr val="tx1"/>
                </a:solidFill>
              </a:rPr>
              <a:t>：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			d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→r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			d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→r</a:t>
            </a:r>
            <a:r>
              <a:rPr lang="en-US" altLang="zh-CN" sz="25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 			   …</a:t>
            </a:r>
          </a:p>
          <a:p>
            <a:pPr marL="457200" lvl="1" indent="0" eaLnBrk="1" fontAlgn="auto" hangingPunct="1">
              <a:lnSpc>
                <a:spcPts val="25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楷体_GB2312"/>
              </a:rPr>
              <a:t>			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25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楷体_GB2312"/>
              </a:rPr>
              <a:t>→r</a:t>
            </a:r>
            <a:r>
              <a:rPr lang="en-US" altLang="zh-CN" sz="25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endParaRPr lang="en-US" altLang="zh-CN" sz="2500" b="1" i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274320" indent="-274320" eaLnBrk="1" fontAlgn="auto" hangingPunct="1">
              <a:lnSpc>
                <a:spcPts val="2800"/>
              </a:lnSpc>
              <a:spcAft>
                <a:spcPts val="0"/>
              </a:spcAft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solidFill>
                  <a:schemeClr val="tx1"/>
                </a:solidFill>
              </a:rPr>
              <a:t>     </a:t>
            </a:r>
            <a:r>
              <a:rPr lang="zh-CN" altLang="en-US" sz="2500" b="1" dirty="0">
                <a:solidFill>
                  <a:schemeClr val="tx1"/>
                </a:solidFill>
              </a:rPr>
              <a:t>其中：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marL="457200" lvl="1" indent="0" eaLnBrk="1" fontAlgn="auto" hangingPunct="1">
              <a:lnSpc>
                <a:spcPts val="3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每个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楷体_GB2312"/>
              </a:rPr>
              <a:t>d</a:t>
            </a:r>
            <a:r>
              <a:rPr lang="en-US" altLang="zh-CN" sz="25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</a:rPr>
              <a:t>都是一个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新符号</a:t>
            </a:r>
            <a:r>
              <a:rPr lang="zh-CN" altLang="en-US" sz="2500" b="1" dirty="0">
                <a:solidFill>
                  <a:schemeClr val="tx1"/>
                </a:solidFill>
              </a:rPr>
              <a:t>，它们都不在字母表 </a:t>
            </a:r>
            <a:r>
              <a:rPr lang="en-US" altLang="zh-CN" sz="2500" b="1" i="1" dirty="0">
                <a:solidFill>
                  <a:schemeClr val="tx1"/>
                </a:solidFill>
              </a:rPr>
              <a:t>Σ</a:t>
            </a:r>
            <a:r>
              <a:rPr lang="zh-CN" altLang="en-US" sz="2500" b="1" dirty="0">
                <a:solidFill>
                  <a:schemeClr val="tx1"/>
                </a:solidFill>
              </a:rPr>
              <a:t>中，而且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各不相同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eaLnBrk="1" fontAlgn="auto" hangingPunct="1">
              <a:lnSpc>
                <a:spcPts val="35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每个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2500" b="1" i="1" baseline="-25000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</a:rPr>
              <a:t>是字母表 </a:t>
            </a:r>
            <a:r>
              <a:rPr lang="en-US" altLang="zh-CN" sz="2500" b="1" i="1" dirty="0">
                <a:solidFill>
                  <a:srgbClr val="0070C0"/>
                </a:solidFill>
                <a:ea typeface="楷体_GB2312"/>
                <a:cs typeface="楷体_GB2312"/>
              </a:rPr>
              <a:t>Σ</a:t>
            </a:r>
            <a:r>
              <a:rPr lang="en-US" altLang="zh-CN" sz="2500" b="1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500" b="1" dirty="0">
                <a:solidFill>
                  <a:srgbClr val="0070C0"/>
                </a:solidFill>
              </a:rPr>
              <a:t>{</a:t>
            </a:r>
            <a:r>
              <a:rPr lang="en-US" altLang="zh-CN" sz="2500" b="1" i="1" dirty="0">
                <a:solidFill>
                  <a:srgbClr val="0070C0"/>
                </a:solidFill>
                <a:ea typeface="楷体_GB2312"/>
                <a:cs typeface="楷体_GB2312"/>
              </a:rPr>
              <a:t>d</a:t>
            </a:r>
            <a:r>
              <a:rPr lang="en-US" altLang="zh-CN" sz="2500" b="1" baseline="-25000" dirty="0">
                <a:solidFill>
                  <a:srgbClr val="0070C0"/>
                </a:solidFill>
                <a:ea typeface="楷体_GB2312"/>
                <a:cs typeface="楷体_GB2312"/>
              </a:rPr>
              <a:t>1 </a:t>
            </a:r>
            <a:r>
              <a:rPr lang="en-US" altLang="zh-CN" sz="2500" b="1" dirty="0">
                <a:solidFill>
                  <a:srgbClr val="0070C0"/>
                </a:solidFill>
                <a:ea typeface="楷体_GB2312"/>
                <a:cs typeface="楷体_GB2312"/>
              </a:rPr>
              <a:t>,</a:t>
            </a:r>
            <a:r>
              <a:rPr lang="en-US" altLang="zh-CN" sz="2500" b="1" i="1" dirty="0">
                <a:solidFill>
                  <a:srgbClr val="0070C0"/>
                </a:solidFill>
                <a:ea typeface="楷体_GB2312"/>
                <a:cs typeface="楷体_GB2312"/>
              </a:rPr>
              <a:t>d</a:t>
            </a:r>
            <a:r>
              <a:rPr lang="en-US" altLang="zh-CN" sz="2500" b="1" baseline="-25000" dirty="0">
                <a:solidFill>
                  <a:srgbClr val="0070C0"/>
                </a:solidFill>
                <a:ea typeface="楷体_GB2312"/>
                <a:cs typeface="楷体_GB2312"/>
              </a:rPr>
              <a:t>2 </a:t>
            </a:r>
            <a:r>
              <a:rPr lang="en-US" altLang="zh-CN" sz="2500" b="1" dirty="0">
                <a:solidFill>
                  <a:srgbClr val="0070C0"/>
                </a:solidFill>
                <a:ea typeface="楷体_GB2312"/>
                <a:cs typeface="楷体_GB2312"/>
              </a:rPr>
              <a:t>, … ,</a:t>
            </a:r>
            <a:r>
              <a:rPr lang="en-US" altLang="zh-CN" sz="2500" b="1" i="1" dirty="0">
                <a:solidFill>
                  <a:srgbClr val="0070C0"/>
                </a:solidFill>
                <a:ea typeface="楷体_GB2312"/>
                <a:cs typeface="楷体_GB2312"/>
              </a:rPr>
              <a:t>d</a:t>
            </a:r>
            <a:r>
              <a:rPr lang="en-US" altLang="zh-CN" sz="2500" b="1" i="1" baseline="-25000" dirty="0">
                <a:solidFill>
                  <a:srgbClr val="0070C0"/>
                </a:solidFill>
                <a:ea typeface="楷体_GB2312"/>
                <a:cs typeface="楷体_GB2312"/>
              </a:rPr>
              <a:t>i</a:t>
            </a:r>
            <a:r>
              <a:rPr lang="en-US" altLang="zh-CN" sz="2500" b="1" baseline="-25000" dirty="0">
                <a:solidFill>
                  <a:srgbClr val="0070C0"/>
                </a:solidFill>
                <a:ea typeface="楷体_GB2312"/>
                <a:cs typeface="楷体_GB2312"/>
              </a:rPr>
              <a:t>-1</a:t>
            </a:r>
            <a:r>
              <a:rPr lang="en-US" altLang="zh-CN" sz="2500" b="1" dirty="0">
                <a:solidFill>
                  <a:srgbClr val="0070C0"/>
                </a:solidFill>
              </a:rPr>
              <a:t>}</a:t>
            </a:r>
            <a:r>
              <a:rPr lang="zh-CN" altLang="en-US" sz="2500" b="1" dirty="0">
                <a:solidFill>
                  <a:schemeClr val="tx1"/>
                </a:solidFill>
              </a:rPr>
              <a:t>上的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正则表达式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DC65792-E7A4-4FDB-8E26-946507E4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正则定</a:t>
            </a:r>
            <a:r>
              <a:rPr lang="zh-CN" altLang="en-US" sz="3000" spc="-5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义</a:t>
            </a:r>
            <a:r>
              <a:rPr lang="zh-CN" altLang="en-US" sz="2500" spc="-5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（  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Regular</a:t>
            </a:r>
            <a:r>
              <a:rPr lang="zh-CN" altLang="en-US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Definition</a:t>
            </a:r>
            <a:r>
              <a:rPr lang="zh-CN" altLang="en-US" sz="25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grpSp>
        <p:nvGrpSpPr>
          <p:cNvPr id="48132" name="组合 5">
            <a:extLst>
              <a:ext uri="{FF2B5EF4-FFF2-40B4-BE49-F238E27FC236}">
                <a16:creationId xmlns:a16="http://schemas.microsoft.com/office/drawing/2014/main" id="{EA549589-012E-4382-92C5-2D1A9264F65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66ADEFFE-72F6-4ACC-9376-3BC2031DA7B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48135" name="五边形 8">
              <a:extLst>
                <a:ext uri="{FF2B5EF4-FFF2-40B4-BE49-F238E27FC236}">
                  <a16:creationId xmlns:a16="http://schemas.microsoft.com/office/drawing/2014/main" id="{53A53614-9B86-428F-A740-B7125B65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A9AAEDA-B755-45DF-9157-7EDE3900A6C8}"/>
              </a:ext>
            </a:extLst>
          </p:cNvPr>
          <p:cNvSpPr/>
          <p:nvPr/>
        </p:nvSpPr>
        <p:spPr>
          <a:xfrm>
            <a:off x="4427538" y="1611313"/>
            <a:ext cx="3859212" cy="1246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给一些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命名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，并在之后的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中像使用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字母表中的符号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一样使用这些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名字</a:t>
            </a:r>
            <a:endParaRPr lang="zh-CN" alt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4B355E2-6280-4A6A-8047-7F898BD7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8" y="928688"/>
            <a:ext cx="5927725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00" b="1" i="1">
                <a:solidFill>
                  <a:schemeClr val="tx1"/>
                </a:solidFill>
              </a:rPr>
              <a:t>C</a:t>
            </a:r>
            <a:r>
              <a:rPr lang="zh-CN" altLang="en-US" sz="3000" b="1">
                <a:solidFill>
                  <a:schemeClr val="tx1"/>
                </a:solidFill>
              </a:rPr>
              <a:t>语言中标识符的正则定义</a:t>
            </a:r>
            <a:endParaRPr lang="en-US" altLang="zh-CN" sz="30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digit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zh-CN" altLang="en-US" sz="2800" b="1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|1|2|…|9</a:t>
            </a:r>
            <a:endParaRPr lang="zh-CN" altLang="en-US" sz="28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letter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_ →</a:t>
            </a:r>
            <a:r>
              <a:rPr lang="zh-CN" altLang="en-US" sz="28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Z|a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z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|_</a:t>
            </a:r>
          </a:p>
          <a:p>
            <a:pPr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id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 →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letter_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letter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_|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digit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8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</a:pPr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5E6FC-A4B6-4768-8537-DE3F9F05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0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50180" name="组合 5">
            <a:extLst>
              <a:ext uri="{FF2B5EF4-FFF2-40B4-BE49-F238E27FC236}">
                <a16:creationId xmlns:a16="http://schemas.microsoft.com/office/drawing/2014/main" id="{B9241D9A-0F37-4758-B79F-0ACDCA489C8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B92D3AD0-7DF7-4B2F-B719-A40192BBD81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0182" name="五边形 8">
              <a:extLst>
                <a:ext uri="{FF2B5EF4-FFF2-40B4-BE49-F238E27FC236}">
                  <a16:creationId xmlns:a16="http://schemas.microsoft.com/office/drawing/2014/main" id="{AF0FC83D-79CA-4764-9900-0F541147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37E16D7D-5BFC-4568-97DA-F04E3894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714375"/>
            <a:ext cx="808724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（整型或浮点型）无符号数的正则定义</a:t>
            </a:r>
            <a:endParaRPr lang="zh-CN" altLang="en-US" sz="2800" b="1" dirty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digit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|1|2|…|9</a:t>
            </a:r>
            <a:endParaRPr lang="zh-CN" altLang="en-US" sz="24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digits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digit digit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endParaRPr lang="en-US" altLang="zh-CN" sz="24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optionalFraction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→ .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digits</a:t>
            </a:r>
            <a:r>
              <a:rPr lang="en-US" altLang="zh-CN" sz="2400" b="1" dirty="0" err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endParaRPr lang="en-US" altLang="zh-CN" sz="24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optionalExponent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→ 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 E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(+|-|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digits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)|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number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 →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digits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optionalFraction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 b="1" i="1" dirty="0" err="1">
                <a:solidFill>
                  <a:schemeClr val="tx1"/>
                </a:solidFill>
                <a:ea typeface="楷体_GB2312"/>
                <a:cs typeface="楷体_GB2312"/>
              </a:rPr>
              <a:t>optionalExponent</a:t>
            </a:r>
            <a:endParaRPr lang="en-US" altLang="zh-CN" sz="2400" b="1" i="1" dirty="0">
              <a:solidFill>
                <a:schemeClr val="tx1"/>
              </a:solidFill>
              <a:ea typeface="楷体_GB2312"/>
              <a:cs typeface="楷体_GB231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5C2BFB4-D61F-4EE9-89C2-C798BAF0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36868" name="组合 5">
            <a:extLst>
              <a:ext uri="{FF2B5EF4-FFF2-40B4-BE49-F238E27FC236}">
                <a16:creationId xmlns:a16="http://schemas.microsoft.com/office/drawing/2014/main" id="{84011C66-A7DA-4EBF-A437-1160F857C7C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B687AF40-C603-4CD8-9267-4637115604C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6871" name="五边形 8">
              <a:extLst>
                <a:ext uri="{FF2B5EF4-FFF2-40B4-BE49-F238E27FC236}">
                  <a16:creationId xmlns:a16="http://schemas.microsoft.com/office/drawing/2014/main" id="{F021C2C4-C039-4910-ADDF-71600BE59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9DA4BFA-4023-47E6-B2FC-69B3EEA27CF0}"/>
              </a:ext>
            </a:extLst>
          </p:cNvPr>
          <p:cNvSpPr/>
          <p:nvPr/>
        </p:nvSpPr>
        <p:spPr>
          <a:xfrm>
            <a:off x="428625" y="4357688"/>
            <a:ext cx="8280400" cy="4619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eaLnBrk="1" hangingPunct="1"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	2.15	2.15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+3	2.15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-3	2.15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		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C92998-B41D-45F1-9A0B-A1C33F2AFA9F}"/>
              </a:ext>
            </a:extLst>
          </p:cNvPr>
          <p:cNvSpPr/>
          <p:nvPr/>
        </p:nvSpPr>
        <p:spPr>
          <a:xfrm>
            <a:off x="4930644" y="1696432"/>
            <a:ext cx="3756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思考：假设整数部分不能以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开头，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如何修改？</a:t>
            </a:r>
            <a:endParaRPr lang="en-US" altLang="zh-CN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796BADD3-0015-47F5-88B7-2C82E395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5" y="1357313"/>
            <a:ext cx="46196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单词的描述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单词的识别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词法分析阶段的错误处理</a:t>
            </a:r>
            <a:endParaRPr lang="en-US" altLang="zh-CN" sz="2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词法分析器生成工具</a:t>
            </a:r>
            <a:r>
              <a:rPr lang="en-US" altLang="zh-CN" sz="25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Lex</a:t>
            </a:r>
            <a:b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8A951E-1CB5-4B31-8812-41C132CF8FF0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6324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5401B9D4-A7BF-457A-98F1-EC9DC2E5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A4F1BC-596C-4315-9B16-F9163A6FAF52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>
            <a:extLst>
              <a:ext uri="{FF2B5EF4-FFF2-40B4-BE49-F238E27FC236}">
                <a16:creationId xmlns:a16="http://schemas.microsoft.com/office/drawing/2014/main" id="{0BECD395-342F-4066-AAB7-FCBAF48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01713"/>
            <a:ext cx="8215312" cy="3225800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</a:rPr>
              <a:t>3.2.1 </a:t>
            </a:r>
            <a:r>
              <a:rPr lang="zh-CN" altLang="en-US" sz="2500" b="1">
                <a:solidFill>
                  <a:schemeClr val="tx1"/>
                </a:solidFill>
              </a:rPr>
              <a:t>有穷自动机 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Finite Automata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</a:rPr>
              <a:t>3.2.2 </a:t>
            </a:r>
            <a:r>
              <a:rPr lang="zh-CN" altLang="en-US" sz="2500" b="1">
                <a:solidFill>
                  <a:schemeClr val="tx1"/>
                </a:solidFill>
              </a:rPr>
              <a:t>有穷自动机的分类</a:t>
            </a: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</a:rPr>
              <a:t>3.2.3 </a:t>
            </a:r>
            <a:r>
              <a:rPr lang="zh-CN" altLang="en-US" sz="2500" b="1">
                <a:solidFill>
                  <a:schemeClr val="tx1"/>
                </a:solidFill>
              </a:rPr>
              <a:t>从正则表达式到有穷自动机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>
                <a:solidFill>
                  <a:schemeClr val="tx1"/>
                </a:solidFill>
              </a:rPr>
              <a:t>3.2.4 </a:t>
            </a:r>
            <a:r>
              <a:rPr lang="zh-CN" altLang="en-US" sz="2500" b="1">
                <a:solidFill>
                  <a:schemeClr val="tx1"/>
                </a:solidFill>
              </a:rPr>
              <a:t>识别单词的</a:t>
            </a:r>
            <a:r>
              <a:rPr lang="en-US" altLang="zh-CN" sz="2500" b="1" i="1">
                <a:solidFill>
                  <a:schemeClr val="tx1"/>
                </a:solidFill>
              </a:rPr>
              <a:t>DFA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endParaRPr lang="zh-CN" altLang="en-US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500" b="1">
              <a:solidFill>
                <a:schemeClr val="tx1"/>
              </a:solidFill>
            </a:endParaRPr>
          </a:p>
        </p:txBody>
      </p:sp>
      <p:sp>
        <p:nvSpPr>
          <p:cNvPr id="24580" name="标题 1">
            <a:extLst>
              <a:ext uri="{FF2B5EF4-FFF2-40B4-BE49-F238E27FC236}">
                <a16:creationId xmlns:a16="http://schemas.microsoft.com/office/drawing/2014/main" id="{1C594A0A-0071-4135-A9BB-42D002AF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单词的识别</a:t>
            </a:r>
          </a:p>
        </p:txBody>
      </p:sp>
      <p:grpSp>
        <p:nvGrpSpPr>
          <p:cNvPr id="58372" name="组合 5">
            <a:extLst>
              <a:ext uri="{FF2B5EF4-FFF2-40B4-BE49-F238E27FC236}">
                <a16:creationId xmlns:a16="http://schemas.microsoft.com/office/drawing/2014/main" id="{AF8FA82F-8D2D-4601-9655-BAE384E357A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4C125866-A8B0-4944-9F20-E699314C89F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8374" name="五边形 6">
              <a:extLst>
                <a:ext uri="{FF2B5EF4-FFF2-40B4-BE49-F238E27FC236}">
                  <a16:creationId xmlns:a16="http://schemas.microsoft.com/office/drawing/2014/main" id="{DA3C152A-92E8-4901-A9EB-3A15FD6B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20B9CE-D07F-4B29-94C6-4D9C3C790E9B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435" name="矩形 7">
            <a:extLst>
              <a:ext uri="{FF2B5EF4-FFF2-40B4-BE49-F238E27FC236}">
                <a16:creationId xmlns:a16="http://schemas.microsoft.com/office/drawing/2014/main" id="{E6198682-6822-4F52-A370-ED79D9F1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单词的描述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单词的识别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词法分析阶段的错误处理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词法分析器生成工具</a:t>
            </a:r>
            <a:r>
              <a:rPr lang="en-US" altLang="zh-CN" sz="2500" b="1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</a:p>
        </p:txBody>
      </p:sp>
      <p:pic>
        <p:nvPicPr>
          <p:cNvPr id="1843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026D61B3-1C13-4F21-8BCD-6A4E4DEC8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8D217C-D317-42E5-A5D6-A93B8E251045}"/>
              </a:ext>
            </a:extLst>
          </p:cNvPr>
          <p:cNvSpPr/>
          <p:nvPr/>
        </p:nvSpPr>
        <p:spPr>
          <a:xfrm>
            <a:off x="4143375" y="357188"/>
            <a:ext cx="294957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B709A-83B1-4C11-8F2E-0BE4EA90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703263"/>
            <a:ext cx="8215312" cy="4171950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有穷自动机 </a:t>
            </a:r>
            <a:r>
              <a:rPr lang="en-US" altLang="zh-CN" sz="2200" b="1" dirty="0">
                <a:solidFill>
                  <a:schemeClr val="tx1"/>
                </a:solidFill>
              </a:rPr>
              <a:t>(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Finite Automata</a:t>
            </a:r>
            <a:r>
              <a:rPr lang="zh-CN" altLang="en-US" sz="22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FA </a:t>
            </a:r>
            <a:r>
              <a:rPr lang="en-US" altLang="zh-CN" sz="22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由两位神经物理学家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MeCuloch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</a:rPr>
              <a:t>Pitts</a:t>
            </a:r>
            <a:r>
              <a:rPr lang="zh-CN" altLang="en-US" sz="2500" b="1" dirty="0">
                <a:solidFill>
                  <a:schemeClr val="tx1"/>
                </a:solidFill>
              </a:rPr>
              <a:t>于</a:t>
            </a:r>
            <a:r>
              <a:rPr lang="en-US" altLang="zh-CN" sz="2500" b="1" dirty="0">
                <a:solidFill>
                  <a:schemeClr val="tx1"/>
                </a:solidFill>
              </a:rPr>
              <a:t>1948</a:t>
            </a:r>
            <a:r>
              <a:rPr lang="zh-CN" altLang="en-US" sz="2500" b="1" dirty="0">
                <a:solidFill>
                  <a:schemeClr val="tx1"/>
                </a:solidFill>
              </a:rPr>
              <a:t>年首先提出，是对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一类处理系统</a:t>
            </a:r>
            <a:r>
              <a:rPr lang="zh-CN" altLang="en-US" sz="2500" b="1" dirty="0">
                <a:solidFill>
                  <a:schemeClr val="tx1"/>
                </a:solidFill>
              </a:rPr>
              <a:t>建立的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数学模型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这类系统具有一系列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离散的输入输出信息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有穷数目的内部状态</a:t>
            </a:r>
            <a:r>
              <a:rPr lang="zh-CN" altLang="en-US" sz="2500" b="1" dirty="0">
                <a:solidFill>
                  <a:schemeClr val="tx1"/>
                </a:solidFill>
              </a:rPr>
              <a:t>（状态：概括了对过去输入信息处理的状况）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系统只需要根据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当前所处的状态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当前面临的输入信息</a:t>
            </a:r>
            <a:r>
              <a:rPr lang="zh-CN" altLang="en-US" sz="2500" b="1" dirty="0">
                <a:solidFill>
                  <a:schemeClr val="tx1"/>
                </a:solidFill>
              </a:rPr>
              <a:t>就可以决定系统的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后继行为</a:t>
            </a:r>
            <a:r>
              <a:rPr lang="zh-CN" altLang="en-US" sz="2500" b="1" dirty="0">
                <a:solidFill>
                  <a:schemeClr val="tx1"/>
                </a:solidFill>
              </a:rPr>
              <a:t>。每当系统处理了当前的输入后，系统的内部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状态也将发生改变。</a:t>
            </a:r>
          </a:p>
        </p:txBody>
      </p:sp>
      <p:sp>
        <p:nvSpPr>
          <p:cNvPr id="24580" name="标题 1">
            <a:extLst>
              <a:ext uri="{FF2B5EF4-FFF2-40B4-BE49-F238E27FC236}">
                <a16:creationId xmlns:a16="http://schemas.microsoft.com/office/drawing/2014/main" id="{EBE2205E-56B6-4E8E-B9B7-227A153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3.2.1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有穷自动机 </a:t>
            </a:r>
          </a:p>
        </p:txBody>
      </p:sp>
      <p:grpSp>
        <p:nvGrpSpPr>
          <p:cNvPr id="60420" name="组合 5">
            <a:extLst>
              <a:ext uri="{FF2B5EF4-FFF2-40B4-BE49-F238E27FC236}">
                <a16:creationId xmlns:a16="http://schemas.microsoft.com/office/drawing/2014/main" id="{E55DDC1D-8745-44BA-A809-2CA38BA64B9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D7D8B575-ED7D-443D-B9A2-95FF2FA4823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0422" name="五边形 6">
              <a:extLst>
                <a:ext uri="{FF2B5EF4-FFF2-40B4-BE49-F238E27FC236}">
                  <a16:creationId xmlns:a16="http://schemas.microsoft.com/office/drawing/2014/main" id="{D5367B79-E391-4729-BC01-B2F138A2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504C0EEC-C88F-4623-98EC-A4E1DBD8A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000125"/>
            <a:ext cx="8201025" cy="322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  <a:defRPr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  <a:defRPr/>
            </a:pPr>
            <a:endParaRPr lang="en-US" altLang="zh-CN" dirty="0">
              <a:latin typeface="楷体" pitchFamily="49" charset="-122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</a:rPr>
              <a:t>输入带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input tape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：用来存放输入符号串</a:t>
            </a:r>
            <a:endParaRPr lang="en-US" altLang="zh-CN" sz="2200" b="1" dirty="0">
              <a:solidFill>
                <a:schemeClr val="tx1"/>
              </a:solidFill>
              <a:latin typeface="楷体" pitchFamily="49" charset="-122"/>
            </a:endParaRP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</a:rPr>
              <a:t>读头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head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：从左向右逐个读取输入符号，不能修改（只读）、</a:t>
            </a:r>
            <a:endParaRPr lang="en-US" altLang="zh-CN" sz="2200" b="1" dirty="0">
              <a:solidFill>
                <a:schemeClr val="tx1"/>
              </a:solidFill>
              <a:latin typeface="楷体" pitchFamily="49" charset="-122"/>
            </a:endParaRPr>
          </a:p>
          <a:p>
            <a:pPr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楷体" pitchFamily="49" charset="-122"/>
              </a:rPr>
              <a:t>   </a:t>
            </a: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不能往返移动</a:t>
            </a:r>
          </a:p>
          <a:p>
            <a:pPr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楷体" pitchFamily="49" charset="-122"/>
              </a:rPr>
              <a:t>有穷控制器</a:t>
            </a:r>
            <a:r>
              <a:rPr lang="en-US" altLang="zh-CN" sz="2000" b="1" dirty="0">
                <a:solidFill>
                  <a:schemeClr val="tx1"/>
                </a:solidFill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</a:rPr>
              <a:t>finite control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：具有有穷个状态数，根据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当前的 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</a:endParaRPr>
          </a:p>
          <a:p>
            <a:pPr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   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状态</a:t>
            </a: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和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当前输入符号</a:t>
            </a: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</a:rPr>
              <a:t>控制转入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下一状态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BEFE034-33CA-4D29-B872-F6661700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FA</a:t>
            </a:r>
            <a:r>
              <a:rPr lang="zh-CN" altLang="en-US" sz="30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模型</a:t>
            </a:r>
            <a:endParaRPr lang="zh-CN" altLang="en-US" sz="3000" b="1" spc="3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64516" name="组合 5">
            <a:extLst>
              <a:ext uri="{FF2B5EF4-FFF2-40B4-BE49-F238E27FC236}">
                <a16:creationId xmlns:a16="http://schemas.microsoft.com/office/drawing/2014/main" id="{7A8840D9-D5F7-45AA-B328-AC8B57FB251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4F4B7048-9E99-4918-A268-A334DF8DABE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4534" name="五边形 8">
              <a:extLst>
                <a:ext uri="{FF2B5EF4-FFF2-40B4-BE49-F238E27FC236}">
                  <a16:creationId xmlns:a16="http://schemas.microsoft.com/office/drawing/2014/main" id="{3A03BA37-F774-4B63-8B81-6AADE2EB9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4517" name="组合 36">
            <a:extLst>
              <a:ext uri="{FF2B5EF4-FFF2-40B4-BE49-F238E27FC236}">
                <a16:creationId xmlns:a16="http://schemas.microsoft.com/office/drawing/2014/main" id="{C02571AC-6E1A-44A4-9585-57E18BEF8E43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857250"/>
            <a:ext cx="4286250" cy="1744663"/>
            <a:chOff x="642910" y="714362"/>
            <a:chExt cx="4286280" cy="1745290"/>
          </a:xfrm>
        </p:grpSpPr>
        <p:grpSp>
          <p:nvGrpSpPr>
            <p:cNvPr id="64518" name="组合 33">
              <a:extLst>
                <a:ext uri="{FF2B5EF4-FFF2-40B4-BE49-F238E27FC236}">
                  <a16:creationId xmlns:a16="http://schemas.microsoft.com/office/drawing/2014/main" id="{854B0A23-B565-486D-94FE-3E7060F4B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42" y="714362"/>
              <a:ext cx="3286148" cy="1745290"/>
              <a:chOff x="1643042" y="714362"/>
              <a:chExt cx="3286148" cy="1745290"/>
            </a:xfrm>
          </p:grpSpPr>
          <p:sp>
            <p:nvSpPr>
              <p:cNvPr id="64521" name="TextBox 10">
                <a:extLst>
                  <a:ext uri="{FF2B5EF4-FFF2-40B4-BE49-F238E27FC236}">
                    <a16:creationId xmlns:a16="http://schemas.microsoft.com/office/drawing/2014/main" id="{01D58B28-DE0C-4E7E-9189-DD54A031AF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3042" y="714362"/>
                <a:ext cx="3286148" cy="5539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300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6D6647B-5DAA-467A-BFD2-9D7E3665D0E6}"/>
                  </a:ext>
                </a:extLst>
              </p:cNvPr>
              <p:cNvCxnSpPr/>
              <p:nvPr/>
            </p:nvCxnSpPr>
            <p:spPr>
              <a:xfrm rot="5400000" flipH="1" flipV="1">
                <a:off x="1846143" y="1000215"/>
                <a:ext cx="57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49676E7-D5BE-42C9-9EEE-6248F8A88105}"/>
                  </a:ext>
                </a:extLst>
              </p:cNvPr>
              <p:cNvCxnSpPr/>
              <p:nvPr/>
            </p:nvCxnSpPr>
            <p:spPr>
              <a:xfrm rot="5400000" flipH="1" flipV="1">
                <a:off x="2307315" y="999421"/>
                <a:ext cx="571705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4998A12-9300-4B3E-92A3-FF848CEE622A}"/>
                  </a:ext>
                </a:extLst>
              </p:cNvPr>
              <p:cNvCxnSpPr/>
              <p:nvPr/>
            </p:nvCxnSpPr>
            <p:spPr>
              <a:xfrm rot="5400000" flipH="1" flipV="1">
                <a:off x="2778805" y="999421"/>
                <a:ext cx="571705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9890F4D6-2A84-4F37-8BC7-6F392F6E980F}"/>
                  </a:ext>
                </a:extLst>
              </p:cNvPr>
              <p:cNvCxnSpPr/>
              <p:nvPr/>
            </p:nvCxnSpPr>
            <p:spPr>
              <a:xfrm rot="5400000" flipH="1" flipV="1">
                <a:off x="3246328" y="1000215"/>
                <a:ext cx="5717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6BF5E33D-F439-4938-9038-5DBD7EDA84BD}"/>
                  </a:ext>
                </a:extLst>
              </p:cNvPr>
              <p:cNvCxnSpPr/>
              <p:nvPr/>
            </p:nvCxnSpPr>
            <p:spPr>
              <a:xfrm rot="5400000" flipH="1" flipV="1">
                <a:off x="3713850" y="999421"/>
                <a:ext cx="571705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5CD298A-5A2A-4633-B0F7-B43CEA286FD0}"/>
                  </a:ext>
                </a:extLst>
              </p:cNvPr>
              <p:cNvCxnSpPr/>
              <p:nvPr/>
            </p:nvCxnSpPr>
            <p:spPr>
              <a:xfrm rot="5400000" flipH="1" flipV="1">
                <a:off x="4182165" y="999421"/>
                <a:ext cx="571705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28" name="TextBox 26">
                <a:extLst>
                  <a:ext uri="{FF2B5EF4-FFF2-40B4-BE49-F238E27FC236}">
                    <a16:creationId xmlns:a16="http://schemas.microsoft.com/office/drawing/2014/main" id="{666FBB7E-06DC-4A2F-987A-9D6B261A4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3042" y="1278488"/>
                <a:ext cx="3286148" cy="1077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00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7BDD12F-A9C5-49C0-A74E-7FA94850DD63}"/>
                  </a:ext>
                </a:extLst>
              </p:cNvPr>
              <p:cNvCxnSpPr/>
              <p:nvPr/>
            </p:nvCxnSpPr>
            <p:spPr>
              <a:xfrm rot="5400000" flipH="1" flipV="1">
                <a:off x="2572429" y="1571126"/>
                <a:ext cx="571705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9D6DC17-5704-4CA2-BF76-48E317FBBC8E}"/>
                  </a:ext>
                </a:extLst>
              </p:cNvPr>
              <p:cNvCxnSpPr/>
              <p:nvPr/>
            </p:nvCxnSpPr>
            <p:spPr>
              <a:xfrm rot="5400000" flipH="1" flipV="1">
                <a:off x="2751100" y="1321018"/>
                <a:ext cx="142926" cy="730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88CF47-EF8F-416D-A8A8-AE269215EA41}"/>
                  </a:ext>
                </a:extLst>
              </p:cNvPr>
              <p:cNvCxnSpPr/>
              <p:nvPr/>
            </p:nvCxnSpPr>
            <p:spPr>
              <a:xfrm rot="16200000" flipV="1">
                <a:off x="2822537" y="1322606"/>
                <a:ext cx="142926" cy="69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050669-34E3-48EE-A86B-83CF46409BA5}"/>
                  </a:ext>
                </a:extLst>
              </p:cNvPr>
              <p:cNvSpPr txBox="1"/>
              <p:nvPr/>
            </p:nvSpPr>
            <p:spPr>
              <a:xfrm>
                <a:off x="2428859" y="1875242"/>
                <a:ext cx="857256" cy="5844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latin typeface="+mn-ea"/>
                    <a:ea typeface="+mn-ea"/>
                  </a:rPr>
                  <a:t>有穷</a:t>
                </a:r>
                <a:endParaRPr lang="en-US" altLang="zh-CN" sz="1600" b="1" dirty="0">
                  <a:latin typeface="+mn-ea"/>
                  <a:ea typeface="+mn-ea"/>
                </a:endParaRPr>
              </a:p>
              <a:p>
                <a:pPr algn="ctr">
                  <a:defRPr/>
                </a:pPr>
                <a:r>
                  <a:rPr lang="zh-CN" altLang="en-US" sz="1600" b="1" dirty="0">
                    <a:latin typeface="+mn-ea"/>
                    <a:ea typeface="+mn-ea"/>
                  </a:rPr>
                  <a:t>控制器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4FB0D9-DD60-4C6C-AE94-81ACA9639B12}"/>
                </a:ext>
              </a:extLst>
            </p:cNvPr>
            <p:cNvSpPr txBox="1"/>
            <p:nvPr/>
          </p:nvSpPr>
          <p:spPr>
            <a:xfrm>
              <a:off x="3000363" y="1357531"/>
              <a:ext cx="642943" cy="36843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latin typeface="+mn-ea"/>
                  <a:ea typeface="+mn-ea"/>
                </a:rPr>
                <a:t>读头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69387A-06E0-499A-BEF2-94F6C096FD79}"/>
                </a:ext>
              </a:extLst>
            </p:cNvPr>
            <p:cNvSpPr txBox="1"/>
            <p:nvPr/>
          </p:nvSpPr>
          <p:spPr>
            <a:xfrm>
              <a:off x="642910" y="844584"/>
              <a:ext cx="1071569" cy="37002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latin typeface="+mn-ea"/>
                  <a:ea typeface="+mn-ea"/>
                </a:rPr>
                <a:t>输入带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C1E80E11-A5C1-4499-A377-7CB09FD4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03263"/>
            <a:ext cx="8072438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楷体" pitchFamily="49" charset="-122"/>
              </a:rPr>
              <a:t>转换图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ea typeface="楷体_GB2312"/>
                <a:cs typeface="楷体_GB2312"/>
              </a:rPr>
              <a:t>Transition Graph</a:t>
            </a:r>
            <a:r>
              <a:rPr lang="en-US" altLang="zh-CN" sz="22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lvl="1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结点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</a:rPr>
              <a:t>FA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状态</a:t>
            </a:r>
          </a:p>
          <a:p>
            <a:pPr lvl="2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初始状态（开始状态）：只有一个，由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箭头</a:t>
            </a:r>
            <a:r>
              <a:rPr lang="zh-CN" altLang="en-US" sz="2200" b="1" dirty="0">
                <a:solidFill>
                  <a:schemeClr val="tx1"/>
                </a:solidFill>
              </a:rPr>
              <a:t>指向</a:t>
            </a:r>
          </a:p>
          <a:p>
            <a:pPr lvl="2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终止状态（接收状态）：可以有多个，用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双圈</a:t>
            </a:r>
            <a:r>
              <a:rPr lang="zh-CN" altLang="en-US" sz="2200" b="1" dirty="0">
                <a:solidFill>
                  <a:schemeClr val="tx1"/>
                </a:solidFill>
              </a:rPr>
              <a:t>表示</a:t>
            </a:r>
          </a:p>
          <a:p>
            <a:pPr lvl="1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 带标记的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有向边</a:t>
            </a:r>
            <a:r>
              <a:rPr lang="zh-CN" altLang="en-US" b="1" dirty="0">
                <a:solidFill>
                  <a:schemeClr val="tx1"/>
                </a:solidFill>
              </a:rPr>
              <a:t>：如果对于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，存在一个从状态</a:t>
            </a:r>
            <a:r>
              <a:rPr lang="en-US" altLang="zh-CN" b="1" i="1" dirty="0">
                <a:solidFill>
                  <a:schemeClr val="tx1"/>
                </a:solidFill>
              </a:rPr>
              <a:t>p</a:t>
            </a:r>
            <a:r>
              <a:rPr lang="zh-CN" altLang="en-US" b="1" dirty="0">
                <a:solidFill>
                  <a:schemeClr val="tx1"/>
                </a:solidFill>
              </a:rPr>
              <a:t>到状 态</a:t>
            </a:r>
            <a:r>
              <a:rPr lang="en-US" altLang="zh-CN" b="1" i="1" dirty="0">
                <a:solidFill>
                  <a:schemeClr val="tx1"/>
                </a:solidFill>
              </a:rPr>
              <a:t>q</a:t>
            </a:r>
            <a:r>
              <a:rPr lang="zh-CN" altLang="en-US" b="1" dirty="0">
                <a:solidFill>
                  <a:schemeClr val="tx1"/>
                </a:solidFill>
              </a:rPr>
              <a:t>的转换，就在</a:t>
            </a:r>
            <a:r>
              <a:rPr lang="en-US" altLang="zh-CN" b="1" i="1" dirty="0">
                <a:solidFill>
                  <a:schemeClr val="tx1"/>
                </a:solidFill>
              </a:rPr>
              <a:t>p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</a:rPr>
              <a:t>q</a:t>
            </a:r>
            <a:r>
              <a:rPr lang="zh-CN" altLang="en-US" b="1" dirty="0">
                <a:solidFill>
                  <a:schemeClr val="tx1"/>
                </a:solidFill>
              </a:rPr>
              <a:t>之间画一条有向边，并标记上</a:t>
            </a:r>
            <a:r>
              <a:rPr lang="en-US" altLang="zh-CN" b="1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53BFA5-3E18-4E38-B521-97B53D96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i="1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FA</a:t>
            </a:r>
            <a:r>
              <a:rPr lang="zh-CN" altLang="en-US" sz="3000" b="1" spc="3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的表示</a:t>
            </a:r>
            <a:endParaRPr lang="zh-CN" altLang="en-US" sz="3000" b="1" spc="3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66564" name="组合 5">
            <a:extLst>
              <a:ext uri="{FF2B5EF4-FFF2-40B4-BE49-F238E27FC236}">
                <a16:creationId xmlns:a16="http://schemas.microsoft.com/office/drawing/2014/main" id="{9E012654-B9CA-4704-993B-846602C7730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D0F012EF-AD74-4D6A-922E-C0132BFFFEA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6585" name="五边形 9">
              <a:extLst>
                <a:ext uri="{FF2B5EF4-FFF2-40B4-BE49-F238E27FC236}">
                  <a16:creationId xmlns:a16="http://schemas.microsoft.com/office/drawing/2014/main" id="{F250AFB5-26A7-4C87-8B3F-4DC033442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6565" name="组合 37">
            <a:extLst>
              <a:ext uri="{FF2B5EF4-FFF2-40B4-BE49-F238E27FC236}">
                <a16:creationId xmlns:a16="http://schemas.microsoft.com/office/drawing/2014/main" id="{A416BBE0-1351-4F11-A0FC-ACE8A6BC876C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3565525"/>
            <a:ext cx="5500688" cy="1506538"/>
            <a:chOff x="928662" y="3675780"/>
            <a:chExt cx="5500726" cy="1506714"/>
          </a:xfrm>
        </p:grpSpPr>
        <p:grpSp>
          <p:nvGrpSpPr>
            <p:cNvPr id="66566" name="组合 9">
              <a:extLst>
                <a:ext uri="{FF2B5EF4-FFF2-40B4-BE49-F238E27FC236}">
                  <a16:creationId xmlns:a16="http://schemas.microsoft.com/office/drawing/2014/main" id="{AD0311F8-EE0D-473E-885D-D65FDE56E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662" y="3675780"/>
              <a:ext cx="5500726" cy="1090001"/>
              <a:chOff x="2339752" y="4162003"/>
              <a:chExt cx="3622043" cy="790575"/>
            </a:xfrm>
          </p:grpSpPr>
          <p:sp>
            <p:nvSpPr>
              <p:cNvPr id="66575" name="Oval 10">
                <a:extLst>
                  <a:ext uri="{FF2B5EF4-FFF2-40B4-BE49-F238E27FC236}">
                    <a16:creationId xmlns:a16="http://schemas.microsoft.com/office/drawing/2014/main" id="{81F41AFA-3A1E-4677-9186-E0AFA6F40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415" y="4576104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66576" name="Line 13">
                <a:extLst>
                  <a:ext uri="{FF2B5EF4-FFF2-40B4-BE49-F238E27FC236}">
                    <a16:creationId xmlns:a16="http://schemas.microsoft.com/office/drawing/2014/main" id="{0ED0F39B-E2CD-4EBF-95AC-B80B50C95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580" y="4731545"/>
                <a:ext cx="56891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66577" name="Line 16">
                <a:extLst>
                  <a:ext uri="{FF2B5EF4-FFF2-40B4-BE49-F238E27FC236}">
                    <a16:creationId xmlns:a16="http://schemas.microsoft.com/office/drawing/2014/main" id="{26590795-D519-46B2-92B8-06BAFE1A1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333" y="4726809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Line 21">
                <a:extLst>
                  <a:ext uri="{FF2B5EF4-FFF2-40B4-BE49-F238E27FC236}">
                    <a16:creationId xmlns:a16="http://schemas.microsoft.com/office/drawing/2014/main" id="{4D165F4E-770D-4A09-B219-C233EF1AD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004" y="4723834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9" name="Oval 23">
                <a:extLst>
                  <a:ext uri="{FF2B5EF4-FFF2-40B4-BE49-F238E27FC236}">
                    <a16:creationId xmlns:a16="http://schemas.microsoft.com/office/drawing/2014/main" id="{3D01944D-6A90-433D-BE2D-2A3F7165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506" y="4572591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3</a:t>
                </a:r>
              </a:p>
            </p:txBody>
          </p:sp>
          <p:sp>
            <p:nvSpPr>
              <p:cNvPr id="66580" name="Oval 39">
                <a:extLst>
                  <a:ext uri="{FF2B5EF4-FFF2-40B4-BE49-F238E27FC236}">
                    <a16:creationId xmlns:a16="http://schemas.microsoft.com/office/drawing/2014/main" id="{D712D9AA-007C-4354-8679-487265AC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481" y="4501154"/>
                <a:ext cx="440314" cy="451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81" name="Rectangle 22">
                <a:extLst>
                  <a:ext uri="{FF2B5EF4-FFF2-40B4-BE49-F238E27FC236}">
                    <a16:creationId xmlns:a16="http://schemas.microsoft.com/office/drawing/2014/main" id="{771D396D-FC23-492D-8328-F6BF204E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581913"/>
                <a:ext cx="504927" cy="28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66582" name="Line 21">
                <a:extLst>
                  <a:ext uri="{FF2B5EF4-FFF2-40B4-BE49-F238E27FC236}">
                    <a16:creationId xmlns:a16="http://schemas.microsoft.com/office/drawing/2014/main" id="{A90D13D7-C4B4-4D1B-8185-787C5F5BC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79" y="4725144"/>
                <a:ext cx="252464" cy="89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3" name="Rectangle 22">
                <a:extLst>
                  <a:ext uri="{FF2B5EF4-FFF2-40B4-BE49-F238E27FC236}">
                    <a16:creationId xmlns:a16="http://schemas.microsoft.com/office/drawing/2014/main" id="{7D1E715E-597F-4FF9-984D-F472022BA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424" y="4162003"/>
                <a:ext cx="504825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66567" name="Rectangle 22">
              <a:extLst>
                <a:ext uri="{FF2B5EF4-FFF2-40B4-BE49-F238E27FC236}">
                  <a16:creationId xmlns:a16="http://schemas.microsoft.com/office/drawing/2014/main" id="{1631CF2D-3F8F-4A18-B328-4ACF59AE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46" y="478632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66568" name="Oval 10">
              <a:extLst>
                <a:ext uri="{FF2B5EF4-FFF2-40B4-BE49-F238E27FC236}">
                  <a16:creationId xmlns:a16="http://schemas.microsoft.com/office/drawing/2014/main" id="{542AC2F2-D8CF-4592-86E7-E3B7A6F0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982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66569" name="Oval 10">
              <a:extLst>
                <a:ext uri="{FF2B5EF4-FFF2-40B4-BE49-F238E27FC236}">
                  <a16:creationId xmlns:a16="http://schemas.microsoft.com/office/drawing/2014/main" id="{47C8436B-23A1-4503-8C8F-8D270217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28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66570" name="Rectangle 22">
              <a:extLst>
                <a:ext uri="{FF2B5EF4-FFF2-40B4-BE49-F238E27FC236}">
                  <a16:creationId xmlns:a16="http://schemas.microsoft.com/office/drawing/2014/main" id="{4290015C-EA15-4E1F-8B35-FC194641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448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66571" name="Rectangle 22">
              <a:extLst>
                <a:ext uri="{FF2B5EF4-FFF2-40B4-BE49-F238E27FC236}">
                  <a16:creationId xmlns:a16="http://schemas.microsoft.com/office/drawing/2014/main" id="{3A73FC32-666B-4989-8AAC-17E01BA5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66572" name="Rectangle 22">
              <a:extLst>
                <a:ext uri="{FF2B5EF4-FFF2-40B4-BE49-F238E27FC236}">
                  <a16:creationId xmlns:a16="http://schemas.microsoft.com/office/drawing/2014/main" id="{8E31F68E-B858-44E7-8F8C-5E97D5F5A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340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66573" name="Freeform 11">
              <a:extLst>
                <a:ext uri="{FF2B5EF4-FFF2-40B4-BE49-F238E27FC236}">
                  <a16:creationId xmlns:a16="http://schemas.microsoft.com/office/drawing/2014/main" id="{03408428-B7AC-4614-BE7E-1570A9C717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1843" y="3840019"/>
              <a:ext cx="534010" cy="429463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Freeform 11">
              <a:extLst>
                <a:ext uri="{FF2B5EF4-FFF2-40B4-BE49-F238E27FC236}">
                  <a16:creationId xmlns:a16="http://schemas.microsoft.com/office/drawing/2014/main" id="{792030FD-90BA-444E-BE33-0374B3723AC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91843" y="4627806"/>
              <a:ext cx="534010" cy="419104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506A9FF8-213B-44A1-A498-A323230A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14375"/>
            <a:ext cx="7986712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给定输入串</a:t>
            </a:r>
            <a:r>
              <a:rPr lang="en-US" altLang="zh-CN" sz="2500" b="1" i="1" dirty="0">
                <a:solidFill>
                  <a:schemeClr val="tx1"/>
                </a:solidFill>
              </a:rPr>
              <a:t>x</a:t>
            </a:r>
            <a:r>
              <a:rPr lang="zh-CN" altLang="en-US" sz="2500" b="1" i="1" dirty="0">
                <a:solidFill>
                  <a:schemeClr val="tx1"/>
                </a:solidFill>
              </a:rPr>
              <a:t>，</a:t>
            </a:r>
            <a:r>
              <a:rPr lang="zh-CN" altLang="en-US" sz="2500" b="1" dirty="0">
                <a:solidFill>
                  <a:schemeClr val="tx1"/>
                </a:solidFill>
              </a:rPr>
              <a:t>如果存在一个对应于串</a:t>
            </a:r>
            <a:r>
              <a:rPr lang="en-US" altLang="zh-CN" sz="2500" b="1" i="1" dirty="0">
                <a:solidFill>
                  <a:schemeClr val="tx1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的从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初始状态</a:t>
            </a:r>
            <a:r>
              <a:rPr lang="zh-CN" altLang="en-US" sz="2500" b="1" dirty="0">
                <a:solidFill>
                  <a:schemeClr val="tx1"/>
                </a:solidFill>
              </a:rPr>
              <a:t>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某个终止状态</a:t>
            </a:r>
            <a:r>
              <a:rPr lang="zh-CN" altLang="en-US" sz="2500" b="1" dirty="0">
                <a:solidFill>
                  <a:schemeClr val="tx1"/>
                </a:solidFill>
              </a:rPr>
              <a:t>的转换序列，则称</a:t>
            </a:r>
            <a:r>
              <a:rPr lang="zh-CN" altLang="en-US" sz="2500" b="1" dirty="0">
                <a:solidFill>
                  <a:srgbClr val="FF0000"/>
                </a:solidFill>
              </a:rPr>
              <a:t>串</a:t>
            </a:r>
            <a:r>
              <a:rPr lang="en-US" altLang="zh-CN" sz="2500" b="1" i="1" dirty="0">
                <a:solidFill>
                  <a:schemeClr val="tx1"/>
                </a:solidFill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被该</a:t>
            </a:r>
            <a:r>
              <a:rPr lang="en-US" altLang="zh-CN" sz="2500" b="1" i="1" dirty="0">
                <a:solidFill>
                  <a:srgbClr val="FF0000"/>
                </a:solidFill>
              </a:rPr>
              <a:t>FA</a:t>
            </a:r>
            <a:r>
              <a:rPr lang="zh-CN" altLang="en-US" sz="2500" b="1" dirty="0">
                <a:solidFill>
                  <a:srgbClr val="FF0000"/>
                </a:solidFill>
              </a:rPr>
              <a:t>接收</a:t>
            </a:r>
            <a:endParaRPr lang="en-US" altLang="zh-CN" sz="25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由一个有穷自动机</a:t>
            </a:r>
            <a:r>
              <a:rPr lang="en-US" altLang="zh-CN" sz="2500" b="1" i="1" dirty="0">
                <a:solidFill>
                  <a:schemeClr val="tx1"/>
                </a:solidFill>
              </a:rPr>
              <a:t>M</a:t>
            </a:r>
            <a:r>
              <a:rPr lang="zh-CN" altLang="en-US" sz="2500" b="1" dirty="0">
                <a:solidFill>
                  <a:schemeClr val="tx1"/>
                </a:solidFill>
              </a:rPr>
              <a:t>接收的所有串构成的集合称为该</a:t>
            </a:r>
            <a:r>
              <a:rPr lang="en-US" altLang="zh-CN" sz="2500" b="1" i="1" dirty="0">
                <a:solidFill>
                  <a:srgbClr val="FF0000"/>
                </a:solidFill>
              </a:rPr>
              <a:t>FA</a:t>
            </a:r>
            <a:r>
              <a:rPr lang="zh-CN" altLang="en-US" sz="2500" b="1" dirty="0">
                <a:solidFill>
                  <a:srgbClr val="FF0000"/>
                </a:solidFill>
              </a:rPr>
              <a:t>定义（或接收）的语言</a:t>
            </a:r>
            <a:r>
              <a:rPr lang="zh-CN" altLang="en-US" sz="2500" b="1" dirty="0">
                <a:solidFill>
                  <a:schemeClr val="tx1"/>
                </a:solidFill>
              </a:rPr>
              <a:t>，记为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 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28676" name="标题 1">
            <a:extLst>
              <a:ext uri="{FF2B5EF4-FFF2-40B4-BE49-F238E27FC236}">
                <a16:creationId xmlns:a16="http://schemas.microsoft.com/office/drawing/2014/main" id="{B5DF3AEB-1A5B-42BC-BA67-07469CC3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</a:rPr>
              <a:t>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义（接 收）的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33797" name="矩形 4">
            <a:extLst>
              <a:ext uri="{FF2B5EF4-FFF2-40B4-BE49-F238E27FC236}">
                <a16:creationId xmlns:a16="http://schemas.microsoft.com/office/drawing/2014/main" id="{0F4019D9-A1AA-4787-BF93-789F406E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337197"/>
            <a:ext cx="7416800" cy="4778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00" b="1" i="1" spc="3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500" b="1" spc="3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5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是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楷体" pitchFamily="49" charset="-122"/>
                <a:ea typeface="楷体" pitchFamily="49" charset="-122"/>
              </a:rPr>
              <a:t>字母表</a:t>
            </a:r>
            <a:r>
              <a:rPr lang="en-US" altLang="zh-CN" sz="2500" b="1" dirty="0">
                <a:latin typeface="Times New Roman" pitchFamily="18" charset="0"/>
              </a:rPr>
              <a:t>{</a:t>
            </a:r>
            <a:r>
              <a:rPr lang="en-US" altLang="zh-CN" sz="2500" b="1" i="1" dirty="0">
                <a:latin typeface="Times New Roman" pitchFamily="18" charset="0"/>
              </a:rPr>
              <a:t>a, b</a:t>
            </a:r>
            <a:r>
              <a:rPr lang="en-US" altLang="zh-CN" sz="2500" b="1" dirty="0">
                <a:latin typeface="Times New Roman" pitchFamily="18" charset="0"/>
              </a:rPr>
              <a:t>}</a:t>
            </a:r>
            <a:r>
              <a:rPr lang="zh-CN" altLang="en-US" sz="2500" b="1" dirty="0">
                <a:latin typeface="楷体" pitchFamily="49" charset="-122"/>
                <a:ea typeface="楷体" pitchFamily="49" charset="-122"/>
              </a:rPr>
              <a:t>上所有以</a:t>
            </a:r>
            <a:r>
              <a:rPr lang="en-US" altLang="zh-CN" sz="2500" b="1" i="1" dirty="0" err="1">
                <a:latin typeface="Times New Roman" pitchFamily="18" charset="0"/>
              </a:rPr>
              <a:t>abb</a:t>
            </a:r>
            <a:r>
              <a:rPr lang="zh-CN" altLang="en-US" sz="2500" b="1" dirty="0">
                <a:latin typeface="楷体" pitchFamily="49" charset="-122"/>
                <a:ea typeface="楷体" pitchFamily="49" charset="-122"/>
              </a:rPr>
              <a:t>结尾的串的集合</a:t>
            </a:r>
            <a:endParaRPr lang="zh-CN" altLang="en-US" sz="2500" b="1" dirty="0"/>
          </a:p>
        </p:txBody>
      </p:sp>
      <p:grpSp>
        <p:nvGrpSpPr>
          <p:cNvPr id="68613" name="组合 5">
            <a:extLst>
              <a:ext uri="{FF2B5EF4-FFF2-40B4-BE49-F238E27FC236}">
                <a16:creationId xmlns:a16="http://schemas.microsoft.com/office/drawing/2014/main" id="{458C111C-2840-4CE3-84DF-9B504E37C0C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FCB88B35-114F-4304-92CD-5B6D946C3C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8635" name="五边形 8">
              <a:extLst>
                <a:ext uri="{FF2B5EF4-FFF2-40B4-BE49-F238E27FC236}">
                  <a16:creationId xmlns:a16="http://schemas.microsoft.com/office/drawing/2014/main" id="{0CF51C6C-B517-4F16-A563-82866AF1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8">
            <a:extLst>
              <a:ext uri="{FF2B5EF4-FFF2-40B4-BE49-F238E27FC236}">
                <a16:creationId xmlns:a16="http://schemas.microsoft.com/office/drawing/2014/main" id="{8B2575F2-4A3B-4C05-A281-71D50EF13C4C}"/>
              </a:ext>
            </a:extLst>
          </p:cNvPr>
          <p:cNvGrpSpPr>
            <a:grpSpLocks/>
          </p:cNvGrpSpPr>
          <p:nvPr/>
        </p:nvGrpSpPr>
        <p:grpSpPr bwMode="auto">
          <a:xfrm>
            <a:off x="2613823" y="2846863"/>
            <a:ext cx="5500688" cy="1506538"/>
            <a:chOff x="928659" y="3675785"/>
            <a:chExt cx="5500722" cy="1506709"/>
          </a:xfrm>
        </p:grpSpPr>
        <p:grpSp>
          <p:nvGrpSpPr>
            <p:cNvPr id="68616" name="组合 9">
              <a:extLst>
                <a:ext uri="{FF2B5EF4-FFF2-40B4-BE49-F238E27FC236}">
                  <a16:creationId xmlns:a16="http://schemas.microsoft.com/office/drawing/2014/main" id="{3E78FF34-1195-4F74-822F-11501D56A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659" y="3675785"/>
              <a:ext cx="5500722" cy="1090002"/>
              <a:chOff x="2339752" y="4162003"/>
              <a:chExt cx="3622043" cy="790575"/>
            </a:xfrm>
          </p:grpSpPr>
          <p:sp>
            <p:nvSpPr>
              <p:cNvPr id="68625" name="Oval 10">
                <a:extLst>
                  <a:ext uri="{FF2B5EF4-FFF2-40B4-BE49-F238E27FC236}">
                    <a16:creationId xmlns:a16="http://schemas.microsoft.com/office/drawing/2014/main" id="{326E21C2-057F-4867-B167-A9342D85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415" y="4576104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68626" name="Line 13">
                <a:extLst>
                  <a:ext uri="{FF2B5EF4-FFF2-40B4-BE49-F238E27FC236}">
                    <a16:creationId xmlns:a16="http://schemas.microsoft.com/office/drawing/2014/main" id="{747AFAAF-AC85-4BE4-ACDB-826F8C793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690" y="4731545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7" name="Line 16">
                <a:extLst>
                  <a:ext uri="{FF2B5EF4-FFF2-40B4-BE49-F238E27FC236}">
                    <a16:creationId xmlns:a16="http://schemas.microsoft.com/office/drawing/2014/main" id="{29743144-544F-41C0-A493-1E7BFCFE2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333" y="4726809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8" name="Line 21">
                <a:extLst>
                  <a:ext uri="{FF2B5EF4-FFF2-40B4-BE49-F238E27FC236}">
                    <a16:creationId xmlns:a16="http://schemas.microsoft.com/office/drawing/2014/main" id="{635BAFEF-5C67-4C92-AE14-88660BD66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004" y="4723834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9" name="Oval 23">
                <a:extLst>
                  <a:ext uri="{FF2B5EF4-FFF2-40B4-BE49-F238E27FC236}">
                    <a16:creationId xmlns:a16="http://schemas.microsoft.com/office/drawing/2014/main" id="{66E995E9-4FE3-403C-BB01-434940CB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506" y="4572591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3</a:t>
                </a:r>
              </a:p>
            </p:txBody>
          </p:sp>
          <p:sp>
            <p:nvSpPr>
              <p:cNvPr id="68630" name="Oval 39">
                <a:extLst>
                  <a:ext uri="{FF2B5EF4-FFF2-40B4-BE49-F238E27FC236}">
                    <a16:creationId xmlns:a16="http://schemas.microsoft.com/office/drawing/2014/main" id="{A06EFDC1-C152-46AF-AE6F-07CF86F36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481" y="4501154"/>
                <a:ext cx="440314" cy="451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1" name="Rectangle 22">
                <a:extLst>
                  <a:ext uri="{FF2B5EF4-FFF2-40B4-BE49-F238E27FC236}">
                    <a16:creationId xmlns:a16="http://schemas.microsoft.com/office/drawing/2014/main" id="{4DD197C4-ED26-4944-9434-5478902F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581913"/>
                <a:ext cx="504927" cy="28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68632" name="Line 21">
                <a:extLst>
                  <a:ext uri="{FF2B5EF4-FFF2-40B4-BE49-F238E27FC236}">
                    <a16:creationId xmlns:a16="http://schemas.microsoft.com/office/drawing/2014/main" id="{7144B705-F2F9-4757-929D-8E3D2A481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79" y="4725144"/>
                <a:ext cx="252464" cy="89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3" name="Rectangle 22">
                <a:extLst>
                  <a:ext uri="{FF2B5EF4-FFF2-40B4-BE49-F238E27FC236}">
                    <a16:creationId xmlns:a16="http://schemas.microsoft.com/office/drawing/2014/main" id="{3C51C2CF-D7FD-4D40-8BF3-25CF67998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424" y="4162003"/>
                <a:ext cx="504825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68617" name="Rectangle 22">
              <a:extLst>
                <a:ext uri="{FF2B5EF4-FFF2-40B4-BE49-F238E27FC236}">
                  <a16:creationId xmlns:a16="http://schemas.microsoft.com/office/drawing/2014/main" id="{9EB58B44-3668-4C75-AC41-74125744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46" y="478632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68618" name="Oval 10">
              <a:extLst>
                <a:ext uri="{FF2B5EF4-FFF2-40B4-BE49-F238E27FC236}">
                  <a16:creationId xmlns:a16="http://schemas.microsoft.com/office/drawing/2014/main" id="{DA4462FD-F8F0-472C-8CCC-D309B27D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982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68619" name="Oval 10">
              <a:extLst>
                <a:ext uri="{FF2B5EF4-FFF2-40B4-BE49-F238E27FC236}">
                  <a16:creationId xmlns:a16="http://schemas.microsoft.com/office/drawing/2014/main" id="{319D0B5C-1B92-44E2-98F4-B550111B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28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68620" name="Rectangle 22">
              <a:extLst>
                <a:ext uri="{FF2B5EF4-FFF2-40B4-BE49-F238E27FC236}">
                  <a16:creationId xmlns:a16="http://schemas.microsoft.com/office/drawing/2014/main" id="{D0EBDC94-B0AA-4E74-91E0-D52FFAF71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448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68621" name="Rectangle 22">
              <a:extLst>
                <a:ext uri="{FF2B5EF4-FFF2-40B4-BE49-F238E27FC236}">
                  <a16:creationId xmlns:a16="http://schemas.microsoft.com/office/drawing/2014/main" id="{0E89F09D-4426-45C3-9660-0EAD575CF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68622" name="Rectangle 22">
              <a:extLst>
                <a:ext uri="{FF2B5EF4-FFF2-40B4-BE49-F238E27FC236}">
                  <a16:creationId xmlns:a16="http://schemas.microsoft.com/office/drawing/2014/main" id="{DA437275-6053-41D0-97C4-46F2449EC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340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68623" name="Freeform 11">
              <a:extLst>
                <a:ext uri="{FF2B5EF4-FFF2-40B4-BE49-F238E27FC236}">
                  <a16:creationId xmlns:a16="http://schemas.microsoft.com/office/drawing/2014/main" id="{4B320E19-BC6E-4D87-861A-AF148BEDD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3454" y="3840019"/>
              <a:ext cx="534010" cy="429463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Freeform 11">
              <a:extLst>
                <a:ext uri="{FF2B5EF4-FFF2-40B4-BE49-F238E27FC236}">
                  <a16:creationId xmlns:a16="http://schemas.microsoft.com/office/drawing/2014/main" id="{5D20E972-C37A-4362-8396-628535294CB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83454" y="4627806"/>
              <a:ext cx="534010" cy="419104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6259822-F03A-4248-9907-6DF92A29DE0C}"/>
              </a:ext>
            </a:extLst>
          </p:cNvPr>
          <p:cNvSpPr/>
          <p:nvPr/>
        </p:nvSpPr>
        <p:spPr>
          <a:xfrm>
            <a:off x="684213" y="3409181"/>
            <a:ext cx="195491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endParaRPr lang="zh-CN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AE09A-F79E-4148-B128-D42CE7EF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85813"/>
            <a:ext cx="7915275" cy="4233862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当输入串的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多个前缀</a:t>
            </a:r>
            <a:r>
              <a:rPr lang="zh-CN" altLang="en-US" sz="2800" b="1" dirty="0">
                <a:solidFill>
                  <a:schemeClr val="tx1"/>
                </a:solidFill>
              </a:rPr>
              <a:t>与一个或多个模式匹配时，总是选择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最长的前缀</a:t>
            </a:r>
            <a:r>
              <a:rPr lang="zh-CN" altLang="en-US" sz="2800" b="1" dirty="0">
                <a:solidFill>
                  <a:schemeClr val="tx1"/>
                </a:solidFill>
              </a:rPr>
              <a:t>进行匹配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b="1" dirty="0">
              <a:solidFill>
                <a:schemeClr val="tx1"/>
              </a:solidFill>
            </a:endParaRPr>
          </a:p>
          <a:p>
            <a:pPr marL="303213" lvl="1" indent="0" eaLnBrk="1" hangingPunct="1">
              <a:lnSpc>
                <a:spcPts val="4000"/>
              </a:lnSpc>
              <a:buClrTx/>
              <a:buNone/>
              <a:defRPr/>
            </a:pP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在到达某个终态之后，只要输入带上还有符号，</a:t>
            </a:r>
            <a:r>
              <a:rPr lang="en-US" altLang="zh-CN" sz="2500" b="1" i="1" dirty="0">
                <a:solidFill>
                  <a:schemeClr val="tx1"/>
                </a:solidFill>
              </a:rPr>
              <a:t>DFA</a:t>
            </a:r>
            <a:r>
              <a:rPr lang="zh-CN" altLang="en-US" sz="2500" b="1" dirty="0">
                <a:solidFill>
                  <a:schemeClr val="tx1"/>
                </a:solidFill>
              </a:rPr>
              <a:t>就继续前进，以便寻找</a:t>
            </a:r>
            <a:r>
              <a:rPr lang="zh-CN" altLang="en-US" sz="2500" b="1" dirty="0">
                <a:solidFill>
                  <a:srgbClr val="0070C0"/>
                </a:solidFill>
              </a:rPr>
              <a:t>尽可能长的匹配</a:t>
            </a:r>
          </a:p>
        </p:txBody>
      </p:sp>
      <p:sp>
        <p:nvSpPr>
          <p:cNvPr id="29700" name="标题 1">
            <a:extLst>
              <a:ext uri="{FF2B5EF4-FFF2-40B4-BE49-F238E27FC236}">
                <a16:creationId xmlns:a16="http://schemas.microsoft.com/office/drawing/2014/main" id="{3E793296-9B56-4FAC-8D64-E20856AF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4163"/>
            <a:ext cx="83883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最长子串匹配原则</a:t>
            </a:r>
            <a:r>
              <a:rPr lang="en-US" altLang="zh-CN" sz="2300" dirty="0">
                <a:solidFill>
                  <a:schemeClr val="tx1"/>
                </a:solidFill>
              </a:rPr>
              <a:t>(</a:t>
            </a:r>
            <a:r>
              <a:rPr lang="en-US" altLang="zh-CN" sz="2300" i="1" dirty="0">
                <a:solidFill>
                  <a:schemeClr val="tx1"/>
                </a:solidFill>
              </a:rPr>
              <a:t>Longest String Matching Principle</a:t>
            </a:r>
            <a:r>
              <a:rPr lang="en-US" altLang="zh-CN" sz="2300" dirty="0">
                <a:solidFill>
                  <a:schemeClr val="tx1"/>
                </a:solidFill>
              </a:rPr>
              <a:t>)</a:t>
            </a:r>
            <a:endParaRPr lang="zh-CN" altLang="en-US" sz="2300" dirty="0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D010AC-8D8F-4B63-BA84-3CFFC5B59E93}"/>
              </a:ext>
            </a:extLst>
          </p:cNvPr>
          <p:cNvGrpSpPr>
            <a:grpSpLocks/>
          </p:cNvGrpSpPr>
          <p:nvPr/>
        </p:nvGrpSpPr>
        <p:grpSpPr bwMode="auto">
          <a:xfrm>
            <a:off x="1974850" y="1928813"/>
            <a:ext cx="4811713" cy="1685925"/>
            <a:chOff x="2339752" y="4366444"/>
            <a:chExt cx="3168352" cy="1222796"/>
          </a:xfrm>
        </p:grpSpPr>
        <p:sp>
          <p:nvSpPr>
            <p:cNvPr id="70664" name="Oval 10">
              <a:extLst>
                <a:ext uri="{FF2B5EF4-FFF2-40B4-BE49-F238E27FC236}">
                  <a16:creationId xmlns:a16="http://schemas.microsoft.com/office/drawing/2014/main" id="{D4B93F2C-BC3E-4EE8-9308-D787730D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755" y="4510906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70665" name="Line 13">
              <a:extLst>
                <a:ext uri="{FF2B5EF4-FFF2-40B4-BE49-F238E27FC236}">
                  <a16:creationId xmlns:a16="http://schemas.microsoft.com/office/drawing/2014/main" id="{09617D7B-1598-4EC5-9978-A02E77E29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530" y="4726806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Rectangle 14">
              <a:extLst>
                <a:ext uri="{FF2B5EF4-FFF2-40B4-BE49-F238E27FC236}">
                  <a16:creationId xmlns:a16="http://schemas.microsoft.com/office/drawing/2014/main" id="{7AE57648-977A-424B-B65F-1960653F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369" y="4368912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&lt;</a:t>
              </a:r>
            </a:p>
          </p:txBody>
        </p:sp>
        <p:sp>
          <p:nvSpPr>
            <p:cNvPr id="70667" name="Oval 15">
              <a:extLst>
                <a:ext uri="{FF2B5EF4-FFF2-40B4-BE49-F238E27FC236}">
                  <a16:creationId xmlns:a16="http://schemas.microsoft.com/office/drawing/2014/main" id="{1246D1A8-60BC-4299-A830-D297FBB9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181" y="4510906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70668" name="Line 16">
              <a:extLst>
                <a:ext uri="{FF2B5EF4-FFF2-40B4-BE49-F238E27FC236}">
                  <a16:creationId xmlns:a16="http://schemas.microsoft.com/office/drawing/2014/main" id="{2A487EF2-BDAA-4817-A2FC-5ECEFDE8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6964" y="4726806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Rectangle 17">
              <a:extLst>
                <a:ext uri="{FF2B5EF4-FFF2-40B4-BE49-F238E27FC236}">
                  <a16:creationId xmlns:a16="http://schemas.microsoft.com/office/drawing/2014/main" id="{9C1583C5-0138-4CBE-8DEA-613F3477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964" y="4366444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=</a:t>
              </a:r>
            </a:p>
          </p:txBody>
        </p:sp>
        <p:sp>
          <p:nvSpPr>
            <p:cNvPr id="70670" name="Oval 18">
              <a:extLst>
                <a:ext uri="{FF2B5EF4-FFF2-40B4-BE49-F238E27FC236}">
                  <a16:creationId xmlns:a16="http://schemas.microsoft.com/office/drawing/2014/main" id="{A2420533-993D-4314-A171-AE19CF64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797" y="4510906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70671" name="Line 21">
              <a:extLst>
                <a:ext uri="{FF2B5EF4-FFF2-40B4-BE49-F238E27FC236}">
                  <a16:creationId xmlns:a16="http://schemas.microsoft.com/office/drawing/2014/main" id="{9B546D71-67A0-43AF-B7AD-F7A1F543D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223" y="5376514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Rectangle 22">
              <a:extLst>
                <a:ext uri="{FF2B5EF4-FFF2-40B4-BE49-F238E27FC236}">
                  <a16:creationId xmlns:a16="http://schemas.microsoft.com/office/drawing/2014/main" id="{C63592C2-99CF-4D31-B205-52010E97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223" y="5014564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70673" name="Oval 23">
              <a:extLst>
                <a:ext uri="{FF2B5EF4-FFF2-40B4-BE49-F238E27FC236}">
                  <a16:creationId xmlns:a16="http://schemas.microsoft.com/office/drawing/2014/main" id="{2ECB929D-F3C2-4F43-AAD1-E3C8E724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072" y="5157439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楷体_GB2312"/>
                  <a:cs typeface="楷体_GB2312"/>
                </a:rPr>
                <a:t>4</a:t>
              </a:r>
            </a:p>
          </p:txBody>
        </p:sp>
        <p:sp>
          <p:nvSpPr>
            <p:cNvPr id="70674" name="Oval 39">
              <a:extLst>
                <a:ext uri="{FF2B5EF4-FFF2-40B4-BE49-F238E27FC236}">
                  <a16:creationId xmlns:a16="http://schemas.microsoft.com/office/drawing/2014/main" id="{B4550A3B-45EB-4992-B972-22CFAE771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047" y="5086002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75" name="Rectangle 22">
              <a:extLst>
                <a:ext uri="{FF2B5EF4-FFF2-40B4-BE49-F238E27FC236}">
                  <a16:creationId xmlns:a16="http://schemas.microsoft.com/office/drawing/2014/main" id="{D1583306-0768-4AA2-8A4B-D70F34385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752" y="4581913"/>
              <a:ext cx="504927" cy="28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70676" name="Line 21">
              <a:extLst>
                <a:ext uri="{FF2B5EF4-FFF2-40B4-BE49-F238E27FC236}">
                  <a16:creationId xmlns:a16="http://schemas.microsoft.com/office/drawing/2014/main" id="{5A860683-A7C9-4FDB-9FE2-3DD899F34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679" y="4725144"/>
              <a:ext cx="252464" cy="89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Oval 39">
              <a:extLst>
                <a:ext uri="{FF2B5EF4-FFF2-40B4-BE49-F238E27FC236}">
                  <a16:creationId xmlns:a16="http://schemas.microsoft.com/office/drawing/2014/main" id="{53C2EF64-ADD0-4144-BA2A-938D7A1CF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866" y="4437112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78" name="Line 21">
              <a:extLst>
                <a:ext uri="{FF2B5EF4-FFF2-40B4-BE49-F238E27FC236}">
                  <a16:creationId xmlns:a16="http://schemas.microsoft.com/office/drawing/2014/main" id="{9352A475-DC18-479C-A711-AA38FF231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260" y="4797152"/>
              <a:ext cx="537094" cy="5390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Rectangle 22">
              <a:extLst>
                <a:ext uri="{FF2B5EF4-FFF2-40B4-BE49-F238E27FC236}">
                  <a16:creationId xmlns:a16="http://schemas.microsoft.com/office/drawing/2014/main" id="{6C5560B1-1B42-4348-A92B-C0D025E4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848" y="5013176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70680" name="Oval 23">
              <a:extLst>
                <a:ext uri="{FF2B5EF4-FFF2-40B4-BE49-F238E27FC236}">
                  <a16:creationId xmlns:a16="http://schemas.microsoft.com/office/drawing/2014/main" id="{5440A9FA-DFBB-489D-8FD7-BE2E3D2D4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779" y="5156051"/>
              <a:ext cx="360363" cy="360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70681" name="Oval 39">
              <a:extLst>
                <a:ext uri="{FF2B5EF4-FFF2-40B4-BE49-F238E27FC236}">
                  <a16:creationId xmlns:a16="http://schemas.microsoft.com/office/drawing/2014/main" id="{A01DA42B-C203-4795-B042-74F3C348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754" y="5084614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82" name="Oval 39">
              <a:extLst>
                <a:ext uri="{FF2B5EF4-FFF2-40B4-BE49-F238E27FC236}">
                  <a16:creationId xmlns:a16="http://schemas.microsoft.com/office/drawing/2014/main" id="{5B7901EE-6780-4789-B200-7D2FB9CCC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754" y="4437112"/>
              <a:ext cx="503238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661" name="组合 5">
            <a:extLst>
              <a:ext uri="{FF2B5EF4-FFF2-40B4-BE49-F238E27FC236}">
                <a16:creationId xmlns:a16="http://schemas.microsoft.com/office/drawing/2014/main" id="{7E81039F-6741-4776-99CE-EFCA39AB929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6" name="五边形 25">
              <a:extLst>
                <a:ext uri="{FF2B5EF4-FFF2-40B4-BE49-F238E27FC236}">
                  <a16:creationId xmlns:a16="http://schemas.microsoft.com/office/drawing/2014/main" id="{928F77E9-2A17-4F54-8722-20E8C42C403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0663" name="五边形 26">
              <a:extLst>
                <a:ext uri="{FF2B5EF4-FFF2-40B4-BE49-F238E27FC236}">
                  <a16:creationId xmlns:a16="http://schemas.microsoft.com/office/drawing/2014/main" id="{8917867F-1B1B-491E-A952-7D8C55C8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1">
            <a:extLst>
              <a:ext uri="{FF2B5EF4-FFF2-40B4-BE49-F238E27FC236}">
                <a16:creationId xmlns:a16="http://schemas.microsoft.com/office/drawing/2014/main" id="{CABC0579-F25F-41D2-9C58-920A5E83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857250"/>
            <a:ext cx="7931150" cy="322580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</a:rPr>
              <a:t>确定的</a:t>
            </a:r>
            <a:r>
              <a:rPr lang="en-US" altLang="zh-CN" sz="2800" b="1" i="1" dirty="0">
                <a:solidFill>
                  <a:schemeClr val="tx1"/>
                </a:solidFill>
                <a:ea typeface="宋体" panose="02010600030101010101" pitchFamily="2" charset="-122"/>
              </a:rPr>
              <a:t>FA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Deterministic finite automata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DFA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marL="273050" lvl="1" eaLnBrk="1" hangingPunct="1"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</a:rPr>
              <a:t>非确定的</a:t>
            </a:r>
            <a:r>
              <a:rPr lang="en-US" altLang="zh-CN" sz="2800" b="1" i="1" dirty="0">
                <a:solidFill>
                  <a:schemeClr val="tx1"/>
                </a:solidFill>
                <a:ea typeface="宋体" panose="02010600030101010101" pitchFamily="2" charset="-122"/>
              </a:rPr>
              <a:t>FA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Nondeterministic finite automata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  <a:ea typeface="宋体" panose="02010600030101010101" pitchFamily="2" charset="-122"/>
              </a:rPr>
              <a:t>NFA</a:t>
            </a:r>
            <a:r>
              <a:rPr lang="en-US" altLang="zh-CN" sz="23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2771" name="标题 2">
            <a:extLst>
              <a:ext uri="{FF2B5EF4-FFF2-40B4-BE49-F238E27FC236}">
                <a16:creationId xmlns:a16="http://schemas.microsoft.com/office/drawing/2014/main" id="{9A8206D4-B99C-479F-BA6D-A15CC829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3.2.2 </a:t>
            </a:r>
            <a:r>
              <a:rPr lang="it-IT" altLang="zh-CN" sz="3000" i="1" dirty="0">
                <a:solidFill>
                  <a:schemeClr val="tx1"/>
                </a:solidFill>
                <a:ea typeface="宋体" pitchFamily="2" charset="-122"/>
              </a:rPr>
              <a:t>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的分类</a:t>
            </a:r>
          </a:p>
        </p:txBody>
      </p:sp>
      <p:grpSp>
        <p:nvGrpSpPr>
          <p:cNvPr id="72708" name="组合 5">
            <a:extLst>
              <a:ext uri="{FF2B5EF4-FFF2-40B4-BE49-F238E27FC236}">
                <a16:creationId xmlns:a16="http://schemas.microsoft.com/office/drawing/2014/main" id="{2E01F9EB-E74B-47A3-9523-08A4CE741ED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4CDA671C-7298-4573-AD0B-43433E1478D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2710" name="五边形 5">
              <a:extLst>
                <a:ext uri="{FF2B5EF4-FFF2-40B4-BE49-F238E27FC236}">
                  <a16:creationId xmlns:a16="http://schemas.microsoft.com/office/drawing/2014/main" id="{234B8D4F-53AD-4D14-B398-971F768AF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D95D2-AF60-4D6F-B220-D694F1DD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429625" cy="4060825"/>
          </a:xfrm>
        </p:spPr>
        <p:txBody>
          <a:bodyPr rtlCol="0">
            <a:noAutofit/>
          </a:bodyPr>
          <a:lstStyle/>
          <a:p>
            <a:pPr marL="0" indent="0" algn="ctr" eaLnBrk="1" fontAlgn="auto" hangingPunct="1"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M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= ( 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Σ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δ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sz="2500" b="1" i="1" baseline="-30000" dirty="0">
                <a:solidFill>
                  <a:schemeClr val="tx1"/>
                </a:solidFill>
                <a:ea typeface="楷体_GB2312" pitchFamily="49" charset="-122"/>
              </a:rPr>
              <a:t>0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</a:rPr>
              <a:t>：</a:t>
            </a:r>
            <a:r>
              <a:rPr lang="zh-CN" altLang="en-US" sz="2500" b="1" dirty="0">
                <a:solidFill>
                  <a:srgbClr val="FF0000"/>
                </a:solidFill>
              </a:rPr>
              <a:t>有穷状态集</a:t>
            </a:r>
            <a:endParaRPr lang="en-US" altLang="zh-CN" sz="25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l-GR" altLang="zh-CN" sz="2500" b="1" i="1" dirty="0">
                <a:solidFill>
                  <a:schemeClr val="tx1"/>
                </a:solidFill>
              </a:rPr>
              <a:t>Σ</a:t>
            </a:r>
            <a:r>
              <a:rPr lang="zh-CN" altLang="el-GR" sz="2500" b="1" dirty="0">
                <a:solidFill>
                  <a:schemeClr val="tx1"/>
                </a:solidFill>
              </a:rPr>
              <a:t>：</a:t>
            </a:r>
            <a:r>
              <a:rPr lang="zh-CN" altLang="en-US" sz="2500" b="1" dirty="0">
                <a:solidFill>
                  <a:srgbClr val="FF0000"/>
                </a:solidFill>
              </a:rPr>
              <a:t>输入字母表</a:t>
            </a:r>
            <a:r>
              <a:rPr lang="zh-CN" altLang="en-US" sz="2500" b="1" dirty="0">
                <a:solidFill>
                  <a:schemeClr val="tx1"/>
                </a:solidFill>
              </a:rPr>
              <a:t>，即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输入符号集合</a:t>
            </a:r>
            <a:r>
              <a:rPr lang="zh-CN" altLang="en-US" sz="2500" b="1" dirty="0">
                <a:solidFill>
                  <a:schemeClr val="tx1"/>
                </a:solidFill>
              </a:rPr>
              <a:t>。假设</a:t>
            </a:r>
            <a:r>
              <a:rPr lang="el-GR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ε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不是 </a:t>
            </a:r>
            <a:r>
              <a:rPr lang="el-GR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Σ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中的元素</a:t>
            </a:r>
          </a:p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l-GR" altLang="zh-CN" sz="2500" b="1" i="1" dirty="0">
                <a:solidFill>
                  <a:schemeClr val="tx1"/>
                </a:solidFill>
              </a:rPr>
              <a:t>δ</a:t>
            </a:r>
            <a:r>
              <a:rPr lang="zh-CN" altLang="el-GR" sz="2500" b="1" dirty="0">
                <a:solidFill>
                  <a:schemeClr val="tx1"/>
                </a:solidFill>
              </a:rPr>
              <a:t>：</a:t>
            </a:r>
            <a:r>
              <a:rPr lang="zh-CN" altLang="en-US" sz="2500" b="1" dirty="0">
                <a:solidFill>
                  <a:schemeClr val="tx1"/>
                </a:solidFill>
              </a:rPr>
              <a:t>将</a:t>
            </a:r>
            <a:r>
              <a:rPr lang="en-US" altLang="zh-CN" sz="2500" b="1" i="1" u="sng" dirty="0">
                <a:solidFill>
                  <a:srgbClr val="0070C0"/>
                </a:solidFill>
              </a:rPr>
              <a:t>S</a:t>
            </a:r>
            <a:r>
              <a:rPr lang="en-US" altLang="zh-CN" sz="2500" b="1" u="sng" dirty="0">
                <a:solidFill>
                  <a:srgbClr val="0070C0"/>
                </a:solidFill>
              </a:rPr>
              <a:t>×</a:t>
            </a:r>
            <a:r>
              <a:rPr lang="el-GR" altLang="zh-CN" sz="2500" b="1" i="1" u="sng" dirty="0">
                <a:solidFill>
                  <a:srgbClr val="0070C0"/>
                </a:solidFill>
              </a:rPr>
              <a:t>Σ</a:t>
            </a:r>
            <a:r>
              <a:rPr lang="zh-CN" altLang="en-US" sz="2500" b="1" u="sng" dirty="0">
                <a:solidFill>
                  <a:srgbClr val="0070C0"/>
                </a:solidFill>
              </a:rPr>
              <a:t>映射到</a:t>
            </a:r>
            <a:r>
              <a:rPr lang="en-US" altLang="zh-CN" sz="2500" b="1" i="1" u="sng" dirty="0">
                <a:solidFill>
                  <a:srgbClr val="FF0000"/>
                </a:solidFill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</a:rPr>
              <a:t>转换函数</a:t>
            </a:r>
            <a:r>
              <a:rPr lang="zh-CN" altLang="en-US" sz="2500" b="1" dirty="0">
                <a:solidFill>
                  <a:schemeClr val="tx1"/>
                </a:solidFill>
              </a:rPr>
              <a:t>。</a:t>
            </a:r>
            <a:r>
              <a:rPr lang="zh-CN" altLang="en-US" sz="1800" b="1" dirty="0">
                <a:solidFill>
                  <a:srgbClr val="073E87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 err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a</a:t>
            </a:r>
            <a:r>
              <a:rPr lang="en-US" altLang="zh-CN" sz="25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l-GR" altLang="zh-CN" sz="2500" b="1" i="1" dirty="0">
                <a:solidFill>
                  <a:schemeClr val="tx1"/>
                </a:solidFill>
              </a:rPr>
              <a:t>Σ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l-GR" altLang="zh-CN" sz="2500" b="1" dirty="0">
                <a:solidFill>
                  <a:schemeClr val="tx1"/>
                </a:solidFill>
              </a:rPr>
              <a:t> </a:t>
            </a:r>
            <a:r>
              <a:rPr lang="el-GR" altLang="zh-CN" sz="2500" b="1" i="1" dirty="0">
                <a:solidFill>
                  <a:srgbClr val="0070C0"/>
                </a:solidFill>
              </a:rPr>
              <a:t>δ</a:t>
            </a:r>
            <a:r>
              <a:rPr lang="en-US" altLang="zh-CN" sz="2500" b="1" dirty="0">
                <a:solidFill>
                  <a:srgbClr val="0070C0"/>
                </a:solidFill>
              </a:rPr>
              <a:t>(</a:t>
            </a:r>
            <a:r>
              <a:rPr lang="en-US" altLang="zh-CN" sz="2500" b="1" i="1" dirty="0">
                <a:solidFill>
                  <a:srgbClr val="0070C0"/>
                </a:solidFill>
              </a:rPr>
              <a:t>s</a:t>
            </a:r>
            <a:r>
              <a:rPr lang="en-US" altLang="zh-CN" sz="2500" b="1" dirty="0">
                <a:solidFill>
                  <a:srgbClr val="0070C0"/>
                </a:solidFill>
              </a:rPr>
              <a:t>, </a:t>
            </a:r>
            <a:r>
              <a:rPr lang="en-US" altLang="zh-CN" sz="2500" b="1" i="1" dirty="0">
                <a:solidFill>
                  <a:srgbClr val="0070C0"/>
                </a:solidFill>
              </a:rPr>
              <a:t>a</a:t>
            </a:r>
            <a:r>
              <a:rPr lang="en-US" altLang="zh-CN" sz="2500" b="1" dirty="0">
                <a:solidFill>
                  <a:srgbClr val="0070C0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表示从</a:t>
            </a:r>
            <a:r>
              <a:rPr lang="zh-CN" altLang="en-US" sz="2500" b="1" dirty="0">
                <a:solidFill>
                  <a:srgbClr val="0070C0"/>
                </a:solidFill>
              </a:rPr>
              <a:t>状态</a:t>
            </a:r>
            <a:r>
              <a:rPr lang="en-US" altLang="zh-CN" sz="2500" b="1" i="1" dirty="0">
                <a:solidFill>
                  <a:srgbClr val="0070C0"/>
                </a:solidFill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</a:rPr>
              <a:t>出发，沿着标记为</a:t>
            </a:r>
            <a:r>
              <a:rPr lang="en-US" altLang="zh-CN" sz="2500" b="1" i="1" dirty="0">
                <a:solidFill>
                  <a:srgbClr val="0070C0"/>
                </a:solidFill>
              </a:rPr>
              <a:t>a</a:t>
            </a:r>
            <a:r>
              <a:rPr lang="zh-CN" altLang="en-US" sz="2500" b="1" dirty="0">
                <a:solidFill>
                  <a:schemeClr val="tx1"/>
                </a:solidFill>
              </a:rPr>
              <a:t>的</a:t>
            </a:r>
            <a:r>
              <a:rPr lang="zh-CN" altLang="en-US" sz="2500" b="1" dirty="0">
                <a:solidFill>
                  <a:srgbClr val="0070C0"/>
                </a:solidFill>
              </a:rPr>
              <a:t>边</a:t>
            </a:r>
            <a:r>
              <a:rPr lang="zh-CN" altLang="en-US" sz="2500" b="1" dirty="0">
                <a:solidFill>
                  <a:schemeClr val="tx1"/>
                </a:solidFill>
              </a:rPr>
              <a:t>所能到达的</a:t>
            </a:r>
            <a:r>
              <a:rPr lang="zh-CN" altLang="en-US" sz="2500" b="1" dirty="0">
                <a:solidFill>
                  <a:srgbClr val="0070C0"/>
                </a:solidFill>
              </a:rPr>
              <a:t>状态</a:t>
            </a:r>
            <a:endParaRPr lang="en-US" altLang="zh-CN" sz="2500" b="1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s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0</a:t>
            </a:r>
            <a:r>
              <a:rPr lang="zh-CN" altLang="en-US" sz="2500" b="1" dirty="0">
                <a:solidFill>
                  <a:schemeClr val="tx1"/>
                </a:solidFill>
              </a:rPr>
              <a:t>：</a:t>
            </a:r>
            <a:r>
              <a:rPr lang="zh-CN" altLang="en-US" sz="2500" b="1" dirty="0">
                <a:solidFill>
                  <a:srgbClr val="FF0000"/>
                </a:solidFill>
              </a:rPr>
              <a:t>开始状态 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</a:rPr>
              <a:t>或初始状态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</a:rPr>
              <a:t>s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0</a:t>
            </a:r>
            <a:r>
              <a:rPr lang="en-US" altLang="zh-CN" sz="2500" b="1" dirty="0">
                <a:solidFill>
                  <a:schemeClr val="tx1"/>
                </a:solidFill>
              </a:rPr>
              <a:t>∈ </a:t>
            </a:r>
            <a:r>
              <a:rPr lang="en-US" altLang="zh-CN" sz="2500" b="1" i="1" dirty="0">
                <a:solidFill>
                  <a:schemeClr val="tx1"/>
                </a:solidFill>
              </a:rPr>
              <a:t>S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lnSpc>
                <a:spcPts val="4000"/>
              </a:lnSpc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solidFill>
                  <a:schemeClr val="tx1"/>
                </a:solidFill>
              </a:rPr>
              <a:t>F</a:t>
            </a:r>
            <a:r>
              <a:rPr lang="zh-CN" altLang="en-US" sz="2500" b="1" dirty="0">
                <a:solidFill>
                  <a:schemeClr val="tx1"/>
                </a:solidFill>
              </a:rPr>
              <a:t>：</a:t>
            </a:r>
            <a:r>
              <a:rPr lang="zh-CN" altLang="en-US" sz="2500" b="1" dirty="0">
                <a:solidFill>
                  <a:srgbClr val="FF0000"/>
                </a:solidFill>
              </a:rPr>
              <a:t>接收状态</a:t>
            </a:r>
            <a:r>
              <a:rPr lang="zh-CN" altLang="en-US" sz="2500" b="1" dirty="0">
                <a:solidFill>
                  <a:schemeClr val="tx1"/>
                </a:solidFill>
              </a:rPr>
              <a:t>（或终止状态）</a:t>
            </a:r>
            <a:r>
              <a:rPr lang="zh-CN" altLang="en-US" sz="2500" b="1" dirty="0">
                <a:solidFill>
                  <a:srgbClr val="FF0000"/>
                </a:solidFill>
              </a:rPr>
              <a:t>集合</a:t>
            </a:r>
            <a:r>
              <a:rPr lang="zh-CN" altLang="en-US" sz="2500" b="1" dirty="0">
                <a:solidFill>
                  <a:schemeClr val="tx1"/>
                </a:solidFill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</a:rPr>
              <a:t>F</a:t>
            </a:r>
            <a:r>
              <a:rPr lang="en-US" altLang="zh-CN" sz="2500" b="1" dirty="0">
                <a:solidFill>
                  <a:schemeClr val="tx1"/>
                </a:solidFill>
              </a:rPr>
              <a:t>⊆ </a:t>
            </a:r>
            <a:r>
              <a:rPr lang="en-US" altLang="zh-CN" sz="2500" b="1" i="1" dirty="0">
                <a:solidFill>
                  <a:schemeClr val="tx1"/>
                </a:solidFill>
              </a:rPr>
              <a:t>S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33796" name="标题 1">
            <a:extLst>
              <a:ext uri="{FF2B5EF4-FFF2-40B4-BE49-F238E27FC236}">
                <a16:creationId xmlns:a16="http://schemas.microsoft.com/office/drawing/2014/main" id="{4835EC90-7473-47D9-A237-9FE9D63C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确定的有穷自动机 </a:t>
            </a:r>
            <a:r>
              <a:rPr lang="en-US" altLang="zh-CN" sz="3200" spc="3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cs typeface="Times New Roman" pitchFamily="18" charset="0"/>
              </a:rPr>
              <a:t>DFA</a:t>
            </a:r>
            <a:r>
              <a:rPr lang="en-US" altLang="zh-CN" sz="3200" spc="3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endParaRPr lang="zh-CN" altLang="en-US" sz="3000" spc="30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grpSp>
        <p:nvGrpSpPr>
          <p:cNvPr id="74756" name="组合 5">
            <a:extLst>
              <a:ext uri="{FF2B5EF4-FFF2-40B4-BE49-F238E27FC236}">
                <a16:creationId xmlns:a16="http://schemas.microsoft.com/office/drawing/2014/main" id="{A5127BAC-2F6B-4C1F-8639-C037700F3E8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513A2E4A-0C8E-43D4-AD08-1CA3134359D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4758" name="五边形 6">
              <a:extLst>
                <a:ext uri="{FF2B5EF4-FFF2-40B4-BE49-F238E27FC236}">
                  <a16:creationId xmlns:a16="http://schemas.microsoft.com/office/drawing/2014/main" id="{B58B2F3D-C434-4F84-A800-FC92CFBC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标题 1">
            <a:extLst>
              <a:ext uri="{FF2B5EF4-FFF2-40B4-BE49-F238E27FC236}">
                <a16:creationId xmlns:a16="http://schemas.microsoft.com/office/drawing/2014/main" id="{96C46D24-C25C-412B-B706-53B277BA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例：一个</a:t>
            </a:r>
            <a:r>
              <a:rPr lang="en-US" altLang="zh-CN" sz="3000" i="1" dirty="0">
                <a:solidFill>
                  <a:schemeClr val="tx1"/>
                </a:solidFill>
              </a:rPr>
              <a:t>DFA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grpSp>
        <p:nvGrpSpPr>
          <p:cNvPr id="76803" name="组合 5">
            <a:extLst>
              <a:ext uri="{FF2B5EF4-FFF2-40B4-BE49-F238E27FC236}">
                <a16:creationId xmlns:a16="http://schemas.microsoft.com/office/drawing/2014/main" id="{9C50C1D2-C44E-40C8-A8C3-F7654DD7EB5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823DAF2-711C-4C41-B0BF-42C4158F26A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6866" name="五边形 10">
              <a:extLst>
                <a:ext uri="{FF2B5EF4-FFF2-40B4-BE49-F238E27FC236}">
                  <a16:creationId xmlns:a16="http://schemas.microsoft.com/office/drawing/2014/main" id="{06D7BF45-1804-4B9F-A845-449424A4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6804" name="内容占位符 2">
            <a:extLst>
              <a:ext uri="{FF2B5EF4-FFF2-40B4-BE49-F238E27FC236}">
                <a16:creationId xmlns:a16="http://schemas.microsoft.com/office/drawing/2014/main" id="{17E4BCF7-2457-4F01-93C0-8D5E63BDF915}"/>
              </a:ext>
            </a:extLst>
          </p:cNvPr>
          <p:cNvSpPr txBox="1">
            <a:spLocks/>
          </p:cNvSpPr>
          <p:nvPr/>
        </p:nvSpPr>
        <p:spPr bwMode="auto">
          <a:xfrm>
            <a:off x="357188" y="928688"/>
            <a:ext cx="84296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M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= (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Σ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δ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 i="1" baseline="-30000"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F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</p:txBody>
      </p:sp>
      <p:graphicFrame>
        <p:nvGraphicFramePr>
          <p:cNvPr id="14" name="Group 18">
            <a:extLst>
              <a:ext uri="{FF2B5EF4-FFF2-40B4-BE49-F238E27FC236}">
                <a16:creationId xmlns:a16="http://schemas.microsoft.com/office/drawing/2014/main" id="{D84C7E53-2A70-4D16-8B17-D3437AD01F98}"/>
              </a:ext>
            </a:extLst>
          </p:cNvPr>
          <p:cNvGraphicFramePr>
            <a:graphicFrameLocks noGrp="1"/>
          </p:cNvGraphicFramePr>
          <p:nvPr/>
        </p:nvGraphicFramePr>
        <p:xfrm>
          <a:off x="5891213" y="1990725"/>
          <a:ext cx="3000375" cy="1866900"/>
        </p:xfrm>
        <a:graphic>
          <a:graphicData uri="http://schemas.openxmlformats.org/drawingml/2006/table">
            <a:tbl>
              <a:tblPr/>
              <a:tblGrid>
                <a:gridCol w="93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6831" name="组合 38">
            <a:extLst>
              <a:ext uri="{FF2B5EF4-FFF2-40B4-BE49-F238E27FC236}">
                <a16:creationId xmlns:a16="http://schemas.microsoft.com/office/drawing/2014/main" id="{31BDBBDF-DF29-420A-A2C9-018804F382A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787525"/>
            <a:ext cx="5500687" cy="2000250"/>
            <a:chOff x="3500427" y="2928940"/>
            <a:chExt cx="5500722" cy="2000264"/>
          </a:xfrm>
        </p:grpSpPr>
        <p:grpSp>
          <p:nvGrpSpPr>
            <p:cNvPr id="76839" name="组合 35">
              <a:extLst>
                <a:ext uri="{FF2B5EF4-FFF2-40B4-BE49-F238E27FC236}">
                  <a16:creationId xmlns:a16="http://schemas.microsoft.com/office/drawing/2014/main" id="{89E03C17-3A98-46C6-A6C4-F7C393D4D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27" y="2928940"/>
              <a:ext cx="5500722" cy="1928826"/>
              <a:chOff x="3500427" y="2928940"/>
              <a:chExt cx="5500722" cy="1928826"/>
            </a:xfrm>
          </p:grpSpPr>
          <p:grpSp>
            <p:nvGrpSpPr>
              <p:cNvPr id="76842" name="组合 10">
                <a:extLst>
                  <a:ext uri="{FF2B5EF4-FFF2-40B4-BE49-F238E27FC236}">
                    <a16:creationId xmlns:a16="http://schemas.microsoft.com/office/drawing/2014/main" id="{77951304-4A2D-45D4-95C7-28F686AD3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0427" y="3175719"/>
                <a:ext cx="5500722" cy="1348737"/>
                <a:chOff x="928659" y="3675785"/>
                <a:chExt cx="5500722" cy="1348737"/>
              </a:xfrm>
            </p:grpSpPr>
            <p:grpSp>
              <p:nvGrpSpPr>
                <p:cNvPr id="76848" name="组合 9">
                  <a:extLst>
                    <a:ext uri="{FF2B5EF4-FFF2-40B4-BE49-F238E27FC236}">
                      <a16:creationId xmlns:a16="http://schemas.microsoft.com/office/drawing/2014/main" id="{9A1C4072-B2C0-4FA4-B19E-92B906600C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659" y="3675785"/>
                  <a:ext cx="5500722" cy="1090002"/>
                  <a:chOff x="2339752" y="4162003"/>
                  <a:chExt cx="3622043" cy="790575"/>
                </a:xfrm>
              </p:grpSpPr>
              <p:sp>
                <p:nvSpPr>
                  <p:cNvPr id="76856" name="Oval 10">
                    <a:extLst>
                      <a:ext uri="{FF2B5EF4-FFF2-40B4-BE49-F238E27FC236}">
                        <a16:creationId xmlns:a16="http://schemas.microsoft.com/office/drawing/2014/main" id="{CFC08CF0-4E02-47A1-874D-1E038E273D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97415" y="4576104"/>
                    <a:ext cx="289198" cy="292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0</a:t>
                    </a:r>
                  </a:p>
                </p:txBody>
              </p:sp>
              <p:sp>
                <p:nvSpPr>
                  <p:cNvPr id="76857" name="Line 13">
                    <a:extLst>
                      <a:ext uri="{FF2B5EF4-FFF2-40B4-BE49-F238E27FC236}">
                        <a16:creationId xmlns:a16="http://schemas.microsoft.com/office/drawing/2014/main" id="{DC8F5F98-D89E-4318-9330-58B417FD7D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690" y="4731545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8" name="Line 16">
                    <a:extLst>
                      <a:ext uri="{FF2B5EF4-FFF2-40B4-BE49-F238E27FC236}">
                        <a16:creationId xmlns:a16="http://schemas.microsoft.com/office/drawing/2014/main" id="{FC410CA4-15E2-47F0-90B3-7EE5A0C8E1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1333" y="4726809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59" name="Line 21">
                    <a:extLst>
                      <a:ext uri="{FF2B5EF4-FFF2-40B4-BE49-F238E27FC236}">
                        <a16:creationId xmlns:a16="http://schemas.microsoft.com/office/drawing/2014/main" id="{A0D582F9-FF2E-4314-95BA-515EA74838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21004" y="4723834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60" name="Oval 23">
                    <a:extLst>
                      <a:ext uri="{FF2B5EF4-FFF2-40B4-BE49-F238E27FC236}">
                        <a16:creationId xmlns:a16="http://schemas.microsoft.com/office/drawing/2014/main" id="{A1832D9B-C070-4527-BAF4-2342B816E9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94506" y="4572591"/>
                    <a:ext cx="289198" cy="292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3</a:t>
                    </a:r>
                  </a:p>
                </p:txBody>
              </p:sp>
              <p:sp>
                <p:nvSpPr>
                  <p:cNvPr id="76861" name="Oval 39">
                    <a:extLst>
                      <a:ext uri="{FF2B5EF4-FFF2-40B4-BE49-F238E27FC236}">
                        <a16:creationId xmlns:a16="http://schemas.microsoft.com/office/drawing/2014/main" id="{0F6FA66C-AAD7-497D-8BDD-B4A2B7BE03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21481" y="4501154"/>
                    <a:ext cx="440314" cy="45142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862" name="Rectangle 22">
                    <a:extLst>
                      <a:ext uri="{FF2B5EF4-FFF2-40B4-BE49-F238E27FC236}">
                        <a16:creationId xmlns:a16="http://schemas.microsoft.com/office/drawing/2014/main" id="{6F44431C-AB5C-433E-9F3A-0441979829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752" y="4581913"/>
                    <a:ext cx="504927" cy="287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start</a:t>
                    </a:r>
                  </a:p>
                </p:txBody>
              </p:sp>
              <p:sp>
                <p:nvSpPr>
                  <p:cNvPr id="76863" name="Line 21">
                    <a:extLst>
                      <a:ext uri="{FF2B5EF4-FFF2-40B4-BE49-F238E27FC236}">
                        <a16:creationId xmlns:a16="http://schemas.microsoft.com/office/drawing/2014/main" id="{06074A8A-4110-4AA4-B526-2EC2DDE921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79" y="4725144"/>
                    <a:ext cx="252464" cy="895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64" name="Rectangle 22">
                    <a:extLst>
                      <a:ext uri="{FF2B5EF4-FFF2-40B4-BE49-F238E27FC236}">
                        <a16:creationId xmlns:a16="http://schemas.microsoft.com/office/drawing/2014/main" id="{59A21368-DF31-40FF-B9DE-02051D1E15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9424" y="4162003"/>
                    <a:ext cx="504825" cy="287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i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b</a:t>
                    </a:r>
                  </a:p>
                </p:txBody>
              </p:sp>
            </p:grpSp>
            <p:sp>
              <p:nvSpPr>
                <p:cNvPr id="76849" name="Oval 10">
                  <a:extLst>
                    <a:ext uri="{FF2B5EF4-FFF2-40B4-BE49-F238E27FC236}">
                      <a16:creationId xmlns:a16="http://schemas.microsoft.com/office/drawing/2014/main" id="{1689B254-7CAA-4D95-972D-8D9744955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982" y="4240252"/>
                  <a:ext cx="439200" cy="403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1</a:t>
                  </a:r>
                </a:p>
              </p:txBody>
            </p:sp>
            <p:sp>
              <p:nvSpPr>
                <p:cNvPr id="76850" name="Oval 10">
                  <a:extLst>
                    <a:ext uri="{FF2B5EF4-FFF2-40B4-BE49-F238E27FC236}">
                      <a16:creationId xmlns:a16="http://schemas.microsoft.com/office/drawing/2014/main" id="{7DB5A925-C476-4685-99B9-EA45F00A6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1428" y="4240252"/>
                  <a:ext cx="439200" cy="403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2</a:t>
                  </a:r>
                </a:p>
              </p:txBody>
            </p:sp>
            <p:sp>
              <p:nvSpPr>
                <p:cNvPr id="76851" name="Rectangle 22">
                  <a:extLst>
                    <a:ext uri="{FF2B5EF4-FFF2-40B4-BE49-F238E27FC236}">
                      <a16:creationId xmlns:a16="http://schemas.microsoft.com/office/drawing/2014/main" id="{0A6E89D1-A140-440C-9AF6-9F66AD35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448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a</a:t>
                  </a:r>
                </a:p>
              </p:txBody>
            </p:sp>
            <p:sp>
              <p:nvSpPr>
                <p:cNvPr id="76852" name="Rectangle 22">
                  <a:extLst>
                    <a:ext uri="{FF2B5EF4-FFF2-40B4-BE49-F238E27FC236}">
                      <a16:creationId xmlns:a16="http://schemas.microsoft.com/office/drawing/2014/main" id="{A95A1C9C-2509-4498-B6CC-99AEEE7B5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182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b</a:t>
                  </a:r>
                </a:p>
              </p:txBody>
            </p:sp>
            <p:sp>
              <p:nvSpPr>
                <p:cNvPr id="76853" name="Rectangle 22">
                  <a:extLst>
                    <a:ext uri="{FF2B5EF4-FFF2-40B4-BE49-F238E27FC236}">
                      <a16:creationId xmlns:a16="http://schemas.microsoft.com/office/drawing/2014/main" id="{D10660D8-BB45-4724-8140-CD980EF5F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8340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b</a:t>
                  </a:r>
                </a:p>
              </p:txBody>
            </p:sp>
            <p:sp>
              <p:nvSpPr>
                <p:cNvPr id="76854" name="Freeform 11">
                  <a:extLst>
                    <a:ext uri="{FF2B5EF4-FFF2-40B4-BE49-F238E27FC236}">
                      <a16:creationId xmlns:a16="http://schemas.microsoft.com/office/drawing/2014/main" id="{359BF242-1F86-4312-8FA7-228D0B50CA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00232" y="3856799"/>
                  <a:ext cx="534010" cy="429463"/>
                </a:xfrm>
                <a:custGeom>
                  <a:avLst/>
                  <a:gdLst>
                    <a:gd name="T0" fmla="*/ 2147483646 w 241"/>
                    <a:gd name="T1" fmla="*/ 2147483646 h 189"/>
                    <a:gd name="T2" fmla="*/ 2147483646 w 241"/>
                    <a:gd name="T3" fmla="*/ 2147483646 h 189"/>
                    <a:gd name="T4" fmla="*/ 2147483646 w 241"/>
                    <a:gd name="T5" fmla="*/ 2147483646 h 189"/>
                    <a:gd name="T6" fmla="*/ 2147483646 w 241"/>
                    <a:gd name="T7" fmla="*/ 2147483646 h 189"/>
                    <a:gd name="T8" fmla="*/ 2147483646 w 241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189"/>
                    <a:gd name="T17" fmla="*/ 241 w 24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189">
                      <a:moveTo>
                        <a:pt x="52" y="189"/>
                      </a:moveTo>
                      <a:cubicBezTo>
                        <a:pt x="26" y="181"/>
                        <a:pt x="0" y="173"/>
                        <a:pt x="7" y="143"/>
                      </a:cubicBezTo>
                      <a:cubicBezTo>
                        <a:pt x="14" y="113"/>
                        <a:pt x="59" y="14"/>
                        <a:pt x="97" y="7"/>
                      </a:cubicBezTo>
                      <a:cubicBezTo>
                        <a:pt x="135" y="0"/>
                        <a:pt x="225" y="68"/>
                        <a:pt x="233" y="98"/>
                      </a:cubicBezTo>
                      <a:cubicBezTo>
                        <a:pt x="241" y="128"/>
                        <a:pt x="192" y="158"/>
                        <a:pt x="143" y="18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55" name="Freeform 11">
                  <a:extLst>
                    <a:ext uri="{FF2B5EF4-FFF2-40B4-BE49-F238E27FC236}">
                      <a16:creationId xmlns:a16="http://schemas.microsoft.com/office/drawing/2014/main" id="{27E94152-8C85-44F3-85DE-A39FD3048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66700" flipH="1" flipV="1">
                  <a:off x="3119468" y="4605418"/>
                  <a:ext cx="534010" cy="419104"/>
                </a:xfrm>
                <a:custGeom>
                  <a:avLst/>
                  <a:gdLst>
                    <a:gd name="T0" fmla="*/ 2147483646 w 241"/>
                    <a:gd name="T1" fmla="*/ 2147483646 h 189"/>
                    <a:gd name="T2" fmla="*/ 2147483646 w 241"/>
                    <a:gd name="T3" fmla="*/ 2147483646 h 189"/>
                    <a:gd name="T4" fmla="*/ 2147483646 w 241"/>
                    <a:gd name="T5" fmla="*/ 2147483646 h 189"/>
                    <a:gd name="T6" fmla="*/ 2147483646 w 241"/>
                    <a:gd name="T7" fmla="*/ 2147483646 h 189"/>
                    <a:gd name="T8" fmla="*/ 2147483646 w 241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189"/>
                    <a:gd name="T17" fmla="*/ 241 w 24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189">
                      <a:moveTo>
                        <a:pt x="52" y="189"/>
                      </a:moveTo>
                      <a:cubicBezTo>
                        <a:pt x="26" y="181"/>
                        <a:pt x="0" y="173"/>
                        <a:pt x="7" y="143"/>
                      </a:cubicBezTo>
                      <a:cubicBezTo>
                        <a:pt x="14" y="113"/>
                        <a:pt x="59" y="14"/>
                        <a:pt x="97" y="7"/>
                      </a:cubicBezTo>
                      <a:cubicBezTo>
                        <a:pt x="135" y="0"/>
                        <a:pt x="225" y="68"/>
                        <a:pt x="233" y="98"/>
                      </a:cubicBezTo>
                      <a:cubicBezTo>
                        <a:pt x="241" y="128"/>
                        <a:pt x="192" y="158"/>
                        <a:pt x="143" y="18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任意多边形 30">
                <a:extLst>
                  <a:ext uri="{FF2B5EF4-FFF2-40B4-BE49-F238E27FC236}">
                    <a16:creationId xmlns:a16="http://schemas.microsoft.com/office/drawing/2014/main" id="{70339486-1E6B-4CD4-8891-1E07A73A9151}"/>
                  </a:ext>
                </a:extLst>
              </p:cNvPr>
              <p:cNvSpPr/>
              <p:nvPr/>
            </p:nvSpPr>
            <p:spPr bwMode="auto">
              <a:xfrm rot="21323228" flipH="1" flipV="1">
                <a:off x="5057774" y="3330581"/>
                <a:ext cx="3429022" cy="500065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76844" name="Rectangle 22">
                <a:extLst>
                  <a:ext uri="{FF2B5EF4-FFF2-40B4-BE49-F238E27FC236}">
                    <a16:creationId xmlns:a16="http://schemas.microsoft.com/office/drawing/2014/main" id="{C04BD1A9-41DA-4432-B050-8FB0F641F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7950" y="2928940"/>
                <a:ext cx="766668" cy="396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33" name="任意多边形 32">
                <a:extLst>
                  <a:ext uri="{FF2B5EF4-FFF2-40B4-BE49-F238E27FC236}">
                    <a16:creationId xmlns:a16="http://schemas.microsoft.com/office/drawing/2014/main" id="{941F4BE2-FE6D-4844-9D85-565885658E9C}"/>
                  </a:ext>
                </a:extLst>
              </p:cNvPr>
              <p:cNvSpPr/>
              <p:nvPr/>
            </p:nvSpPr>
            <p:spPr bwMode="auto">
              <a:xfrm rot="278702" flipH="1">
                <a:off x="6230944" y="4130686"/>
                <a:ext cx="2278076" cy="488953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任意多边形 33">
                <a:extLst>
                  <a:ext uri="{FF2B5EF4-FFF2-40B4-BE49-F238E27FC236}">
                    <a16:creationId xmlns:a16="http://schemas.microsoft.com/office/drawing/2014/main" id="{D7DF9F46-6589-442E-AA9F-27E3B90BAB0A}"/>
                  </a:ext>
                </a:extLst>
              </p:cNvPr>
              <p:cNvSpPr/>
              <p:nvPr/>
            </p:nvSpPr>
            <p:spPr bwMode="auto">
              <a:xfrm rot="278702" flipH="1">
                <a:off x="6345245" y="4011622"/>
                <a:ext cx="823917" cy="184151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76847" name="Rectangle 22">
                <a:extLst>
                  <a:ext uri="{FF2B5EF4-FFF2-40B4-BE49-F238E27FC236}">
                    <a16:creationId xmlns:a16="http://schemas.microsoft.com/office/drawing/2014/main" id="{14449006-A101-44FD-9994-A8A2DF89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282" y="4461600"/>
                <a:ext cx="766668" cy="396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76840" name="Rectangle 22">
              <a:extLst>
                <a:ext uri="{FF2B5EF4-FFF2-40B4-BE49-F238E27FC236}">
                  <a16:creationId xmlns:a16="http://schemas.microsoft.com/office/drawing/2014/main" id="{8B7B04C7-E31A-4957-AEF7-A1125A3E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414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76841" name="Rectangle 22">
              <a:extLst>
                <a:ext uri="{FF2B5EF4-FFF2-40B4-BE49-F238E27FC236}">
                  <a16:creationId xmlns:a16="http://schemas.microsoft.com/office/drawing/2014/main" id="{E309172A-B201-48E0-A70D-FE787560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30" y="453303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</p:grpSp>
      <p:grpSp>
        <p:nvGrpSpPr>
          <p:cNvPr id="12" name="组合 7">
            <a:extLst>
              <a:ext uri="{FF2B5EF4-FFF2-40B4-BE49-F238E27FC236}">
                <a16:creationId xmlns:a16="http://schemas.microsoft.com/office/drawing/2014/main" id="{CA41C6CD-1766-43D9-B4C4-DBD1D9F9B339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500188"/>
            <a:ext cx="2393950" cy="895350"/>
            <a:chOff x="1597494" y="2734581"/>
            <a:chExt cx="2392886" cy="8958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A073D9-0F81-4093-9CC7-BE2F4266A1D3}"/>
                </a:ext>
              </a:extLst>
            </p:cNvPr>
            <p:cNvSpPr/>
            <p:nvPr/>
          </p:nvSpPr>
          <p:spPr>
            <a:xfrm>
              <a:off x="2335353" y="2734581"/>
              <a:ext cx="1655027" cy="4860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转换表</a:t>
              </a:r>
            </a:p>
          </p:txBody>
        </p:sp>
        <p:sp>
          <p:nvSpPr>
            <p:cNvPr id="76836" name="矩形 1">
              <a:extLst>
                <a:ext uri="{FF2B5EF4-FFF2-40B4-BE49-F238E27FC236}">
                  <a16:creationId xmlns:a16="http://schemas.microsoft.com/office/drawing/2014/main" id="{909786D7-7CFA-498B-9657-B787926A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494" y="3291830"/>
              <a:ext cx="5982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76837" name="矩形 36">
              <a:extLst>
                <a:ext uri="{FF2B5EF4-FFF2-40B4-BE49-F238E27FC236}">
                  <a16:creationId xmlns:a16="http://schemas.microsoft.com/office/drawing/2014/main" id="{E9EA7F2F-967A-4A5F-8D11-60789B0FF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550" y="3147814"/>
              <a:ext cx="5982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输入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CA08A0C-B035-438C-8702-24AA10A22BB9}"/>
                </a:ext>
              </a:extLst>
            </p:cNvPr>
            <p:cNvCxnSpPr/>
            <p:nvPr/>
          </p:nvCxnSpPr>
          <p:spPr>
            <a:xfrm>
              <a:off x="1691114" y="3225366"/>
              <a:ext cx="896539" cy="366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FD360C-732C-4403-9ADC-5F9F27E80E14}"/>
              </a:ext>
            </a:extLst>
          </p:cNvPr>
          <p:cNvSpPr/>
          <p:nvPr/>
        </p:nvSpPr>
        <p:spPr>
          <a:xfrm>
            <a:off x="1712476" y="4184649"/>
            <a:ext cx="6149975" cy="523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i="1" dirty="0">
                <a:latin typeface="Courier New" panose="02070309020205020404" pitchFamily="49" charset="0"/>
                <a:ea typeface="楷体" pitchFamily="49" charset="-122"/>
                <a:cs typeface="Courier New" panose="02070309020205020404" pitchFamily="49" charset="0"/>
              </a:rPr>
              <a:t>DFA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可以用转换图或转换表表示</a:t>
            </a:r>
            <a:endParaRPr lang="zh-CN" altLang="en-US" sz="2800" b="1" i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770E24-A19E-4C51-B77A-4424045A4C01}"/>
              </a:ext>
            </a:extLst>
          </p:cNvPr>
          <p:cNvSpPr/>
          <p:nvPr/>
        </p:nvSpPr>
        <p:spPr>
          <a:xfrm>
            <a:off x="6408738" y="3540125"/>
            <a:ext cx="300037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50E08B4-EDDB-479F-B29B-AB8CED22208D}"/>
              </a:ext>
            </a:extLst>
          </p:cNvPr>
          <p:cNvSpPr/>
          <p:nvPr/>
        </p:nvSpPr>
        <p:spPr>
          <a:xfrm>
            <a:off x="314521" y="3457774"/>
            <a:ext cx="195491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endParaRPr lang="zh-CN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标题 1">
            <a:extLst>
              <a:ext uri="{FF2B5EF4-FFF2-40B4-BE49-F238E27FC236}">
                <a16:creationId xmlns:a16="http://schemas.microsoft.com/office/drawing/2014/main" id="{3C2453C0-47A6-4613-9B16-1BE35FAD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非确定的有穷自动机</a:t>
            </a:r>
            <a:r>
              <a:rPr lang="en-US" altLang="zh-CN" sz="3000" spc="3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sz="3000" i="1" dirty="0">
                <a:solidFill>
                  <a:schemeClr val="tx1"/>
                </a:solidFill>
                <a:cs typeface="Times New Roman" pitchFamily="18" charset="0"/>
              </a:rPr>
              <a:t>FA</a:t>
            </a:r>
            <a:r>
              <a:rPr lang="en-US" altLang="zh-CN" sz="3000" spc="3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endParaRPr lang="zh-CN" altLang="en-US" sz="3000" spc="30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grpSp>
        <p:nvGrpSpPr>
          <p:cNvPr id="78851" name="组合 5">
            <a:extLst>
              <a:ext uri="{FF2B5EF4-FFF2-40B4-BE49-F238E27FC236}">
                <a16:creationId xmlns:a16="http://schemas.microsoft.com/office/drawing/2014/main" id="{F5E67C94-BAE7-4FB7-A5AC-674943FA6B1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49AE89A4-1157-448D-A278-43CD08096AF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8854" name="五边形 6">
              <a:extLst>
                <a:ext uri="{FF2B5EF4-FFF2-40B4-BE49-F238E27FC236}">
                  <a16:creationId xmlns:a16="http://schemas.microsoft.com/office/drawing/2014/main" id="{D05782F9-CF28-4696-82E8-7BDA69E1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F543D70-F963-4B72-A7A0-D32F894ABB83}"/>
              </a:ext>
            </a:extLst>
          </p:cNvPr>
          <p:cNvSpPr txBox="1">
            <a:spLocks/>
          </p:cNvSpPr>
          <p:nvPr/>
        </p:nvSpPr>
        <p:spPr bwMode="auto">
          <a:xfrm>
            <a:off x="357188" y="928688"/>
            <a:ext cx="84296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= 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Σ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500" b="1" i="1" baseline="-30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274320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：有穷状态集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274320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l-GR" altLang="zh-CN" sz="2500" b="1" i="1" dirty="0">
                <a:latin typeface="Times New Roman" panose="02020603050405020304" pitchFamily="18" charset="0"/>
                <a:ea typeface="+mn-ea"/>
              </a:rPr>
              <a:t>Σ</a:t>
            </a:r>
            <a:r>
              <a:rPr lang="zh-CN" altLang="el-GR" sz="2500" b="1" dirty="0">
                <a:latin typeface="Times New Roman" panose="02020603050405020304" pitchFamily="18" charset="0"/>
                <a:ea typeface="+mn-ea"/>
              </a:rPr>
              <a:t>：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输入符号集合，即输入字母表。假设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</a:rPr>
              <a:t>ε</a:t>
            </a:r>
            <a:r>
              <a:rPr lang="el-GR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不是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</a:rPr>
              <a:t>Σ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中的元素</a:t>
            </a:r>
          </a:p>
          <a:p>
            <a:pPr marL="274320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l-GR" altLang="zh-CN" sz="2500" b="1" i="1" dirty="0">
                <a:latin typeface="Times New Roman" panose="02020603050405020304" pitchFamily="18" charset="0"/>
                <a:ea typeface="+mn-ea"/>
              </a:rPr>
              <a:t>δ</a:t>
            </a:r>
            <a:r>
              <a:rPr lang="zh-CN" altLang="el-GR" sz="2500" b="1" dirty="0">
                <a:latin typeface="Times New Roman" panose="02020603050405020304" pitchFamily="18" charset="0"/>
                <a:ea typeface="+mn-ea"/>
              </a:rPr>
              <a:t>：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将</a:t>
            </a:r>
            <a:r>
              <a:rPr lang="en-US" altLang="zh-CN" sz="25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S</a:t>
            </a:r>
            <a:r>
              <a:rPr lang="en-US" altLang="zh-CN" sz="2500" b="1" u="sng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×</a:t>
            </a:r>
            <a:r>
              <a:rPr lang="el-GR" altLang="zh-CN" sz="2500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Σ</a:t>
            </a:r>
            <a:r>
              <a:rPr lang="zh-CN" altLang="en-US" sz="2500" b="1" u="sng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映射到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 i="1" u="sng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转换函数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。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a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l-GR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Σ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l-GR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5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5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5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表示从状态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出发，沿着标记为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的边所能到达的</a:t>
            </a:r>
            <a:r>
              <a:rPr lang="zh-CN" alt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状态集合</a:t>
            </a:r>
            <a:endParaRPr lang="en-US" altLang="zh-CN" sz="2500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4320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：开始状态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或初始状态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+mn-ea"/>
              </a:rPr>
              <a:t>0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∈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S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274320" indent="-274320" eaLnBrk="1" fontAlgn="auto" hangingPunct="1">
              <a:lnSpc>
                <a:spcPts val="4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F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：接收状态（或终止状态）集合，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F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⊆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sz="2500" b="1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AF12F7E7-0B1E-4957-9714-36B22B7D5D4F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+mj-cs"/>
              </a:rPr>
              <a:t>例：一个</a:t>
            </a:r>
            <a:r>
              <a:rPr lang="en-US" altLang="zh-CN" sz="3000" b="1" i="1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NFA</a:t>
            </a:r>
            <a:endParaRPr lang="zh-CN" altLang="en-US" sz="3000" b="1" i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80899" name="组合 5">
            <a:extLst>
              <a:ext uri="{FF2B5EF4-FFF2-40B4-BE49-F238E27FC236}">
                <a16:creationId xmlns:a16="http://schemas.microsoft.com/office/drawing/2014/main" id="{5836BE6D-0839-486D-B83E-C500A63ECA1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5D2B9FD-A6AA-4126-B760-3B72249399A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0953" name="五边形 9">
              <a:extLst>
                <a:ext uri="{FF2B5EF4-FFF2-40B4-BE49-F238E27FC236}">
                  <a16:creationId xmlns:a16="http://schemas.microsoft.com/office/drawing/2014/main" id="{A0247E3F-4D4F-452E-8818-38D45289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75DBCD6-3E83-4441-A7BC-21BF89D950AC}"/>
              </a:ext>
            </a:extLst>
          </p:cNvPr>
          <p:cNvSpPr/>
          <p:nvPr/>
        </p:nvSpPr>
        <p:spPr>
          <a:xfrm>
            <a:off x="6383338" y="1428750"/>
            <a:ext cx="1655762" cy="48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2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转换表</a:t>
            </a:r>
          </a:p>
        </p:txBody>
      </p:sp>
      <p:graphicFrame>
        <p:nvGraphicFramePr>
          <p:cNvPr id="16" name="Group 18">
            <a:extLst>
              <a:ext uri="{FF2B5EF4-FFF2-40B4-BE49-F238E27FC236}">
                <a16:creationId xmlns:a16="http://schemas.microsoft.com/office/drawing/2014/main" id="{933F2CB0-413B-49C2-8A60-1678F8F389C3}"/>
              </a:ext>
            </a:extLst>
          </p:cNvPr>
          <p:cNvGraphicFramePr>
            <a:graphicFrameLocks noGrp="1"/>
          </p:cNvGraphicFramePr>
          <p:nvPr/>
        </p:nvGraphicFramePr>
        <p:xfrm>
          <a:off x="5740400" y="1919288"/>
          <a:ext cx="3000375" cy="1866900"/>
        </p:xfrm>
        <a:graphic>
          <a:graphicData uri="http://schemas.openxmlformats.org/drawingml/2006/table">
            <a:tbl>
              <a:tblPr/>
              <a:tblGrid>
                <a:gridCol w="93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｛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｝</a:t>
                      </a: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｛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｝</a:t>
                      </a: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｛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｝</a:t>
                      </a: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｛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｝</a:t>
                      </a: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927" name="组合 9">
            <a:extLst>
              <a:ext uri="{FF2B5EF4-FFF2-40B4-BE49-F238E27FC236}">
                <a16:creationId xmlns:a16="http://schemas.microsoft.com/office/drawing/2014/main" id="{F16723FA-8C48-49B4-BF1C-0014C9EF943C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1928813"/>
            <a:ext cx="5500687" cy="1506537"/>
            <a:chOff x="928659" y="3675785"/>
            <a:chExt cx="5500722" cy="1506709"/>
          </a:xfrm>
        </p:grpSpPr>
        <p:grpSp>
          <p:nvGrpSpPr>
            <p:cNvPr id="80934" name="组合 9">
              <a:extLst>
                <a:ext uri="{FF2B5EF4-FFF2-40B4-BE49-F238E27FC236}">
                  <a16:creationId xmlns:a16="http://schemas.microsoft.com/office/drawing/2014/main" id="{ECC9EC40-8BA2-472F-8515-2D3204F40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659" y="3675785"/>
              <a:ext cx="5500722" cy="1090002"/>
              <a:chOff x="2339752" y="4162003"/>
              <a:chExt cx="3622043" cy="790575"/>
            </a:xfrm>
          </p:grpSpPr>
          <p:sp>
            <p:nvSpPr>
              <p:cNvPr id="80943" name="Oval 10">
                <a:extLst>
                  <a:ext uri="{FF2B5EF4-FFF2-40B4-BE49-F238E27FC236}">
                    <a16:creationId xmlns:a16="http://schemas.microsoft.com/office/drawing/2014/main" id="{03793AAA-6EC5-4524-AB29-74EA73C92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415" y="4576104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80944" name="Line 13">
                <a:extLst>
                  <a:ext uri="{FF2B5EF4-FFF2-40B4-BE49-F238E27FC236}">
                    <a16:creationId xmlns:a16="http://schemas.microsoft.com/office/drawing/2014/main" id="{5B8BA361-61CB-4105-9FCD-3EE91D1C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690" y="4731545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5" name="Line 16">
                <a:extLst>
                  <a:ext uri="{FF2B5EF4-FFF2-40B4-BE49-F238E27FC236}">
                    <a16:creationId xmlns:a16="http://schemas.microsoft.com/office/drawing/2014/main" id="{F3F3CB93-3B04-4D03-A0AF-67F4B177E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333" y="4726809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6" name="Line 21">
                <a:extLst>
                  <a:ext uri="{FF2B5EF4-FFF2-40B4-BE49-F238E27FC236}">
                    <a16:creationId xmlns:a16="http://schemas.microsoft.com/office/drawing/2014/main" id="{02F0560A-C0BB-4C17-8E6C-655A847D7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004" y="4723834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7" name="Oval 23">
                <a:extLst>
                  <a:ext uri="{FF2B5EF4-FFF2-40B4-BE49-F238E27FC236}">
                    <a16:creationId xmlns:a16="http://schemas.microsoft.com/office/drawing/2014/main" id="{929890FF-9BEC-4F04-A96F-8ED074BA3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506" y="4572591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3</a:t>
                </a:r>
              </a:p>
            </p:txBody>
          </p:sp>
          <p:sp>
            <p:nvSpPr>
              <p:cNvPr id="80948" name="Oval 39">
                <a:extLst>
                  <a:ext uri="{FF2B5EF4-FFF2-40B4-BE49-F238E27FC236}">
                    <a16:creationId xmlns:a16="http://schemas.microsoft.com/office/drawing/2014/main" id="{B74EA048-CE25-43F2-8DD7-2C87653B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481" y="4501154"/>
                <a:ext cx="440314" cy="451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9" name="Rectangle 22">
                <a:extLst>
                  <a:ext uri="{FF2B5EF4-FFF2-40B4-BE49-F238E27FC236}">
                    <a16:creationId xmlns:a16="http://schemas.microsoft.com/office/drawing/2014/main" id="{C16C99CE-66FA-421E-9ECC-E9725B39F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581913"/>
                <a:ext cx="504927" cy="28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80950" name="Line 21">
                <a:extLst>
                  <a:ext uri="{FF2B5EF4-FFF2-40B4-BE49-F238E27FC236}">
                    <a16:creationId xmlns:a16="http://schemas.microsoft.com/office/drawing/2014/main" id="{08BC5D73-687A-4857-AFAD-029463195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79" y="4725144"/>
                <a:ext cx="252464" cy="89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1" name="Rectangle 22">
                <a:extLst>
                  <a:ext uri="{FF2B5EF4-FFF2-40B4-BE49-F238E27FC236}">
                    <a16:creationId xmlns:a16="http://schemas.microsoft.com/office/drawing/2014/main" id="{B9C8DDB5-D22F-430E-AA82-D2FA0CCBA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424" y="4162003"/>
                <a:ext cx="504825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70C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80935" name="Rectangle 22">
              <a:extLst>
                <a:ext uri="{FF2B5EF4-FFF2-40B4-BE49-F238E27FC236}">
                  <a16:creationId xmlns:a16="http://schemas.microsoft.com/office/drawing/2014/main" id="{5DFD0C98-14EC-4DE5-823E-BB5A32CE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46" y="478632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0936" name="Oval 10">
              <a:extLst>
                <a:ext uri="{FF2B5EF4-FFF2-40B4-BE49-F238E27FC236}">
                  <a16:creationId xmlns:a16="http://schemas.microsoft.com/office/drawing/2014/main" id="{50EB7E9F-48B5-40A0-8CBD-A581E575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982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80937" name="Oval 10">
              <a:extLst>
                <a:ext uri="{FF2B5EF4-FFF2-40B4-BE49-F238E27FC236}">
                  <a16:creationId xmlns:a16="http://schemas.microsoft.com/office/drawing/2014/main" id="{CEDF298B-37B8-4960-B204-5D160925E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28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80938" name="Rectangle 22">
              <a:extLst>
                <a:ext uri="{FF2B5EF4-FFF2-40B4-BE49-F238E27FC236}">
                  <a16:creationId xmlns:a16="http://schemas.microsoft.com/office/drawing/2014/main" id="{5C44D499-014F-498E-80DB-74843509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448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70C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80939" name="Rectangle 22">
              <a:extLst>
                <a:ext uri="{FF2B5EF4-FFF2-40B4-BE49-F238E27FC236}">
                  <a16:creationId xmlns:a16="http://schemas.microsoft.com/office/drawing/2014/main" id="{5DF17CC3-7503-4FD5-AD31-60E346D25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0940" name="Rectangle 22">
              <a:extLst>
                <a:ext uri="{FF2B5EF4-FFF2-40B4-BE49-F238E27FC236}">
                  <a16:creationId xmlns:a16="http://schemas.microsoft.com/office/drawing/2014/main" id="{98C6C1EA-64C1-4FF7-88F5-BE9387FA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340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0941" name="Freeform 11">
              <a:extLst>
                <a:ext uri="{FF2B5EF4-FFF2-40B4-BE49-F238E27FC236}">
                  <a16:creationId xmlns:a16="http://schemas.microsoft.com/office/drawing/2014/main" id="{0953A746-8CE3-401E-B6E3-40CAE0FB82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5065" y="3840019"/>
              <a:ext cx="534010" cy="429463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Freeform 11">
              <a:extLst>
                <a:ext uri="{FF2B5EF4-FFF2-40B4-BE49-F238E27FC236}">
                  <a16:creationId xmlns:a16="http://schemas.microsoft.com/office/drawing/2014/main" id="{74A6E418-0170-42B6-958B-050CEF05517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91843" y="4627806"/>
              <a:ext cx="534010" cy="419104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28" name="矩形 1">
            <a:extLst>
              <a:ext uri="{FF2B5EF4-FFF2-40B4-BE49-F238E27FC236}">
                <a16:creationId xmlns:a16="http://schemas.microsoft.com/office/drawing/2014/main" id="{7FFDD6A0-0B69-41D3-AB30-406679D5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2003425"/>
            <a:ext cx="598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</a:p>
        </p:txBody>
      </p:sp>
      <p:sp>
        <p:nvSpPr>
          <p:cNvPr id="80929" name="矩形 36">
            <a:extLst>
              <a:ext uri="{FF2B5EF4-FFF2-40B4-BE49-F238E27FC236}">
                <a16:creationId xmlns:a16="http://schemas.microsoft.com/office/drawing/2014/main" id="{53B790CE-4698-4445-A516-6C6094C9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1860550"/>
            <a:ext cx="598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输入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6A495C6-D7BB-4C1A-A898-490CC9FD97C3}"/>
              </a:ext>
            </a:extLst>
          </p:cNvPr>
          <p:cNvCxnSpPr/>
          <p:nvPr/>
        </p:nvCxnSpPr>
        <p:spPr bwMode="auto">
          <a:xfrm>
            <a:off x="5737225" y="1938338"/>
            <a:ext cx="896938" cy="35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E59C36A-E00C-41E2-84EC-DDC5F2402302}"/>
              </a:ext>
            </a:extLst>
          </p:cNvPr>
          <p:cNvSpPr/>
          <p:nvPr/>
        </p:nvSpPr>
        <p:spPr>
          <a:xfrm>
            <a:off x="611188" y="3995738"/>
            <a:ext cx="8075612" cy="862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latin typeface="+mn-ea"/>
                <a:ea typeface="+mn-ea"/>
              </a:rPr>
              <a:t>如果转换函数没有给出对应于某个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状态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输入</a:t>
            </a:r>
            <a:r>
              <a:rPr lang="zh-CN" altLang="en-US" sz="2500" b="1" dirty="0">
                <a:latin typeface="+mn-ea"/>
                <a:ea typeface="+mn-ea"/>
              </a:rPr>
              <a:t>对的信息，就把</a:t>
            </a:r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r>
              <a:rPr lang="zh-CN" altLang="en-US" sz="2500" b="1" dirty="0">
                <a:latin typeface="+mn-ea"/>
                <a:ea typeface="+mn-ea"/>
              </a:rPr>
              <a:t>放入相应的表项中。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AF9FBA-E0EC-42A6-A58B-69D19F54F66F}"/>
              </a:ext>
            </a:extLst>
          </p:cNvPr>
          <p:cNvSpPr/>
          <p:nvPr/>
        </p:nvSpPr>
        <p:spPr>
          <a:xfrm>
            <a:off x="6208713" y="3502025"/>
            <a:ext cx="300037" cy="230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●</a:t>
            </a:r>
          </a:p>
        </p:txBody>
      </p:sp>
      <p:sp>
        <p:nvSpPr>
          <p:cNvPr id="80933" name="内容占位符 2">
            <a:extLst>
              <a:ext uri="{FF2B5EF4-FFF2-40B4-BE49-F238E27FC236}">
                <a16:creationId xmlns:a16="http://schemas.microsoft.com/office/drawing/2014/main" id="{C4148963-8D3D-42CF-B30E-D27E38D7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429625" cy="642937"/>
          </a:xfrm>
        </p:spPr>
        <p:txBody>
          <a:bodyPr/>
          <a:lstStyle/>
          <a:p>
            <a:pPr marL="0" indent="0" algn="ctr" eaLnBrk="1" hangingPunct="1"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= (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Σ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δ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s</a:t>
            </a:r>
            <a:r>
              <a:rPr lang="en-US" altLang="zh-CN" sz="2500" b="1" i="1" baseline="-30000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F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endParaRPr lang="zh-CN" altLang="en-US" sz="2500" b="1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9D306E-CAAE-4D96-A1C9-69BB596C5092}"/>
              </a:ext>
            </a:extLst>
          </p:cNvPr>
          <p:cNvSpPr/>
          <p:nvPr/>
        </p:nvSpPr>
        <p:spPr>
          <a:xfrm>
            <a:off x="611560" y="3409181"/>
            <a:ext cx="195491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endParaRPr lang="zh-CN" alt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38">
            <a:extLst>
              <a:ext uri="{FF2B5EF4-FFF2-40B4-BE49-F238E27FC236}">
                <a16:creationId xmlns:a16="http://schemas.microsoft.com/office/drawing/2014/main" id="{16982471-EA60-4559-A048-A452A04D6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 bwMode="auto">
          <a:xfrm>
            <a:off x="3851275" y="1588"/>
            <a:ext cx="22225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368C8E58-FA72-4032-9D56-C7A8C3556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pc="300" dirty="0"/>
              <a:t>编译器的结构</a:t>
            </a:r>
          </a:p>
        </p:txBody>
      </p:sp>
      <p:sp>
        <p:nvSpPr>
          <p:cNvPr id="19" name="五边形 18">
            <a:extLst>
              <a:ext uri="{FF2B5EF4-FFF2-40B4-BE49-F238E27FC236}">
                <a16:creationId xmlns:a16="http://schemas.microsoft.com/office/drawing/2014/main" id="{54977791-43FA-4629-8798-4B2F29EC0F5E}"/>
              </a:ext>
            </a:extLst>
          </p:cNvPr>
          <p:cNvSpPr/>
          <p:nvPr/>
        </p:nvSpPr>
        <p:spPr>
          <a:xfrm>
            <a:off x="0" y="195263"/>
            <a:ext cx="755650" cy="431800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485" name="组合 20">
            <a:extLst>
              <a:ext uri="{FF2B5EF4-FFF2-40B4-BE49-F238E27FC236}">
                <a16:creationId xmlns:a16="http://schemas.microsoft.com/office/drawing/2014/main" id="{1237A320-7EC0-4E35-A9F9-1AB373C57AB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2" name="五边形 21">
              <a:extLst>
                <a:ext uri="{FF2B5EF4-FFF2-40B4-BE49-F238E27FC236}">
                  <a16:creationId xmlns:a16="http://schemas.microsoft.com/office/drawing/2014/main" id="{5AC0317A-2736-4BC7-B244-3CE3D5961DF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五边形 22">
              <a:extLst>
                <a:ext uri="{FF2B5EF4-FFF2-40B4-BE49-F238E27FC236}">
                  <a16:creationId xmlns:a16="http://schemas.microsoft.com/office/drawing/2014/main" id="{44E03303-19D7-43E4-9CAE-D15D4BF1727E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0486" name="Rectangle 42">
            <a:extLst>
              <a:ext uri="{FF2B5EF4-FFF2-40B4-BE49-F238E27FC236}">
                <a16:creationId xmlns:a16="http://schemas.microsoft.com/office/drawing/2014/main" id="{ADCF6D92-E0B6-481B-ACC3-08C86ABA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39725"/>
            <a:ext cx="1962150" cy="4445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488CA5F3-B8B0-4CCB-840A-157A2605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76350"/>
            <a:ext cx="8320088" cy="273526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对任何</a:t>
            </a:r>
            <a:r>
              <a:rPr lang="en-US" altLang="zh-CN" sz="2800" b="1" i="1" dirty="0">
                <a:solidFill>
                  <a:schemeClr val="tx1"/>
                </a:solidFill>
              </a:rPr>
              <a:t>NFA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i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，存在定义同一语言的</a:t>
            </a:r>
            <a:r>
              <a:rPr lang="en-US" altLang="zh-CN" sz="2800" b="1" i="1" dirty="0">
                <a:solidFill>
                  <a:schemeClr val="tx1"/>
                </a:solidFill>
              </a:rPr>
              <a:t>DFA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对任何</a:t>
            </a:r>
            <a:r>
              <a:rPr lang="en-US" altLang="zh-CN" sz="2800" b="1" i="1" dirty="0">
                <a:solidFill>
                  <a:schemeClr val="tx1"/>
                </a:solidFill>
              </a:rPr>
              <a:t>DFA 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i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，存在定义同一语言的</a:t>
            </a:r>
            <a:r>
              <a:rPr lang="en-US" altLang="zh-CN" sz="2800" b="1" i="1" dirty="0">
                <a:solidFill>
                  <a:schemeClr val="tx1"/>
                </a:solidFill>
              </a:rPr>
              <a:t>NFA 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endParaRPr lang="en-US" altLang="zh-CN" sz="1800" b="1" dirty="0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b="1" dirty="0"/>
          </a:p>
        </p:txBody>
      </p:sp>
      <p:sp>
        <p:nvSpPr>
          <p:cNvPr id="37892" name="标题 1">
            <a:extLst>
              <a:ext uri="{FF2B5EF4-FFF2-40B4-BE49-F238E27FC236}">
                <a16:creationId xmlns:a16="http://schemas.microsoft.com/office/drawing/2014/main" id="{34209B39-6B44-43AF-822C-89A0F48D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</a:rPr>
              <a:t>DFA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000" i="1" dirty="0">
                <a:solidFill>
                  <a:schemeClr val="tx1"/>
                </a:solidFill>
              </a:rPr>
              <a:t>NFA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的等价性</a:t>
            </a:r>
          </a:p>
        </p:txBody>
      </p:sp>
      <p:grpSp>
        <p:nvGrpSpPr>
          <p:cNvPr id="82948" name="组合 5">
            <a:extLst>
              <a:ext uri="{FF2B5EF4-FFF2-40B4-BE49-F238E27FC236}">
                <a16:creationId xmlns:a16="http://schemas.microsoft.com/office/drawing/2014/main" id="{81A9EDCB-6DCC-4294-A236-63B9594F783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1" name="五边形 10">
              <a:extLst>
                <a:ext uri="{FF2B5EF4-FFF2-40B4-BE49-F238E27FC236}">
                  <a16:creationId xmlns:a16="http://schemas.microsoft.com/office/drawing/2014/main" id="{7130467E-AA2E-4A47-B3FE-2A03EB4AC0F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2950" name="五边形 11">
              <a:extLst>
                <a:ext uri="{FF2B5EF4-FFF2-40B4-BE49-F238E27FC236}">
                  <a16:creationId xmlns:a16="http://schemas.microsoft.com/office/drawing/2014/main" id="{18CA2946-F700-40C6-802B-ADDD2C4C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2">
            <a:extLst>
              <a:ext uri="{FF2B5EF4-FFF2-40B4-BE49-F238E27FC236}">
                <a16:creationId xmlns:a16="http://schemas.microsoft.com/office/drawing/2014/main" id="{6EABAD47-E44D-4568-8F92-0584F99C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85813"/>
            <a:ext cx="592772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3000" b="1" i="1">
                <a:solidFill>
                  <a:schemeClr val="tx1"/>
                </a:solidFill>
              </a:rPr>
              <a:t>DFA</a:t>
            </a:r>
            <a:r>
              <a:rPr lang="zh-CN" altLang="en-US" sz="3000" b="1">
                <a:solidFill>
                  <a:schemeClr val="tx1"/>
                </a:solidFill>
              </a:rPr>
              <a:t>和</a:t>
            </a:r>
            <a:r>
              <a:rPr lang="en-US" altLang="zh-CN" sz="3000" b="1" i="1">
                <a:solidFill>
                  <a:schemeClr val="tx1"/>
                </a:solidFill>
              </a:rPr>
              <a:t>NFA</a:t>
            </a:r>
            <a:r>
              <a:rPr lang="zh-CN" altLang="en-US" sz="3000" b="1">
                <a:solidFill>
                  <a:schemeClr val="tx1"/>
                </a:solidFill>
              </a:rPr>
              <a:t>可以识别相同的语言</a:t>
            </a:r>
            <a:endParaRPr lang="en-US" altLang="zh-CN" sz="3000" b="1">
              <a:solidFill>
                <a:schemeClr val="tx1"/>
              </a:solidFill>
            </a:endParaRP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algn="ctr" eaLnBrk="1" hangingPunct="1">
              <a:buFont typeface="Symbol" panose="05050102010706020507" pitchFamily="18" charset="2"/>
              <a:buNone/>
            </a:pPr>
            <a:endParaRPr lang="en-US" altLang="zh-CN" sz="2000" b="1" i="1"/>
          </a:p>
          <a:p>
            <a:pPr lvl="1" eaLnBrk="1" hangingPunct="1"/>
            <a:endParaRPr lang="en-US" altLang="zh-CN" sz="1800" b="1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b="1"/>
          </a:p>
        </p:txBody>
      </p:sp>
      <p:sp>
        <p:nvSpPr>
          <p:cNvPr id="37892" name="标题 1">
            <a:extLst>
              <a:ext uri="{FF2B5EF4-FFF2-40B4-BE49-F238E27FC236}">
                <a16:creationId xmlns:a16="http://schemas.microsoft.com/office/drawing/2014/main" id="{681C5BAA-8868-49F5-864D-EF146D56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</a:rPr>
              <a:t>DFA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000" i="1" dirty="0">
                <a:solidFill>
                  <a:schemeClr val="tx1"/>
                </a:solidFill>
              </a:rPr>
              <a:t>NFA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的等价性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C1468D-4A74-4123-A209-76186056A702}"/>
              </a:ext>
            </a:extLst>
          </p:cNvPr>
          <p:cNvSpPr/>
          <p:nvPr/>
        </p:nvSpPr>
        <p:spPr>
          <a:xfrm>
            <a:off x="71438" y="1797050"/>
            <a:ext cx="935037" cy="346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rgbClr val="FF0000"/>
                </a:solidFill>
                <a:latin typeface="Times New Roman" pitchFamily="18" charset="0"/>
              </a:rPr>
              <a:t>NFA</a:t>
            </a:r>
            <a:endParaRPr lang="zh-CN" altLang="en-US" sz="25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6C6C8A-9200-40DE-BB84-FDFC2B7F1DC7}"/>
              </a:ext>
            </a:extLst>
          </p:cNvPr>
          <p:cNvSpPr/>
          <p:nvPr/>
        </p:nvSpPr>
        <p:spPr>
          <a:xfrm>
            <a:off x="71438" y="3292475"/>
            <a:ext cx="933450" cy="34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rgbClr val="FF0000"/>
                </a:solidFill>
                <a:latin typeface="Times New Roman" pitchFamily="18" charset="0"/>
              </a:rPr>
              <a:t>DFA</a:t>
            </a:r>
            <a:endParaRPr lang="zh-CN" altLang="en-US" sz="25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2F93E-3AA8-4CD3-962E-CD7ED456C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483100"/>
            <a:ext cx="1900238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5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sz="25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00" b="1" dirty="0" err="1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5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5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500" b="1" i="1" dirty="0" err="1">
                <a:latin typeface="Times New Roman" pitchFamily="18" charset="0"/>
                <a:cs typeface="Times New Roman" pitchFamily="18" charset="0"/>
              </a:rPr>
              <a:t>abb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4999" name="组合 5">
            <a:extLst>
              <a:ext uri="{FF2B5EF4-FFF2-40B4-BE49-F238E27FC236}">
                <a16:creationId xmlns:a16="http://schemas.microsoft.com/office/drawing/2014/main" id="{DAD718CD-240D-41A9-A08C-69DBAD448F02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1" name="五边形 10">
              <a:extLst>
                <a:ext uri="{FF2B5EF4-FFF2-40B4-BE49-F238E27FC236}">
                  <a16:creationId xmlns:a16="http://schemas.microsoft.com/office/drawing/2014/main" id="{88F2BD53-27D3-40F2-9FD4-1EAFF4437FE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5052" name="五边形 11">
              <a:extLst>
                <a:ext uri="{FF2B5EF4-FFF2-40B4-BE49-F238E27FC236}">
                  <a16:creationId xmlns:a16="http://schemas.microsoft.com/office/drawing/2014/main" id="{0773CB57-EDEF-4C48-B9AC-78109C04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组合 11">
            <a:extLst>
              <a:ext uri="{FF2B5EF4-FFF2-40B4-BE49-F238E27FC236}">
                <a16:creationId xmlns:a16="http://schemas.microsoft.com/office/drawing/2014/main" id="{BBD321A3-3CEB-41F4-A693-291ACB799FE4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1214438"/>
            <a:ext cx="5500688" cy="1506537"/>
            <a:chOff x="928659" y="3675785"/>
            <a:chExt cx="5500722" cy="1506709"/>
          </a:xfrm>
        </p:grpSpPr>
        <p:grpSp>
          <p:nvGrpSpPr>
            <p:cNvPr id="85033" name="组合 9">
              <a:extLst>
                <a:ext uri="{FF2B5EF4-FFF2-40B4-BE49-F238E27FC236}">
                  <a16:creationId xmlns:a16="http://schemas.microsoft.com/office/drawing/2014/main" id="{EAEA2F87-F9A8-4A7B-85FB-92304DD3D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659" y="3675785"/>
              <a:ext cx="5500722" cy="1090002"/>
              <a:chOff x="2339752" y="4162003"/>
              <a:chExt cx="3622043" cy="790575"/>
            </a:xfrm>
          </p:grpSpPr>
          <p:sp>
            <p:nvSpPr>
              <p:cNvPr id="85042" name="Oval 10">
                <a:extLst>
                  <a:ext uri="{FF2B5EF4-FFF2-40B4-BE49-F238E27FC236}">
                    <a16:creationId xmlns:a16="http://schemas.microsoft.com/office/drawing/2014/main" id="{8949447C-0D63-4370-854C-5E3F635C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415" y="4576104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85043" name="Line 13">
                <a:extLst>
                  <a:ext uri="{FF2B5EF4-FFF2-40B4-BE49-F238E27FC236}">
                    <a16:creationId xmlns:a16="http://schemas.microsoft.com/office/drawing/2014/main" id="{ED282C2B-9112-4E12-836C-9B15D27F6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690" y="4731545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44" name="Line 16">
                <a:extLst>
                  <a:ext uri="{FF2B5EF4-FFF2-40B4-BE49-F238E27FC236}">
                    <a16:creationId xmlns:a16="http://schemas.microsoft.com/office/drawing/2014/main" id="{B1E26322-3324-427B-B21D-1C66D66AD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333" y="4726809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45" name="Line 21">
                <a:extLst>
                  <a:ext uri="{FF2B5EF4-FFF2-40B4-BE49-F238E27FC236}">
                    <a16:creationId xmlns:a16="http://schemas.microsoft.com/office/drawing/2014/main" id="{1900E220-048D-4664-ABB9-9258BFC4D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004" y="4723834"/>
                <a:ext cx="5048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46" name="Oval 23">
                <a:extLst>
                  <a:ext uri="{FF2B5EF4-FFF2-40B4-BE49-F238E27FC236}">
                    <a16:creationId xmlns:a16="http://schemas.microsoft.com/office/drawing/2014/main" id="{9DE2650F-A465-400C-A970-493194E5E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506" y="4572591"/>
                <a:ext cx="289198" cy="292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3</a:t>
                </a:r>
              </a:p>
            </p:txBody>
          </p:sp>
          <p:sp>
            <p:nvSpPr>
              <p:cNvPr id="85047" name="Oval 39">
                <a:extLst>
                  <a:ext uri="{FF2B5EF4-FFF2-40B4-BE49-F238E27FC236}">
                    <a16:creationId xmlns:a16="http://schemas.microsoft.com/office/drawing/2014/main" id="{9BBC4858-5B2A-4054-975E-253234AC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481" y="4501154"/>
                <a:ext cx="440314" cy="4514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48" name="Rectangle 22">
                <a:extLst>
                  <a:ext uri="{FF2B5EF4-FFF2-40B4-BE49-F238E27FC236}">
                    <a16:creationId xmlns:a16="http://schemas.microsoft.com/office/drawing/2014/main" id="{EEFC8E33-E5B8-4EEA-80C8-970DB491A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752" y="4581913"/>
                <a:ext cx="504927" cy="287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85049" name="Line 21">
                <a:extLst>
                  <a:ext uri="{FF2B5EF4-FFF2-40B4-BE49-F238E27FC236}">
                    <a16:creationId xmlns:a16="http://schemas.microsoft.com/office/drawing/2014/main" id="{6A06001D-AB45-4603-9FE3-792B40D76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79" y="4725144"/>
                <a:ext cx="252464" cy="89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50" name="Rectangle 22">
                <a:extLst>
                  <a:ext uri="{FF2B5EF4-FFF2-40B4-BE49-F238E27FC236}">
                    <a16:creationId xmlns:a16="http://schemas.microsoft.com/office/drawing/2014/main" id="{4BA52B58-9A3A-4937-A6A3-969B108C7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424" y="4162003"/>
                <a:ext cx="504825" cy="287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85034" name="Rectangle 22">
              <a:extLst>
                <a:ext uri="{FF2B5EF4-FFF2-40B4-BE49-F238E27FC236}">
                  <a16:creationId xmlns:a16="http://schemas.microsoft.com/office/drawing/2014/main" id="{E525DB15-6A5B-45D5-B56A-576D8719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46" y="478632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5035" name="Oval 10">
              <a:extLst>
                <a:ext uri="{FF2B5EF4-FFF2-40B4-BE49-F238E27FC236}">
                  <a16:creationId xmlns:a16="http://schemas.microsoft.com/office/drawing/2014/main" id="{FB442E25-ABE2-41B8-A5C4-59827E3C1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982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85036" name="Oval 10">
              <a:extLst>
                <a:ext uri="{FF2B5EF4-FFF2-40B4-BE49-F238E27FC236}">
                  <a16:creationId xmlns:a16="http://schemas.microsoft.com/office/drawing/2014/main" id="{33B76334-794B-497B-BC33-79B809E4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28" y="4240252"/>
              <a:ext cx="439200" cy="403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85037" name="Rectangle 22">
              <a:extLst>
                <a:ext uri="{FF2B5EF4-FFF2-40B4-BE49-F238E27FC236}">
                  <a16:creationId xmlns:a16="http://schemas.microsoft.com/office/drawing/2014/main" id="{C13416DE-CA03-4E47-9068-AE23710EF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448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85038" name="Rectangle 22">
              <a:extLst>
                <a:ext uri="{FF2B5EF4-FFF2-40B4-BE49-F238E27FC236}">
                  <a16:creationId xmlns:a16="http://schemas.microsoft.com/office/drawing/2014/main" id="{A05560EB-C151-472D-B57D-E1A94DBC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5039" name="Rectangle 22">
              <a:extLst>
                <a:ext uri="{FF2B5EF4-FFF2-40B4-BE49-F238E27FC236}">
                  <a16:creationId xmlns:a16="http://schemas.microsoft.com/office/drawing/2014/main" id="{50A03F3D-09EB-4EA7-8BD9-099F476B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340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5040" name="Freeform 11">
              <a:extLst>
                <a:ext uri="{FF2B5EF4-FFF2-40B4-BE49-F238E27FC236}">
                  <a16:creationId xmlns:a16="http://schemas.microsoft.com/office/drawing/2014/main" id="{7E5B7CFD-2CDF-4A37-B402-3903807FE7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3454" y="3831629"/>
              <a:ext cx="534010" cy="429463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Freeform 11">
              <a:extLst>
                <a:ext uri="{FF2B5EF4-FFF2-40B4-BE49-F238E27FC236}">
                  <a16:creationId xmlns:a16="http://schemas.microsoft.com/office/drawing/2014/main" id="{A0DD4021-3431-47BA-9A2C-77F9064D284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91843" y="4619416"/>
              <a:ext cx="534010" cy="419104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30">
            <a:extLst>
              <a:ext uri="{FF2B5EF4-FFF2-40B4-BE49-F238E27FC236}">
                <a16:creationId xmlns:a16="http://schemas.microsoft.com/office/drawing/2014/main" id="{7ED0F251-2BBF-4319-BEA8-34A5320DF7F9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2428875"/>
            <a:ext cx="5500688" cy="2000250"/>
            <a:chOff x="3500427" y="2928940"/>
            <a:chExt cx="5500722" cy="2000264"/>
          </a:xfrm>
        </p:grpSpPr>
        <p:grpSp>
          <p:nvGrpSpPr>
            <p:cNvPr id="85007" name="组合 35">
              <a:extLst>
                <a:ext uri="{FF2B5EF4-FFF2-40B4-BE49-F238E27FC236}">
                  <a16:creationId xmlns:a16="http://schemas.microsoft.com/office/drawing/2014/main" id="{9F4C8F86-2F08-433C-9717-28A668850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27" y="2928940"/>
              <a:ext cx="5500722" cy="1928826"/>
              <a:chOff x="3500427" y="2928940"/>
              <a:chExt cx="5500722" cy="1928826"/>
            </a:xfrm>
          </p:grpSpPr>
          <p:grpSp>
            <p:nvGrpSpPr>
              <p:cNvPr id="85010" name="组合 10">
                <a:extLst>
                  <a:ext uri="{FF2B5EF4-FFF2-40B4-BE49-F238E27FC236}">
                    <a16:creationId xmlns:a16="http://schemas.microsoft.com/office/drawing/2014/main" id="{94CCCD11-DC2F-4C83-8526-3234D7A8DB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0427" y="3175719"/>
                <a:ext cx="5500722" cy="1348737"/>
                <a:chOff x="928659" y="3675785"/>
                <a:chExt cx="5500722" cy="1348737"/>
              </a:xfrm>
            </p:grpSpPr>
            <p:grpSp>
              <p:nvGrpSpPr>
                <p:cNvPr id="85016" name="组合 9">
                  <a:extLst>
                    <a:ext uri="{FF2B5EF4-FFF2-40B4-BE49-F238E27FC236}">
                      <a16:creationId xmlns:a16="http://schemas.microsoft.com/office/drawing/2014/main" id="{0B00724A-DE61-44FD-94AD-B4F785131E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659" y="3675785"/>
                  <a:ext cx="5500722" cy="1090002"/>
                  <a:chOff x="2339752" y="4162003"/>
                  <a:chExt cx="3622043" cy="790575"/>
                </a:xfrm>
              </p:grpSpPr>
              <p:sp>
                <p:nvSpPr>
                  <p:cNvPr id="85024" name="Oval 10">
                    <a:extLst>
                      <a:ext uri="{FF2B5EF4-FFF2-40B4-BE49-F238E27FC236}">
                        <a16:creationId xmlns:a16="http://schemas.microsoft.com/office/drawing/2014/main" id="{3482BDFA-BB98-443C-91B4-40CDD6C69F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97415" y="4576104"/>
                    <a:ext cx="289198" cy="292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0</a:t>
                    </a:r>
                  </a:p>
                </p:txBody>
              </p:sp>
              <p:sp>
                <p:nvSpPr>
                  <p:cNvPr id="85025" name="Line 13">
                    <a:extLst>
                      <a:ext uri="{FF2B5EF4-FFF2-40B4-BE49-F238E27FC236}">
                        <a16:creationId xmlns:a16="http://schemas.microsoft.com/office/drawing/2014/main" id="{7A137393-8487-4F29-875F-8A5ACB4491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690" y="4731545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26" name="Line 16">
                    <a:extLst>
                      <a:ext uri="{FF2B5EF4-FFF2-40B4-BE49-F238E27FC236}">
                        <a16:creationId xmlns:a16="http://schemas.microsoft.com/office/drawing/2014/main" id="{FA28DA08-7145-4CF6-AAD4-53069AD8DF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1333" y="4726809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27" name="Line 21">
                    <a:extLst>
                      <a:ext uri="{FF2B5EF4-FFF2-40B4-BE49-F238E27FC236}">
                        <a16:creationId xmlns:a16="http://schemas.microsoft.com/office/drawing/2014/main" id="{BA370417-5C5C-4927-B46D-01ADFCC4D7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21004" y="4723834"/>
                    <a:ext cx="504825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28" name="Oval 23">
                    <a:extLst>
                      <a:ext uri="{FF2B5EF4-FFF2-40B4-BE49-F238E27FC236}">
                        <a16:creationId xmlns:a16="http://schemas.microsoft.com/office/drawing/2014/main" id="{F73BD11F-D3C1-4239-8D4D-E9EAD5D945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94506" y="4572591"/>
                    <a:ext cx="289198" cy="292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3</a:t>
                    </a:r>
                  </a:p>
                </p:txBody>
              </p:sp>
              <p:sp>
                <p:nvSpPr>
                  <p:cNvPr id="85029" name="Oval 39">
                    <a:extLst>
                      <a:ext uri="{FF2B5EF4-FFF2-40B4-BE49-F238E27FC236}">
                        <a16:creationId xmlns:a16="http://schemas.microsoft.com/office/drawing/2014/main" id="{4381D4D7-F910-4146-98E7-B06E163AB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21481" y="4501154"/>
                    <a:ext cx="440314" cy="451424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30" name="Rectangle 22">
                    <a:extLst>
                      <a:ext uri="{FF2B5EF4-FFF2-40B4-BE49-F238E27FC236}">
                        <a16:creationId xmlns:a16="http://schemas.microsoft.com/office/drawing/2014/main" id="{011A88FD-43A2-431E-B8BD-3DC554F12B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9752" y="4581913"/>
                    <a:ext cx="504927" cy="287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start</a:t>
                    </a:r>
                  </a:p>
                </p:txBody>
              </p:sp>
              <p:sp>
                <p:nvSpPr>
                  <p:cNvPr id="85031" name="Line 21">
                    <a:extLst>
                      <a:ext uri="{FF2B5EF4-FFF2-40B4-BE49-F238E27FC236}">
                        <a16:creationId xmlns:a16="http://schemas.microsoft.com/office/drawing/2014/main" id="{892B5454-4E2B-46FD-905E-5179EFE3FA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79" y="4725144"/>
                    <a:ext cx="252464" cy="895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32" name="Rectangle 22">
                    <a:extLst>
                      <a:ext uri="{FF2B5EF4-FFF2-40B4-BE49-F238E27FC236}">
                        <a16:creationId xmlns:a16="http://schemas.microsoft.com/office/drawing/2014/main" id="{5C76A193-2756-4D88-A084-724C7DB579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39424" y="4162003"/>
                    <a:ext cx="504825" cy="287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b="1" i="1">
                        <a:latin typeface="Times New Roman" panose="02020603050405020304" pitchFamily="18" charset="0"/>
                        <a:ea typeface="楷体_GB2312"/>
                        <a:cs typeface="楷体_GB2312"/>
                      </a:rPr>
                      <a:t>b</a:t>
                    </a:r>
                  </a:p>
                </p:txBody>
              </p:sp>
            </p:grpSp>
            <p:sp>
              <p:nvSpPr>
                <p:cNvPr id="85017" name="Oval 10">
                  <a:extLst>
                    <a:ext uri="{FF2B5EF4-FFF2-40B4-BE49-F238E27FC236}">
                      <a16:creationId xmlns:a16="http://schemas.microsoft.com/office/drawing/2014/main" id="{DAB05EF5-2901-4FAD-A51B-285313CA1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982" y="4240252"/>
                  <a:ext cx="439200" cy="403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1</a:t>
                  </a:r>
                </a:p>
              </p:txBody>
            </p:sp>
            <p:sp>
              <p:nvSpPr>
                <p:cNvPr id="85018" name="Oval 10">
                  <a:extLst>
                    <a:ext uri="{FF2B5EF4-FFF2-40B4-BE49-F238E27FC236}">
                      <a16:creationId xmlns:a16="http://schemas.microsoft.com/office/drawing/2014/main" id="{73F2153D-45B3-4C55-BE31-3FB73C06EE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1428" y="4240252"/>
                  <a:ext cx="439200" cy="4032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2</a:t>
                  </a:r>
                </a:p>
              </p:txBody>
            </p:sp>
            <p:sp>
              <p:nvSpPr>
                <p:cNvPr id="85019" name="Rectangle 22">
                  <a:extLst>
                    <a:ext uri="{FF2B5EF4-FFF2-40B4-BE49-F238E27FC236}">
                      <a16:creationId xmlns:a16="http://schemas.microsoft.com/office/drawing/2014/main" id="{90086ACB-DE05-44AF-88EB-0B03A1313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448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a</a:t>
                  </a:r>
                </a:p>
              </p:txBody>
            </p:sp>
            <p:sp>
              <p:nvSpPr>
                <p:cNvPr id="85020" name="Rectangle 22">
                  <a:extLst>
                    <a:ext uri="{FF2B5EF4-FFF2-40B4-BE49-F238E27FC236}">
                      <a16:creationId xmlns:a16="http://schemas.microsoft.com/office/drawing/2014/main" id="{6CFA71CF-003D-416E-AD55-3832E68D5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6182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b</a:t>
                  </a:r>
                </a:p>
              </p:txBody>
            </p:sp>
            <p:sp>
              <p:nvSpPr>
                <p:cNvPr id="85021" name="Rectangle 22">
                  <a:extLst>
                    <a:ext uri="{FF2B5EF4-FFF2-40B4-BE49-F238E27FC236}">
                      <a16:creationId xmlns:a16="http://schemas.microsoft.com/office/drawing/2014/main" id="{98ED1F31-B07E-4AFF-9D52-FA836C28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8340" y="4104410"/>
                  <a:ext cx="766668" cy="396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i="1"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b</a:t>
                  </a:r>
                </a:p>
              </p:txBody>
            </p:sp>
            <p:sp>
              <p:nvSpPr>
                <p:cNvPr id="85022" name="Freeform 11">
                  <a:extLst>
                    <a:ext uri="{FF2B5EF4-FFF2-40B4-BE49-F238E27FC236}">
                      <a16:creationId xmlns:a16="http://schemas.microsoft.com/office/drawing/2014/main" id="{4637D825-BAD7-46EC-A958-507F6DE5B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83454" y="3840021"/>
                  <a:ext cx="534010" cy="429463"/>
                </a:xfrm>
                <a:custGeom>
                  <a:avLst/>
                  <a:gdLst>
                    <a:gd name="T0" fmla="*/ 2147483646 w 241"/>
                    <a:gd name="T1" fmla="*/ 2147483646 h 189"/>
                    <a:gd name="T2" fmla="*/ 2147483646 w 241"/>
                    <a:gd name="T3" fmla="*/ 2147483646 h 189"/>
                    <a:gd name="T4" fmla="*/ 2147483646 w 241"/>
                    <a:gd name="T5" fmla="*/ 2147483646 h 189"/>
                    <a:gd name="T6" fmla="*/ 2147483646 w 241"/>
                    <a:gd name="T7" fmla="*/ 2147483646 h 189"/>
                    <a:gd name="T8" fmla="*/ 2147483646 w 241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189"/>
                    <a:gd name="T17" fmla="*/ 241 w 24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189">
                      <a:moveTo>
                        <a:pt x="52" y="189"/>
                      </a:moveTo>
                      <a:cubicBezTo>
                        <a:pt x="26" y="181"/>
                        <a:pt x="0" y="173"/>
                        <a:pt x="7" y="143"/>
                      </a:cubicBezTo>
                      <a:cubicBezTo>
                        <a:pt x="14" y="113"/>
                        <a:pt x="59" y="14"/>
                        <a:pt x="97" y="7"/>
                      </a:cubicBezTo>
                      <a:cubicBezTo>
                        <a:pt x="135" y="0"/>
                        <a:pt x="225" y="68"/>
                        <a:pt x="233" y="98"/>
                      </a:cubicBezTo>
                      <a:cubicBezTo>
                        <a:pt x="241" y="128"/>
                        <a:pt x="192" y="158"/>
                        <a:pt x="143" y="18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23" name="Freeform 11">
                  <a:extLst>
                    <a:ext uri="{FF2B5EF4-FFF2-40B4-BE49-F238E27FC236}">
                      <a16:creationId xmlns:a16="http://schemas.microsoft.com/office/drawing/2014/main" id="{746C1D62-FCF7-4F93-8A1F-59D18289E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966700" flipH="1" flipV="1">
                  <a:off x="3119468" y="4605418"/>
                  <a:ext cx="534010" cy="419104"/>
                </a:xfrm>
                <a:custGeom>
                  <a:avLst/>
                  <a:gdLst>
                    <a:gd name="T0" fmla="*/ 2147483646 w 241"/>
                    <a:gd name="T1" fmla="*/ 2147483646 h 189"/>
                    <a:gd name="T2" fmla="*/ 2147483646 w 241"/>
                    <a:gd name="T3" fmla="*/ 2147483646 h 189"/>
                    <a:gd name="T4" fmla="*/ 2147483646 w 241"/>
                    <a:gd name="T5" fmla="*/ 2147483646 h 189"/>
                    <a:gd name="T6" fmla="*/ 2147483646 w 241"/>
                    <a:gd name="T7" fmla="*/ 2147483646 h 189"/>
                    <a:gd name="T8" fmla="*/ 2147483646 w 241"/>
                    <a:gd name="T9" fmla="*/ 2147483646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189"/>
                    <a:gd name="T17" fmla="*/ 241 w 24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189">
                      <a:moveTo>
                        <a:pt x="52" y="189"/>
                      </a:moveTo>
                      <a:cubicBezTo>
                        <a:pt x="26" y="181"/>
                        <a:pt x="0" y="173"/>
                        <a:pt x="7" y="143"/>
                      </a:cubicBezTo>
                      <a:cubicBezTo>
                        <a:pt x="14" y="113"/>
                        <a:pt x="59" y="14"/>
                        <a:pt x="97" y="7"/>
                      </a:cubicBezTo>
                      <a:cubicBezTo>
                        <a:pt x="135" y="0"/>
                        <a:pt x="225" y="68"/>
                        <a:pt x="233" y="98"/>
                      </a:cubicBezTo>
                      <a:cubicBezTo>
                        <a:pt x="241" y="128"/>
                        <a:pt x="192" y="158"/>
                        <a:pt x="143" y="18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任意多边形 35">
                <a:extLst>
                  <a:ext uri="{FF2B5EF4-FFF2-40B4-BE49-F238E27FC236}">
                    <a16:creationId xmlns:a16="http://schemas.microsoft.com/office/drawing/2014/main" id="{63CA1BD0-2CFC-40F0-8886-7277D2899FAA}"/>
                  </a:ext>
                </a:extLst>
              </p:cNvPr>
              <p:cNvSpPr/>
              <p:nvPr/>
            </p:nvSpPr>
            <p:spPr bwMode="auto">
              <a:xfrm rot="21323228" flipH="1" flipV="1">
                <a:off x="5057775" y="3330581"/>
                <a:ext cx="3429021" cy="500065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85012" name="Rectangle 22">
                <a:extLst>
                  <a:ext uri="{FF2B5EF4-FFF2-40B4-BE49-F238E27FC236}">
                    <a16:creationId xmlns:a16="http://schemas.microsoft.com/office/drawing/2014/main" id="{CF7708AF-94C6-4252-8D29-153816131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7950" y="2928940"/>
                <a:ext cx="766668" cy="396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38" name="任意多边形 37">
                <a:extLst>
                  <a:ext uri="{FF2B5EF4-FFF2-40B4-BE49-F238E27FC236}">
                    <a16:creationId xmlns:a16="http://schemas.microsoft.com/office/drawing/2014/main" id="{6E1D70CB-9B74-4C24-8277-7D8FE26557BC}"/>
                  </a:ext>
                </a:extLst>
              </p:cNvPr>
              <p:cNvSpPr/>
              <p:nvPr/>
            </p:nvSpPr>
            <p:spPr bwMode="auto">
              <a:xfrm rot="278702" flipH="1">
                <a:off x="6230944" y="4130686"/>
                <a:ext cx="2278077" cy="488953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任意多边形 38">
                <a:extLst>
                  <a:ext uri="{FF2B5EF4-FFF2-40B4-BE49-F238E27FC236}">
                    <a16:creationId xmlns:a16="http://schemas.microsoft.com/office/drawing/2014/main" id="{DFA95096-D5EA-4180-91B1-64B0B4AA3547}"/>
                  </a:ext>
                </a:extLst>
              </p:cNvPr>
              <p:cNvSpPr/>
              <p:nvPr/>
            </p:nvSpPr>
            <p:spPr bwMode="auto">
              <a:xfrm rot="278702" flipH="1">
                <a:off x="6345245" y="4011622"/>
                <a:ext cx="823918" cy="184151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85015" name="Rectangle 22">
                <a:extLst>
                  <a:ext uri="{FF2B5EF4-FFF2-40B4-BE49-F238E27FC236}">
                    <a16:creationId xmlns:a16="http://schemas.microsoft.com/office/drawing/2014/main" id="{B7431C76-CC68-4B64-9254-9150F5E9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282" y="4461600"/>
                <a:ext cx="766668" cy="396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</p:grpSp>
        <p:sp>
          <p:nvSpPr>
            <p:cNvPr id="85008" name="Rectangle 22">
              <a:extLst>
                <a:ext uri="{FF2B5EF4-FFF2-40B4-BE49-F238E27FC236}">
                  <a16:creationId xmlns:a16="http://schemas.microsoft.com/office/drawing/2014/main" id="{ECFBA653-B4C5-43BC-9494-A4E5ACB8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414" y="4104410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85009" name="Rectangle 22">
              <a:extLst>
                <a:ext uri="{FF2B5EF4-FFF2-40B4-BE49-F238E27FC236}">
                  <a16:creationId xmlns:a16="http://schemas.microsoft.com/office/drawing/2014/main" id="{339E69ED-B689-464F-BF33-D5B11660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30" y="4533038"/>
              <a:ext cx="766668" cy="39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2A2E071-B3CC-47B8-A21C-5D1BB9DA4CB8}"/>
              </a:ext>
            </a:extLst>
          </p:cNvPr>
          <p:cNvSpPr/>
          <p:nvPr/>
        </p:nvSpPr>
        <p:spPr>
          <a:xfrm>
            <a:off x="3643313" y="4483100"/>
            <a:ext cx="4429125" cy="477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     正则表达式 ⇔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FA</a:t>
            </a:r>
            <a:endParaRPr lang="zh-CN" altLang="en-US" sz="2500" i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61A22A-A7CE-4FA8-8AA7-27A33F31F79F}"/>
              </a:ext>
            </a:extLst>
          </p:cNvPr>
          <p:cNvSpPr/>
          <p:nvPr/>
        </p:nvSpPr>
        <p:spPr>
          <a:xfrm>
            <a:off x="6408738" y="2786063"/>
            <a:ext cx="2268537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：串以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结尾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A6CA5B1-6098-494B-91BB-F20846C18965}"/>
              </a:ext>
            </a:extLst>
          </p:cNvPr>
          <p:cNvSpPr/>
          <p:nvPr/>
        </p:nvSpPr>
        <p:spPr>
          <a:xfrm>
            <a:off x="6408738" y="3300413"/>
            <a:ext cx="241141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：串以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结尾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80C6D0-74FC-4439-A140-B88DB06E6E53}"/>
              </a:ext>
            </a:extLst>
          </p:cNvPr>
          <p:cNvSpPr/>
          <p:nvPr/>
        </p:nvSpPr>
        <p:spPr>
          <a:xfrm>
            <a:off x="6408738" y="3814763"/>
            <a:ext cx="2554287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：串以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结尾</a:t>
            </a:r>
            <a:endParaRPr lang="zh-CN" alt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53FF872-ECF7-46A3-8E68-5717CA73275E}"/>
              </a:ext>
            </a:extLst>
          </p:cNvPr>
          <p:cNvSpPr/>
          <p:nvPr/>
        </p:nvSpPr>
        <p:spPr>
          <a:xfrm>
            <a:off x="3643313" y="4486275"/>
            <a:ext cx="1928812" cy="47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正则文法 </a:t>
            </a:r>
            <a:r>
              <a:rPr lang="zh-CN" altLang="en-US" sz="2500" b="1" dirty="0"/>
              <a:t>⇔</a:t>
            </a:r>
            <a:endParaRPr lang="zh-CN" altLang="en-US" sz="25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  <p:bldP spid="3" grpId="0" animBg="1"/>
      <p:bldP spid="7" grpId="0" animBg="1"/>
      <p:bldP spid="60" grpId="0" animBg="1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标题 1">
            <a:extLst>
              <a:ext uri="{FF2B5EF4-FFF2-40B4-BE49-F238E27FC236}">
                <a16:creationId xmlns:a16="http://schemas.microsoft.com/office/drawing/2014/main" id="{6B05C810-B966-4A84-A7FB-B815DCD4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有“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ε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”的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NFA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29DB0C17-3AE2-49A0-A4D2-19A11F1BDAA9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3714750"/>
            <a:ext cx="3921125" cy="1211263"/>
            <a:chOff x="2571750" y="3090863"/>
            <a:chExt cx="3282950" cy="1047750"/>
          </a:xfrm>
        </p:grpSpPr>
        <p:sp>
          <p:nvSpPr>
            <p:cNvPr id="70666" name="Oval 10">
              <a:extLst>
                <a:ext uri="{FF2B5EF4-FFF2-40B4-BE49-F238E27FC236}">
                  <a16:creationId xmlns:a16="http://schemas.microsoft.com/office/drawing/2014/main" id="{10BB0E5E-6AA9-4BD9-9AC3-FB15B245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434" y="3707429"/>
              <a:ext cx="361523" cy="3597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87051" name="Freeform 11">
              <a:extLst>
                <a:ext uri="{FF2B5EF4-FFF2-40B4-BE49-F238E27FC236}">
                  <a16:creationId xmlns:a16="http://schemas.microsoft.com/office/drawing/2014/main" id="{0AEECBAC-6F72-4118-887B-3EBB700D3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046" y="3421288"/>
              <a:ext cx="382588" cy="300038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Rectangle 12">
              <a:extLst>
                <a:ext uri="{FF2B5EF4-FFF2-40B4-BE49-F238E27FC236}">
                  <a16:creationId xmlns:a16="http://schemas.microsoft.com/office/drawing/2014/main" id="{4FB458C4-CD29-4FB5-BC50-B1F7F2AA8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063" y="3130550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87053" name="Line 13">
              <a:extLst>
                <a:ext uri="{FF2B5EF4-FFF2-40B4-BE49-F238E27FC236}">
                  <a16:creationId xmlns:a16="http://schemas.microsoft.com/office/drawing/2014/main" id="{4975EF14-D99C-45AD-8C4F-78C825056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863" y="3922713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4" name="Rectangle 14">
              <a:extLst>
                <a:ext uri="{FF2B5EF4-FFF2-40B4-BE49-F238E27FC236}">
                  <a16:creationId xmlns:a16="http://schemas.microsoft.com/office/drawing/2014/main" id="{6299A5E9-3C13-4DFC-939D-65CACC23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3621157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</a:p>
          </p:txBody>
        </p:sp>
        <p:sp>
          <p:nvSpPr>
            <p:cNvPr id="70671" name="Oval 15">
              <a:extLst>
                <a:ext uri="{FF2B5EF4-FFF2-40B4-BE49-F238E27FC236}">
                  <a16:creationId xmlns:a16="http://schemas.microsoft.com/office/drawing/2014/main" id="{0FBC2D6D-9EA4-46DC-995C-79B7AAC8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368" y="3707429"/>
              <a:ext cx="360194" cy="3597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87056" name="Line 16">
              <a:extLst>
                <a:ext uri="{FF2B5EF4-FFF2-40B4-BE49-F238E27FC236}">
                  <a16:creationId xmlns:a16="http://schemas.microsoft.com/office/drawing/2014/main" id="{DF2E28BD-4C98-41AF-8084-7FF0241E4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463" y="3922713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Rectangle 17">
              <a:extLst>
                <a:ext uri="{FF2B5EF4-FFF2-40B4-BE49-F238E27FC236}">
                  <a16:creationId xmlns:a16="http://schemas.microsoft.com/office/drawing/2014/main" id="{1628E70C-A6D0-4206-8B36-2728BC960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3621157"/>
              <a:ext cx="5048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ε</a:t>
              </a:r>
            </a:p>
          </p:txBody>
        </p:sp>
        <p:sp>
          <p:nvSpPr>
            <p:cNvPr id="70674" name="Oval 18">
              <a:extLst>
                <a:ext uri="{FF2B5EF4-FFF2-40B4-BE49-F238E27FC236}">
                  <a16:creationId xmlns:a16="http://schemas.microsoft.com/office/drawing/2014/main" id="{FB3B7305-E54D-4CE1-9F99-4E99932F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404" y="3707429"/>
              <a:ext cx="360195" cy="3597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</a:p>
          </p:txBody>
        </p:sp>
        <p:sp>
          <p:nvSpPr>
            <p:cNvPr id="87059" name="Freeform 19">
              <a:extLst>
                <a:ext uri="{FF2B5EF4-FFF2-40B4-BE49-F238E27FC236}">
                  <a16:creationId xmlns:a16="http://schemas.microsoft.com/office/drawing/2014/main" id="{DD4FB62E-5980-4E8A-9CD0-F9784347C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46" y="3412445"/>
              <a:ext cx="382588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0" name="Rectangle 20">
              <a:extLst>
                <a:ext uri="{FF2B5EF4-FFF2-40B4-BE49-F238E27FC236}">
                  <a16:creationId xmlns:a16="http://schemas.microsoft.com/office/drawing/2014/main" id="{EA5C4C9D-337C-4D12-AAC7-DE1B063C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663" y="3128963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87061" name="Line 21">
              <a:extLst>
                <a:ext uri="{FF2B5EF4-FFF2-40B4-BE49-F238E27FC236}">
                  <a16:creationId xmlns:a16="http://schemas.microsoft.com/office/drawing/2014/main" id="{A4B5AF57-CDFC-4B3A-AB72-138BC660A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50" y="3910013"/>
              <a:ext cx="504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Rectangle 22">
              <a:extLst>
                <a:ext uri="{FF2B5EF4-FFF2-40B4-BE49-F238E27FC236}">
                  <a16:creationId xmlns:a16="http://schemas.microsoft.com/office/drawing/2014/main" id="{CA0B16E5-6E3E-4E52-9F17-55108F92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3722688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87063" name="Freeform 30">
              <a:extLst>
                <a:ext uri="{FF2B5EF4-FFF2-40B4-BE49-F238E27FC236}">
                  <a16:creationId xmlns:a16="http://schemas.microsoft.com/office/drawing/2014/main" id="{8B847C0A-8997-46BA-8E74-0D47F46B3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883" y="3338062"/>
              <a:ext cx="382587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Rectangle 31">
              <a:extLst>
                <a:ext uri="{FF2B5EF4-FFF2-40B4-BE49-F238E27FC236}">
                  <a16:creationId xmlns:a16="http://schemas.microsoft.com/office/drawing/2014/main" id="{67D3E73C-0C54-4B61-B554-CCCF7441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75" y="3090863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87065" name="Oval 39">
              <a:extLst>
                <a:ext uri="{FF2B5EF4-FFF2-40B4-BE49-F238E27FC236}">
                  <a16:creationId xmlns:a16="http://schemas.microsoft.com/office/drawing/2014/main" id="{0F4C6A9F-DB3C-4CD2-B26C-41B67FEF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3635375"/>
              <a:ext cx="503237" cy="5032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13578C13-CE80-4AA0-95FB-08A445CDDB10}"/>
              </a:ext>
            </a:extLst>
          </p:cNvPr>
          <p:cNvSpPr/>
          <p:nvPr/>
        </p:nvSpPr>
        <p:spPr>
          <a:xfrm>
            <a:off x="1042988" y="4010025"/>
            <a:ext cx="3652837" cy="912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7045" name="组合 5">
            <a:extLst>
              <a:ext uri="{FF2B5EF4-FFF2-40B4-BE49-F238E27FC236}">
                <a16:creationId xmlns:a16="http://schemas.microsoft.com/office/drawing/2014/main" id="{CB106599-B841-4ED9-B02D-4E27E6823EA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4" name="五边形 23">
              <a:extLst>
                <a:ext uri="{FF2B5EF4-FFF2-40B4-BE49-F238E27FC236}">
                  <a16:creationId xmlns:a16="http://schemas.microsoft.com/office/drawing/2014/main" id="{37809750-2496-4D7A-AB7A-D4F7F28A86C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7049" name="五边形 24">
              <a:extLst>
                <a:ext uri="{FF2B5EF4-FFF2-40B4-BE49-F238E27FC236}">
                  <a16:creationId xmlns:a16="http://schemas.microsoft.com/office/drawing/2014/main" id="{1A563447-3C36-4B65-93C7-BA9FD988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6D7BAF3E-AF44-47B2-A6B8-F9A5EF1282B6}"/>
              </a:ext>
            </a:extLst>
          </p:cNvPr>
          <p:cNvSpPr txBox="1">
            <a:spLocks/>
          </p:cNvSpPr>
          <p:nvPr/>
        </p:nvSpPr>
        <p:spPr bwMode="auto">
          <a:xfrm>
            <a:off x="179388" y="714375"/>
            <a:ext cx="8856662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= 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Σ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500" b="1" i="1" baseline="-30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：有穷状态集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l-GR" altLang="zh-CN" sz="2400" b="1" i="1" dirty="0">
                <a:latin typeface="Times New Roman" panose="02020603050405020304" pitchFamily="18" charset="0"/>
                <a:ea typeface="+mn-ea"/>
              </a:rPr>
              <a:t>Σ</a:t>
            </a:r>
            <a:r>
              <a:rPr lang="zh-CN" altLang="el-GR" sz="2400" b="1" dirty="0">
                <a:latin typeface="Times New Roman" panose="02020603050405020304" pitchFamily="18" charset="0"/>
                <a:ea typeface="+mn-ea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输入符号集合，即输入字母表。假设</a:t>
            </a:r>
            <a:r>
              <a:rPr lang="el-GR" altLang="zh-CN" sz="2400" b="1" i="1" dirty="0">
                <a:latin typeface="Times New Roman" panose="02020603050405020304" pitchFamily="18" charset="0"/>
                <a:ea typeface="+mn-ea"/>
              </a:rPr>
              <a:t>ε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不是</a:t>
            </a:r>
            <a:r>
              <a:rPr lang="el-GR" altLang="zh-CN" sz="2400" b="1" i="1" dirty="0">
                <a:latin typeface="Times New Roman" panose="02020603050405020304" pitchFamily="18" charset="0"/>
                <a:ea typeface="+mn-ea"/>
              </a:rPr>
              <a:t>Σ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中的元素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l-GR" altLang="zh-CN" sz="2400" b="1" dirty="0">
                <a:latin typeface="Times New Roman" panose="02020603050405020304" pitchFamily="18" charset="0"/>
                <a:ea typeface="+mn-ea"/>
              </a:rPr>
              <a:t>δ</a:t>
            </a:r>
            <a:r>
              <a:rPr lang="zh-CN" altLang="el-GR" sz="2400" b="1" dirty="0">
                <a:latin typeface="Times New Roman" panose="02020603050405020304" pitchFamily="18" charset="0"/>
                <a:ea typeface="+mn-ea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将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S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×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Σ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</a:rPr>
              <a:t>映射到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baseline="30000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的转换函数。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Σ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∪{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l-G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表示从状态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出发，沿着标记为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的边所能到达的状态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集合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：开始状态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或初始状态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∈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S</a:t>
            </a:r>
            <a:endParaRPr lang="en-US" altLang="zh-CN" sz="2400" b="1" dirty="0">
              <a:latin typeface="Times New Roman" panose="02020603050405020304" pitchFamily="18" charset="0"/>
              <a:ea typeface="+mn-ea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：接收状态（或终止状态）集合，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</a:rPr>
              <a:t>⊆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sz="24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636C55-A8FA-46ED-83B7-8AD04B793D1E}"/>
              </a:ext>
            </a:extLst>
          </p:cNvPr>
          <p:cNvSpPr/>
          <p:nvPr/>
        </p:nvSpPr>
        <p:spPr>
          <a:xfrm>
            <a:off x="5715000" y="4357688"/>
            <a:ext cx="1455738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500" b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16049-9955-4E35-A605-DEC0846E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868363"/>
            <a:ext cx="5927725" cy="631825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例</a:t>
            </a: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C0A33D48-F427-4088-9D21-F1E28C5C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带有和不带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有“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ε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”的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NFA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的等价性</a:t>
            </a:r>
          </a:p>
        </p:txBody>
      </p:sp>
      <p:grpSp>
        <p:nvGrpSpPr>
          <p:cNvPr id="2" name="组合 48">
            <a:extLst>
              <a:ext uri="{FF2B5EF4-FFF2-40B4-BE49-F238E27FC236}">
                <a16:creationId xmlns:a16="http://schemas.microsoft.com/office/drawing/2014/main" id="{EE9F8CB7-D553-4E96-8515-BCFF9A19B503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303338"/>
            <a:ext cx="5297487" cy="1500187"/>
            <a:chOff x="2202490" y="1071552"/>
            <a:chExt cx="5298468" cy="1500198"/>
          </a:xfrm>
        </p:grpSpPr>
        <p:grpSp>
          <p:nvGrpSpPr>
            <p:cNvPr id="89123" name="组合 46">
              <a:extLst>
                <a:ext uri="{FF2B5EF4-FFF2-40B4-BE49-F238E27FC236}">
                  <a16:creationId xmlns:a16="http://schemas.microsoft.com/office/drawing/2014/main" id="{8DB651B2-9149-47EC-A18D-A316274FF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488" y="1071552"/>
              <a:ext cx="4643470" cy="1500198"/>
              <a:chOff x="1902792" y="2139945"/>
              <a:chExt cx="3305782" cy="785812"/>
            </a:xfrm>
          </p:grpSpPr>
          <p:sp>
            <p:nvSpPr>
              <p:cNvPr id="72741" name="Oval 10">
                <a:extLst>
                  <a:ext uri="{FF2B5EF4-FFF2-40B4-BE49-F238E27FC236}">
                    <a16:creationId xmlns:a16="http://schemas.microsoft.com/office/drawing/2014/main" id="{2C257859-000C-4B57-A4DF-78C420A8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937" y="2602285"/>
                <a:ext cx="360593" cy="2702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  <p:sp>
            <p:nvSpPr>
              <p:cNvPr id="89126" name="Freeform 11">
                <a:extLst>
                  <a:ext uri="{FF2B5EF4-FFF2-40B4-BE49-F238E27FC236}">
                    <a16:creationId xmlns:a16="http://schemas.microsoft.com/office/drawing/2014/main" id="{94809756-02A8-4BD6-BFDA-B1C697CF5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3843" y="2381447"/>
                <a:ext cx="382702" cy="22495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7" name="Rectangle 12">
                <a:extLst>
                  <a:ext uri="{FF2B5EF4-FFF2-40B4-BE49-F238E27FC236}">
                    <a16:creationId xmlns:a16="http://schemas.microsoft.com/office/drawing/2014/main" id="{B2B6816E-8FE4-4BA8-9C6A-491324260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045" y="2169950"/>
                <a:ext cx="504975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89128" name="Line 13">
                <a:extLst>
                  <a:ext uri="{FF2B5EF4-FFF2-40B4-BE49-F238E27FC236}">
                    <a16:creationId xmlns:a16="http://schemas.microsoft.com/office/drawing/2014/main" id="{08CF37B4-5488-4E87-9A82-DD25A5845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3974" y="2763883"/>
                <a:ext cx="5049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29" name="Rectangle 14">
                <a:extLst>
                  <a:ext uri="{FF2B5EF4-FFF2-40B4-BE49-F238E27FC236}">
                    <a16:creationId xmlns:a16="http://schemas.microsoft.com/office/drawing/2014/main" id="{30874F20-E970-4C19-8A7A-2E745974D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974" y="2438946"/>
                <a:ext cx="504975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</a:p>
            </p:txBody>
          </p:sp>
          <p:sp>
            <p:nvSpPr>
              <p:cNvPr id="72746" name="Oval 15">
                <a:extLst>
                  <a:ext uri="{FF2B5EF4-FFF2-40B4-BE49-F238E27FC236}">
                    <a16:creationId xmlns:a16="http://schemas.microsoft.com/office/drawing/2014/main" id="{641D6829-2004-45D3-A588-613B98F75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680" y="2602285"/>
                <a:ext cx="359462" cy="2702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89131" name="Line 16">
                <a:extLst>
                  <a:ext uri="{FF2B5EF4-FFF2-40B4-BE49-F238E27FC236}">
                    <a16:creationId xmlns:a16="http://schemas.microsoft.com/office/drawing/2014/main" id="{8F2023A0-B1C8-4C20-9C5E-18BB9162C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7831" y="2763883"/>
                <a:ext cx="5049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32" name="Rectangle 17">
                <a:extLst>
                  <a:ext uri="{FF2B5EF4-FFF2-40B4-BE49-F238E27FC236}">
                    <a16:creationId xmlns:a16="http://schemas.microsoft.com/office/drawing/2014/main" id="{28FD4097-BB74-4FA5-8585-9D5A2F029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31" y="2493697"/>
                <a:ext cx="504975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</a:p>
            </p:txBody>
          </p:sp>
          <p:sp>
            <p:nvSpPr>
              <p:cNvPr id="72749" name="Oval 18">
                <a:extLst>
                  <a:ext uri="{FF2B5EF4-FFF2-40B4-BE49-F238E27FC236}">
                    <a16:creationId xmlns:a16="http://schemas.microsoft.com/office/drawing/2014/main" id="{81BC1796-0019-4540-96CF-A28E3D5D6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638" y="2602285"/>
                <a:ext cx="360592" cy="2702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89134" name="Freeform 19">
                <a:extLst>
                  <a:ext uri="{FF2B5EF4-FFF2-40B4-BE49-F238E27FC236}">
                    <a16:creationId xmlns:a16="http://schemas.microsoft.com/office/drawing/2014/main" id="{DE827A3B-38E9-464E-8B7D-0D447B60B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673" y="2384650"/>
                <a:ext cx="382702" cy="22495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35" name="Rectangle 20">
                <a:extLst>
                  <a:ext uri="{FF2B5EF4-FFF2-40B4-BE49-F238E27FC236}">
                    <a16:creationId xmlns:a16="http://schemas.microsoft.com/office/drawing/2014/main" id="{20B1840F-3547-4767-A3F7-B8C973794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903" y="2168759"/>
                <a:ext cx="504975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1</a:t>
                </a:r>
              </a:p>
            </p:txBody>
          </p:sp>
          <p:sp>
            <p:nvSpPr>
              <p:cNvPr id="89136" name="Line 21">
                <a:extLst>
                  <a:ext uri="{FF2B5EF4-FFF2-40B4-BE49-F238E27FC236}">
                    <a16:creationId xmlns:a16="http://schemas.microsoft.com/office/drawing/2014/main" id="{A93B1BE8-08AA-4A01-AFF8-256723B42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001" y="2754361"/>
                <a:ext cx="5049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37" name="Rectangle 22">
                <a:extLst>
                  <a:ext uri="{FF2B5EF4-FFF2-40B4-BE49-F238E27FC236}">
                    <a16:creationId xmlns:a16="http://schemas.microsoft.com/office/drawing/2014/main" id="{F2EBB92D-8DB1-445C-AD91-1F46805F1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792" y="2623406"/>
                <a:ext cx="504975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89138" name="Freeform 30">
                <a:extLst>
                  <a:ext uri="{FF2B5EF4-FFF2-40B4-BE49-F238E27FC236}">
                    <a16:creationId xmlns:a16="http://schemas.microsoft.com/office/drawing/2014/main" id="{E2C49AD5-A85C-449F-9A37-C50D5779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7477" y="2329471"/>
                <a:ext cx="382702" cy="22495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39" name="Rectangle 31">
                <a:extLst>
                  <a:ext uri="{FF2B5EF4-FFF2-40B4-BE49-F238E27FC236}">
                    <a16:creationId xmlns:a16="http://schemas.microsoft.com/office/drawing/2014/main" id="{332052B0-21C7-4AF4-9EFC-CFADCC7CB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599" y="2139945"/>
                <a:ext cx="504975" cy="21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2</a:t>
                </a:r>
              </a:p>
            </p:txBody>
          </p:sp>
          <p:sp>
            <p:nvSpPr>
              <p:cNvPr id="89140" name="Oval 39">
                <a:extLst>
                  <a:ext uri="{FF2B5EF4-FFF2-40B4-BE49-F238E27FC236}">
                    <a16:creationId xmlns:a16="http://schemas.microsoft.com/office/drawing/2014/main" id="{F77E2192-E7ED-440B-9F18-4E6DC3599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807" y="2548448"/>
                <a:ext cx="503388" cy="37730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0DC42F0-37EE-4713-80AF-5A0E9621C60D}"/>
                </a:ext>
              </a:extLst>
            </p:cNvPr>
            <p:cNvSpPr/>
            <p:nvPr/>
          </p:nvSpPr>
          <p:spPr bwMode="auto">
            <a:xfrm>
              <a:off x="2202490" y="1349366"/>
              <a:ext cx="2014910" cy="344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带“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ε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-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边”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组合 49">
            <a:extLst>
              <a:ext uri="{FF2B5EF4-FFF2-40B4-BE49-F238E27FC236}">
                <a16:creationId xmlns:a16="http://schemas.microsoft.com/office/drawing/2014/main" id="{E67253AB-EC1B-49E7-B089-29DDF641D158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3089275"/>
            <a:ext cx="5424488" cy="1785938"/>
            <a:chOff x="2147659" y="2857502"/>
            <a:chExt cx="5424737" cy="178595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75A49ED-EEFD-4FFF-8BE6-27C865BD5F2E}"/>
                </a:ext>
              </a:extLst>
            </p:cNvPr>
            <p:cNvSpPr/>
            <p:nvPr/>
          </p:nvSpPr>
          <p:spPr bwMode="auto">
            <a:xfrm>
              <a:off x="2147659" y="3211517"/>
              <a:ext cx="2014630" cy="346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不带“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ε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-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</a:rPr>
                <a:t>边”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89102" name="组合 47">
              <a:extLst>
                <a:ext uri="{FF2B5EF4-FFF2-40B4-BE49-F238E27FC236}">
                  <a16:creationId xmlns:a16="http://schemas.microsoft.com/office/drawing/2014/main" id="{08730CA3-17C0-48C6-ABED-6435122E3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926" y="2857502"/>
              <a:ext cx="4643470" cy="1785950"/>
              <a:chOff x="2101129" y="3446463"/>
              <a:chExt cx="3596409" cy="1020762"/>
            </a:xfrm>
          </p:grpSpPr>
          <p:sp>
            <p:nvSpPr>
              <p:cNvPr id="72719" name="Oval 10">
                <a:extLst>
                  <a:ext uri="{FF2B5EF4-FFF2-40B4-BE49-F238E27FC236}">
                    <a16:creationId xmlns:a16="http://schemas.microsoft.com/office/drawing/2014/main" id="{F21C808B-7E2D-4D6A-865B-0871F1B4F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425" y="3929170"/>
                <a:ext cx="360270" cy="27038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  <p:sp>
            <p:nvSpPr>
              <p:cNvPr id="89104" name="Freeform 11">
                <a:extLst>
                  <a:ext uri="{FF2B5EF4-FFF2-40B4-BE49-F238E27FC236}">
                    <a16:creationId xmlns:a16="http://schemas.microsoft.com/office/drawing/2014/main" id="{AED77C52-3AF6-4C87-B152-26E54DBFB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097" y="3653662"/>
                <a:ext cx="382665" cy="225061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5" name="Rectangle 12">
                <a:extLst>
                  <a:ext uri="{FF2B5EF4-FFF2-40B4-BE49-F238E27FC236}">
                    <a16:creationId xmlns:a16="http://schemas.microsoft.com/office/drawing/2014/main" id="{6F9D9FC4-4733-4C93-BC22-7166F5AB3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182" y="3446463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89106" name="Line 13">
                <a:extLst>
                  <a:ext uri="{FF2B5EF4-FFF2-40B4-BE49-F238E27FC236}">
                    <a16:creationId xmlns:a16="http://schemas.microsoft.com/office/drawing/2014/main" id="{FE1DEA3F-B3DD-4F62-8D52-EB0AC5529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083" y="4091527"/>
                <a:ext cx="5049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07" name="Rectangle 14">
                <a:extLst>
                  <a:ext uri="{FF2B5EF4-FFF2-40B4-BE49-F238E27FC236}">
                    <a16:creationId xmlns:a16="http://schemas.microsoft.com/office/drawing/2014/main" id="{8408BEED-BE38-4476-B806-9985CDE63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579" y="3890737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0,1</a:t>
                </a:r>
              </a:p>
            </p:txBody>
          </p:sp>
          <p:sp>
            <p:nvSpPr>
              <p:cNvPr id="72724" name="Oval 15">
                <a:extLst>
                  <a:ext uri="{FF2B5EF4-FFF2-40B4-BE49-F238E27FC236}">
                    <a16:creationId xmlns:a16="http://schemas.microsoft.com/office/drawing/2014/main" id="{777B3E46-9934-4B4F-90B9-81A889B8A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066" y="3939151"/>
                <a:ext cx="360270" cy="26948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89109" name="Line 16">
                <a:extLst>
                  <a:ext uri="{FF2B5EF4-FFF2-40B4-BE49-F238E27FC236}">
                    <a16:creationId xmlns:a16="http://schemas.microsoft.com/office/drawing/2014/main" id="{71BD5681-FFD9-4B30-926E-DD35C0290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6893" y="4100652"/>
                <a:ext cx="5049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0" name="Rectangle 17">
                <a:extLst>
                  <a:ext uri="{FF2B5EF4-FFF2-40B4-BE49-F238E27FC236}">
                    <a16:creationId xmlns:a16="http://schemas.microsoft.com/office/drawing/2014/main" id="{560D85EB-DA86-4157-A256-6687C7895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893" y="3890737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1,2</a:t>
                </a:r>
              </a:p>
            </p:txBody>
          </p:sp>
          <p:sp>
            <p:nvSpPr>
              <p:cNvPr id="72727" name="Oval 18">
                <a:extLst>
                  <a:ext uri="{FF2B5EF4-FFF2-40B4-BE49-F238E27FC236}">
                    <a16:creationId xmlns:a16="http://schemas.microsoft.com/office/drawing/2014/main" id="{FB88A34A-C369-4B25-BDD2-C822D0FE7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723" y="3939151"/>
                <a:ext cx="360269" cy="26948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89112" name="Freeform 19">
                <a:extLst>
                  <a:ext uri="{FF2B5EF4-FFF2-40B4-BE49-F238E27FC236}">
                    <a16:creationId xmlns:a16="http://schemas.microsoft.com/office/drawing/2014/main" id="{B8722D68-6FF6-4311-A65E-0E572545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204" y="3666392"/>
                <a:ext cx="382665" cy="225061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3" name="Rectangle 20">
                <a:extLst>
                  <a:ext uri="{FF2B5EF4-FFF2-40B4-BE49-F238E27FC236}">
                    <a16:creationId xmlns:a16="http://schemas.microsoft.com/office/drawing/2014/main" id="{731DE6E4-B75C-4700-B083-056024764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289" y="3454397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1</a:t>
                </a:r>
              </a:p>
            </p:txBody>
          </p:sp>
          <p:sp>
            <p:nvSpPr>
              <p:cNvPr id="89114" name="Line 21">
                <a:extLst>
                  <a:ext uri="{FF2B5EF4-FFF2-40B4-BE49-F238E27FC236}">
                    <a16:creationId xmlns:a16="http://schemas.microsoft.com/office/drawing/2014/main" id="{DA0137BC-1375-4C8B-8808-9F9F0EF7F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1242" y="4072538"/>
                <a:ext cx="5049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5" name="Rectangle 22">
                <a:extLst>
                  <a:ext uri="{FF2B5EF4-FFF2-40B4-BE49-F238E27FC236}">
                    <a16:creationId xmlns:a16="http://schemas.microsoft.com/office/drawing/2014/main" id="{CE45B5D8-71EA-4183-8B9C-80D93777A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129" y="3938703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</a:p>
            </p:txBody>
          </p:sp>
          <p:sp>
            <p:nvSpPr>
              <p:cNvPr id="89116" name="Freeform 30">
                <a:extLst>
                  <a:ext uri="{FF2B5EF4-FFF2-40B4-BE49-F238E27FC236}">
                    <a16:creationId xmlns:a16="http://schemas.microsoft.com/office/drawing/2014/main" id="{25766ED0-159F-451D-A471-3F48E0A8A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0528" y="3669239"/>
                <a:ext cx="382665" cy="225061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7" name="Rectangle 31">
                <a:extLst>
                  <a:ext uri="{FF2B5EF4-FFF2-40B4-BE49-F238E27FC236}">
                    <a16:creationId xmlns:a16="http://schemas.microsoft.com/office/drawing/2014/main" id="{83FDD362-51C6-4B2A-90DD-7F4FB3F91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2612" y="3476424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2</a:t>
                </a:r>
              </a:p>
            </p:txBody>
          </p:sp>
          <p:sp>
            <p:nvSpPr>
              <p:cNvPr id="89118" name="Oval 39">
                <a:extLst>
                  <a:ext uri="{FF2B5EF4-FFF2-40B4-BE49-F238E27FC236}">
                    <a16:creationId xmlns:a16="http://schemas.microsoft.com/office/drawing/2014/main" id="{029EA054-1A9E-4E23-A440-D5FC477B3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820" y="3885117"/>
                <a:ext cx="503339" cy="3774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任意多边形 4">
                <a:extLst>
                  <a:ext uri="{FF2B5EF4-FFF2-40B4-BE49-F238E27FC236}">
                    <a16:creationId xmlns:a16="http://schemas.microsoft.com/office/drawing/2014/main" id="{C9D80227-5E1A-482C-BE36-19B70A2713C9}"/>
                  </a:ext>
                </a:extLst>
              </p:cNvPr>
              <p:cNvSpPr/>
              <p:nvPr/>
            </p:nvSpPr>
            <p:spPr bwMode="auto">
              <a:xfrm>
                <a:off x="3490425" y="4240389"/>
                <a:ext cx="1993165" cy="226836"/>
              </a:xfrm>
              <a:custGeom>
                <a:avLst/>
                <a:gdLst>
                  <a:gd name="connsiteX0" fmla="*/ 0 w 1669143"/>
                  <a:gd name="connsiteY0" fmla="*/ 0 h 349055"/>
                  <a:gd name="connsiteX1" fmla="*/ 870857 w 1669143"/>
                  <a:gd name="connsiteY1" fmla="*/ 348343 h 349055"/>
                  <a:gd name="connsiteX2" fmla="*/ 1669143 w 1669143"/>
                  <a:gd name="connsiteY2" fmla="*/ 72571 h 34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69143" h="349055">
                    <a:moveTo>
                      <a:pt x="0" y="0"/>
                    </a:moveTo>
                    <a:cubicBezTo>
                      <a:pt x="296333" y="168124"/>
                      <a:pt x="592667" y="336248"/>
                      <a:pt x="870857" y="348343"/>
                    </a:cubicBezTo>
                    <a:cubicBezTo>
                      <a:pt x="1149047" y="360438"/>
                      <a:pt x="1409095" y="216504"/>
                      <a:pt x="1669143" y="72571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89120" name="Rectangle 17">
                <a:extLst>
                  <a:ext uri="{FF2B5EF4-FFF2-40B4-BE49-F238E27FC236}">
                    <a16:creationId xmlns:a16="http://schemas.microsoft.com/office/drawing/2014/main" id="{5A6E4AC9-2CEA-4994-A60F-37D0380B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142" y="4251690"/>
                <a:ext cx="504926" cy="215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0,1,2</a:t>
                </a:r>
              </a:p>
            </p:txBody>
          </p:sp>
          <p:sp>
            <p:nvSpPr>
              <p:cNvPr id="89121" name="Oval 39">
                <a:extLst>
                  <a:ext uri="{FF2B5EF4-FFF2-40B4-BE49-F238E27FC236}">
                    <a16:creationId xmlns:a16="http://schemas.microsoft.com/office/drawing/2014/main" id="{EE24D012-AE38-4B84-8D43-4510D2E54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770" y="3874205"/>
                <a:ext cx="503339" cy="3774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22" name="Oval 39">
                <a:extLst>
                  <a:ext uri="{FF2B5EF4-FFF2-40B4-BE49-F238E27FC236}">
                    <a16:creationId xmlns:a16="http://schemas.microsoft.com/office/drawing/2014/main" id="{E38B98CA-C27D-4882-842B-8301ED1AD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877" y="3885117"/>
                <a:ext cx="503339" cy="3774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94" name="组合 5">
            <a:extLst>
              <a:ext uri="{FF2B5EF4-FFF2-40B4-BE49-F238E27FC236}">
                <a16:creationId xmlns:a16="http://schemas.microsoft.com/office/drawing/2014/main" id="{08EA0233-187C-492E-B4CF-94DA3007A8E1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5" name="五边形 44">
              <a:extLst>
                <a:ext uri="{FF2B5EF4-FFF2-40B4-BE49-F238E27FC236}">
                  <a16:creationId xmlns:a16="http://schemas.microsoft.com/office/drawing/2014/main" id="{2D2267C1-6DD1-498A-B891-16B0BE4B3C3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89100" name="五边形 45">
              <a:extLst>
                <a:ext uri="{FF2B5EF4-FFF2-40B4-BE49-F238E27FC236}">
                  <a16:creationId xmlns:a16="http://schemas.microsoft.com/office/drawing/2014/main" id="{D76F4455-008E-401F-8DC9-185346C1E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247CC4E-DFF8-4DEF-9ABC-E59ED5D1110A}"/>
              </a:ext>
            </a:extLst>
          </p:cNvPr>
          <p:cNvSpPr/>
          <p:nvPr/>
        </p:nvSpPr>
        <p:spPr>
          <a:xfrm>
            <a:off x="6318250" y="3071813"/>
            <a:ext cx="1627188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500" b="1" baseline="30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B84FF5-E63A-4DCC-9B2B-A5072A87D272}"/>
              </a:ext>
            </a:extLst>
          </p:cNvPr>
          <p:cNvSpPr/>
          <p:nvPr/>
        </p:nvSpPr>
        <p:spPr>
          <a:xfrm>
            <a:off x="6318250" y="3714750"/>
            <a:ext cx="1968500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500" b="1" baseline="30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A5823-10AB-4ECE-8393-C7B909D157A5}"/>
              </a:ext>
            </a:extLst>
          </p:cNvPr>
          <p:cNvSpPr/>
          <p:nvPr/>
        </p:nvSpPr>
        <p:spPr>
          <a:xfrm>
            <a:off x="6318250" y="4357688"/>
            <a:ext cx="2182813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sz="2500" b="1" baseline="30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394E96-DA21-438B-A95B-511D2FC55A7E}"/>
              </a:ext>
            </a:extLst>
          </p:cNvPr>
          <p:cNvSpPr/>
          <p:nvPr/>
        </p:nvSpPr>
        <p:spPr>
          <a:xfrm>
            <a:off x="6300788" y="2143125"/>
            <a:ext cx="1455737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5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500" b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FA7E8440-D153-426E-B2BB-4B07AEC8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714375"/>
            <a:ext cx="8520113" cy="192881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输入：以文件结束符</a:t>
            </a:r>
            <a:r>
              <a:rPr lang="en-US" altLang="zh-CN" b="1" dirty="0" err="1">
                <a:solidFill>
                  <a:schemeClr val="tx1"/>
                </a:solidFill>
              </a:rPr>
              <a:t>eof</a:t>
            </a:r>
            <a:r>
              <a:rPr lang="zh-CN" altLang="en-US" b="1" dirty="0">
                <a:solidFill>
                  <a:schemeClr val="tx1"/>
                </a:solidFill>
              </a:rPr>
              <a:t>结尾的字符串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r>
              <a:rPr lang="en-US" altLang="zh-CN" b="1" i="1" dirty="0">
                <a:solidFill>
                  <a:schemeClr val="tx1"/>
                </a:solidFill>
              </a:rPr>
              <a:t>DFA D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的开始状态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zh-CN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，接收状态集 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zh-CN" altLang="en-US" b="1" dirty="0">
                <a:solidFill>
                  <a:schemeClr val="tx1"/>
                </a:solidFill>
              </a:rPr>
              <a:t>，转换函数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move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输出：如果 </a:t>
            </a:r>
            <a:r>
              <a:rPr lang="en-US" altLang="zh-CN" b="1" i="1" dirty="0">
                <a:solidFill>
                  <a:schemeClr val="tx1"/>
                </a:solidFill>
              </a:rPr>
              <a:t>D</a:t>
            </a:r>
            <a:r>
              <a:rPr lang="zh-CN" altLang="en-US" b="1" dirty="0">
                <a:solidFill>
                  <a:schemeClr val="tx1"/>
                </a:solidFill>
              </a:rPr>
              <a:t>接收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，则回答“</a:t>
            </a:r>
            <a:r>
              <a:rPr lang="en-US" altLang="zh-CN" b="1" i="1" dirty="0">
                <a:solidFill>
                  <a:schemeClr val="tx1"/>
                </a:solidFill>
              </a:rPr>
              <a:t>yes</a:t>
            </a:r>
            <a:r>
              <a:rPr lang="en-US" altLang="zh-CN" b="1" dirty="0">
                <a:solidFill>
                  <a:schemeClr val="tx1"/>
                </a:solidFill>
              </a:rPr>
              <a:t>”</a:t>
            </a:r>
            <a:r>
              <a:rPr lang="zh-CN" altLang="en-US" b="1" dirty="0">
                <a:solidFill>
                  <a:schemeClr val="tx1"/>
                </a:solidFill>
              </a:rPr>
              <a:t>，否则回答“</a:t>
            </a:r>
            <a:r>
              <a:rPr lang="en-US" altLang="zh-CN" b="1" i="1" dirty="0">
                <a:solidFill>
                  <a:schemeClr val="tx1"/>
                </a:solidFill>
              </a:rPr>
              <a:t>no</a:t>
            </a:r>
            <a:r>
              <a:rPr lang="en-US" altLang="zh-CN" b="1" dirty="0">
                <a:solidFill>
                  <a:schemeClr val="tx1"/>
                </a:solidFill>
              </a:rPr>
              <a:t>”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方法：将下述算法应用于输入串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id="{021D754A-465A-4320-82F4-53A99EC6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</a:rPr>
              <a:t>DFA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的算法实现</a:t>
            </a:r>
          </a:p>
        </p:txBody>
      </p:sp>
      <p:grpSp>
        <p:nvGrpSpPr>
          <p:cNvPr id="91140" name="组合 5">
            <a:extLst>
              <a:ext uri="{FF2B5EF4-FFF2-40B4-BE49-F238E27FC236}">
                <a16:creationId xmlns:a16="http://schemas.microsoft.com/office/drawing/2014/main" id="{D302692F-3A8E-40F7-8D5A-2F4B972ABAA8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52768AB3-CE05-4BDF-91E7-4522A2F2585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1145" name="五边形 6">
              <a:extLst>
                <a:ext uri="{FF2B5EF4-FFF2-40B4-BE49-F238E27FC236}">
                  <a16:creationId xmlns:a16="http://schemas.microsoft.com/office/drawing/2014/main" id="{D47A0D8C-0927-469A-820A-4244B7F2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F6641ED-1054-4BBD-9883-CA16B25EE456}"/>
              </a:ext>
            </a:extLst>
          </p:cNvPr>
          <p:cNvSpPr txBox="1">
            <a:spLocks/>
          </p:cNvSpPr>
          <p:nvPr/>
        </p:nvSpPr>
        <p:spPr bwMode="auto">
          <a:xfrm>
            <a:off x="571500" y="2500313"/>
            <a:ext cx="3295650" cy="2428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i="1" dirty="0">
                <a:latin typeface="Times New Roman" panose="02020603050405020304" pitchFamily="18" charset="0"/>
                <a:ea typeface="+mn-ea"/>
              </a:rPr>
              <a:t>s =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="1" i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200" b="1" dirty="0">
                <a:latin typeface="Times New Roman" panose="02020603050405020304" pitchFamily="18" charset="0"/>
              </a:rPr>
              <a:t>;</a:t>
            </a:r>
            <a:endParaRPr lang="en-US" altLang="zh-CN" sz="2200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i="1" dirty="0">
                <a:latin typeface="Times New Roman" panose="02020603050405020304" pitchFamily="18" charset="0"/>
              </a:rPr>
              <a:t>c = </a:t>
            </a:r>
            <a:r>
              <a:rPr lang="en-US" altLang="zh-CN" sz="2200" b="1" i="1" dirty="0" err="1">
                <a:latin typeface="Times New Roman" panose="02020603050405020304" pitchFamily="18" charset="0"/>
              </a:rPr>
              <a:t>nextCha</a:t>
            </a:r>
            <a:r>
              <a:rPr lang="en-US" altLang="zh-CN" sz="2200" b="1" i="1" spc="-300" dirty="0" err="1">
                <a:latin typeface="Times New Roman" panose="02020603050405020304" pitchFamily="18" charset="0"/>
              </a:rPr>
              <a:t>r</a:t>
            </a:r>
            <a:r>
              <a:rPr lang="zh-CN" altLang="en-US" sz="2200" b="1" spc="-300" dirty="0">
                <a:latin typeface="Times New Roman" panose="02020603050405020304" pitchFamily="18" charset="0"/>
              </a:rPr>
              <a:t>（）</a:t>
            </a:r>
            <a:r>
              <a:rPr lang="en-US" altLang="zh-CN" sz="2200" b="1" dirty="0">
                <a:latin typeface="Times New Roman" panose="02020603050405020304" pitchFamily="18" charset="0"/>
              </a:rPr>
              <a:t>;</a:t>
            </a: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whil</a:t>
            </a:r>
            <a:r>
              <a:rPr lang="en-US" altLang="zh-CN" sz="2200" b="1" spc="-3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sz="2200" b="1" spc="-300" dirty="0">
                <a:latin typeface="Times New Roman" panose="02020603050405020304" pitchFamily="18" charset="0"/>
              </a:rPr>
              <a:t>（ 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200" b="1" dirty="0">
                <a:latin typeface="Times New Roman" panose="02020603050405020304" pitchFamily="18" charset="0"/>
              </a:rPr>
              <a:t>!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eof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200" b="1" spc="-1000" dirty="0">
                <a:latin typeface="Times New Roman" panose="02020603050405020304" pitchFamily="18" charset="0"/>
              </a:rPr>
              <a:t>）｛</a:t>
            </a:r>
            <a:endParaRPr lang="en-US" altLang="zh-CN" sz="2200" b="1" spc="-1000" dirty="0">
              <a:latin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i="1" dirty="0">
                <a:latin typeface="Times New Roman" panose="02020603050405020304" pitchFamily="18" charset="0"/>
              </a:rPr>
              <a:t>              s = move </a:t>
            </a:r>
            <a:r>
              <a:rPr lang="en-US" altLang="zh-CN" sz="2200" b="1" dirty="0">
                <a:latin typeface="Times New Roman" panose="02020603050405020304" pitchFamily="18" charset="0"/>
              </a:rPr>
              <a:t>( 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s , c </a:t>
            </a:r>
            <a:r>
              <a:rPr lang="en-US" altLang="zh-CN" sz="2200" b="1" dirty="0">
                <a:latin typeface="Times New Roman" panose="02020603050405020304" pitchFamily="18" charset="0"/>
              </a:rPr>
              <a:t>) ;</a:t>
            </a:r>
            <a:endParaRPr lang="en-US" altLang="zh-CN" sz="2200" b="1" spc="-300" dirty="0">
              <a:latin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i="1" dirty="0">
                <a:latin typeface="Times New Roman" panose="02020603050405020304" pitchFamily="18" charset="0"/>
              </a:rPr>
              <a:t>              c = </a:t>
            </a:r>
            <a:r>
              <a:rPr lang="en-US" altLang="zh-CN" sz="2200" b="1" i="1" dirty="0" err="1">
                <a:latin typeface="Times New Roman" panose="02020603050405020304" pitchFamily="18" charset="0"/>
              </a:rPr>
              <a:t>nextChar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</a:rPr>
              <a:t>( ) ;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200" b="1" spc="-300" dirty="0">
                <a:latin typeface="Times New Roman" panose="02020603050405020304" pitchFamily="18" charset="0"/>
              </a:rPr>
              <a:t>｝</a:t>
            </a:r>
            <a:endParaRPr lang="en-US" altLang="zh-CN" sz="2200" b="1" spc="-300" dirty="0">
              <a:latin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if (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200" b="1" dirty="0">
                <a:latin typeface="+mn-ea"/>
                <a:ea typeface="+mn-ea"/>
              </a:rPr>
              <a:t>在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中</a:t>
            </a:r>
            <a:r>
              <a:rPr lang="en-US" altLang="zh-CN" sz="2200" b="1" dirty="0">
                <a:latin typeface="Times New Roman" panose="02020603050405020304" pitchFamily="18" charset="0"/>
              </a:rPr>
              <a:t>) return</a:t>
            </a:r>
            <a:r>
              <a:rPr lang="zh-CN" altLang="en-US" sz="2200" b="1" dirty="0">
                <a:latin typeface="Times New Roman" panose="02020603050405020304" pitchFamily="18" charset="0"/>
              </a:rPr>
              <a:t>“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yes</a:t>
            </a:r>
            <a:r>
              <a:rPr lang="zh-CN" altLang="en-US" sz="2200" b="1" spc="-300" dirty="0">
                <a:latin typeface="Times New Roman" panose="02020603050405020304" pitchFamily="18" charset="0"/>
              </a:rPr>
              <a:t>”</a:t>
            </a:r>
            <a:r>
              <a:rPr lang="en-US" altLang="zh-CN" sz="2200" b="1" spc="-300" dirty="0">
                <a:latin typeface="Times New Roman" panose="02020603050405020304" pitchFamily="18" charset="0"/>
              </a:rPr>
              <a:t> ;</a:t>
            </a: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else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200" b="1" dirty="0">
                <a:latin typeface="Times New Roman" panose="02020603050405020304" pitchFamily="18" charset="0"/>
              </a:rPr>
              <a:t>return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</a:rPr>
              <a:t>“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no</a:t>
            </a:r>
            <a:r>
              <a:rPr lang="zh-CN" altLang="en-US" sz="2200" b="1" spc="-300" dirty="0">
                <a:latin typeface="Times New Roman" panose="02020603050405020304" pitchFamily="18" charset="0"/>
              </a:rPr>
              <a:t>”</a:t>
            </a:r>
            <a:r>
              <a:rPr lang="en-US" altLang="zh-CN" sz="2200" b="1" spc="-300" dirty="0">
                <a:latin typeface="Times New Roman" panose="02020603050405020304" pitchFamily="18" charset="0"/>
              </a:rPr>
              <a:t> ;</a:t>
            </a:r>
            <a:endParaRPr lang="zh-CN" altLang="en-US" sz="2200" b="1" spc="-3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D16A73-6884-4EBE-86A5-C81C7B9F0CAB}"/>
              </a:ext>
            </a:extLst>
          </p:cNvPr>
          <p:cNvSpPr/>
          <p:nvPr/>
        </p:nvSpPr>
        <p:spPr>
          <a:xfrm>
            <a:off x="4033838" y="2500313"/>
            <a:ext cx="4573587" cy="154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nextChar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返回输入串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的下一个符号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move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表示从状态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出发，沿着标记为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的边所能到达的状态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23B7EE-D876-4490-B8A8-DD8BB31C0E28}"/>
              </a:ext>
            </a:extLst>
          </p:cNvPr>
          <p:cNvSpPr/>
          <p:nvPr/>
        </p:nvSpPr>
        <p:spPr>
          <a:xfrm>
            <a:off x="4033838" y="4227513"/>
            <a:ext cx="4573587" cy="57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思考：</a:t>
            </a:r>
            <a:r>
              <a:rPr lang="en-US" altLang="zh-CN" sz="2000" b="1" dirty="0">
                <a:solidFill>
                  <a:schemeClr val="tx1"/>
                </a:solidFill>
              </a:rPr>
              <a:t>move(s, c)</a:t>
            </a:r>
            <a:r>
              <a:rPr lang="zh-CN" altLang="en-US" sz="2000" b="1" dirty="0">
                <a:solidFill>
                  <a:schemeClr val="tx1"/>
                </a:solidFill>
              </a:rPr>
              <a:t>函数如何实现？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>
            <a:extLst>
              <a:ext uri="{FF2B5EF4-FFF2-40B4-BE49-F238E27FC236}">
                <a16:creationId xmlns:a16="http://schemas.microsoft.com/office/drawing/2014/main" id="{50F1FF5D-9C28-4BB0-928D-F8C0DD2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从正则表达式到有穷自动机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BF6222-A01A-445A-82D3-EF268E034CA5}"/>
              </a:ext>
            </a:extLst>
          </p:cNvPr>
          <p:cNvSpPr/>
          <p:nvPr/>
        </p:nvSpPr>
        <p:spPr bwMode="auto">
          <a:xfrm>
            <a:off x="949325" y="2881313"/>
            <a:ext cx="865188" cy="398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RE</a:t>
            </a:r>
            <a:endParaRPr lang="zh-CN" altLang="en-US" sz="25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06A365-29A3-4618-8866-34F83F803204}"/>
              </a:ext>
            </a:extLst>
          </p:cNvPr>
          <p:cNvSpPr/>
          <p:nvPr/>
        </p:nvSpPr>
        <p:spPr bwMode="auto">
          <a:xfrm>
            <a:off x="6229350" y="2881313"/>
            <a:ext cx="8636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DFA</a:t>
            </a:r>
            <a:endParaRPr lang="zh-CN" altLang="en-US" sz="25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4757" name="矩形 8">
            <a:extLst>
              <a:ext uri="{FF2B5EF4-FFF2-40B4-BE49-F238E27FC236}">
                <a16:creationId xmlns:a16="http://schemas.microsoft.com/office/drawing/2014/main" id="{92DF4307-FFC2-4092-89BC-0ECC7FB1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79788"/>
            <a:ext cx="169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30000"/>
              </a:spcBef>
            </a:pPr>
            <a:r>
              <a:rPr lang="en-US" altLang="zh-CN" sz="2200" b="1" i="1">
                <a:latin typeface="Times New Roman" panose="02020603050405020304" pitchFamily="18" charset="0"/>
              </a:rPr>
              <a:t>r </a:t>
            </a:r>
            <a:r>
              <a:rPr lang="en-US" altLang="zh-CN" sz="2200" b="1">
                <a:latin typeface="Times New Roman" panose="02020603050405020304" pitchFamily="18" charset="0"/>
              </a:rPr>
              <a:t>=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a|b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)*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</a:rPr>
              <a:t>abb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03E990-48CE-48C6-B5A8-F0EE9181F4F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14513" y="3081338"/>
            <a:ext cx="44148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191" name="组合 44">
            <a:extLst>
              <a:ext uri="{FF2B5EF4-FFF2-40B4-BE49-F238E27FC236}">
                <a16:creationId xmlns:a16="http://schemas.microsoft.com/office/drawing/2014/main" id="{934FA1E6-7BA8-407F-87B8-64716989763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>
              <a:extLst>
                <a:ext uri="{FF2B5EF4-FFF2-40B4-BE49-F238E27FC236}">
                  <a16:creationId xmlns:a16="http://schemas.microsoft.com/office/drawing/2014/main" id="{E9ACD0B8-8773-4609-83E8-8537A9005CB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199" name="五边形 46">
              <a:extLst>
                <a:ext uri="{FF2B5EF4-FFF2-40B4-BE49-F238E27FC236}">
                  <a16:creationId xmlns:a16="http://schemas.microsoft.com/office/drawing/2014/main" id="{004529B4-D343-4ACB-BEB2-4549E79D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74760" name="图片 2">
            <a:extLst>
              <a:ext uri="{FF2B5EF4-FFF2-40B4-BE49-F238E27FC236}">
                <a16:creationId xmlns:a16="http://schemas.microsoft.com/office/drawing/2014/main" id="{D4AFFF48-F5D8-4B94-8438-0562C1C15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3336925"/>
            <a:ext cx="4978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6">
            <a:extLst>
              <a:ext uri="{FF2B5EF4-FFF2-40B4-BE49-F238E27FC236}">
                <a16:creationId xmlns:a16="http://schemas.microsoft.com/office/drawing/2014/main" id="{5C7C9A31-A4A9-4C01-BB63-A7E61011E28E}"/>
              </a:ext>
            </a:extLst>
          </p:cNvPr>
          <p:cNvGrpSpPr>
            <a:grpSpLocks/>
          </p:cNvGrpSpPr>
          <p:nvPr/>
        </p:nvGrpSpPr>
        <p:grpSpPr bwMode="auto">
          <a:xfrm>
            <a:off x="1427163" y="771525"/>
            <a:ext cx="5232400" cy="2157413"/>
            <a:chOff x="1426741" y="771550"/>
            <a:chExt cx="5233491" cy="215738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A7FA58-A6F7-44BB-B56C-F84DEDD2C9BF}"/>
                </a:ext>
              </a:extLst>
            </p:cNvPr>
            <p:cNvSpPr/>
            <p:nvPr/>
          </p:nvSpPr>
          <p:spPr bwMode="auto">
            <a:xfrm>
              <a:off x="3563962" y="2146310"/>
              <a:ext cx="863780" cy="400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5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NFA</a:t>
              </a:r>
              <a:endParaRPr lang="zh-CN" altLang="en-US" sz="25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F702459-EC53-49CD-A8FF-16B8F8AE9496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1777651" y="2346332"/>
              <a:ext cx="1786310" cy="5111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745FBFE-ACBF-4A9C-929F-9794E05538C6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427742" y="2346332"/>
              <a:ext cx="1787898" cy="58260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197" name="图片 4">
              <a:extLst>
                <a:ext uri="{FF2B5EF4-FFF2-40B4-BE49-F238E27FC236}">
                  <a16:creationId xmlns:a16="http://schemas.microsoft.com/office/drawing/2014/main" id="{367E79C4-1474-4C4F-8D5A-AE83B5A6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741" y="771550"/>
              <a:ext cx="5233491" cy="131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47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>
            <a:extLst>
              <a:ext uri="{FF2B5EF4-FFF2-40B4-BE49-F238E27FC236}">
                <a16:creationId xmlns:a16="http://schemas.microsoft.com/office/drawing/2014/main" id="{FD4427B5-F71B-4C55-B98B-37FF3F55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00125"/>
            <a:ext cx="7700963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ea typeface="楷体_GB2312"/>
                <a:cs typeface="楷体_GB2312"/>
              </a:rPr>
              <a:t>ε</a:t>
            </a:r>
            <a:r>
              <a:rPr lang="zh-CN" altLang="en-US" sz="2800" b="1">
                <a:solidFill>
                  <a:schemeClr val="tx1"/>
                </a:solidFill>
              </a:rPr>
              <a:t>对应的</a:t>
            </a:r>
            <a:r>
              <a:rPr lang="en-US" altLang="zh-CN" sz="2800" b="1" i="1">
                <a:solidFill>
                  <a:schemeClr val="tx1"/>
                </a:solidFill>
              </a:rPr>
              <a:t>NFA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2800" b="1">
              <a:solidFill>
                <a:schemeClr val="tx1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2800" b="1">
              <a:solidFill>
                <a:schemeClr val="tx1"/>
              </a:solidFill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2800" b="1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字母表</a:t>
            </a:r>
            <a:r>
              <a:rPr lang="en-US" altLang="zh-CN" sz="2800" b="1" i="1">
                <a:solidFill>
                  <a:schemeClr val="tx1"/>
                </a:solidFill>
              </a:rPr>
              <a:t>Σ</a:t>
            </a:r>
            <a:r>
              <a:rPr lang="zh-CN" altLang="en-US" sz="2800" b="1">
                <a:solidFill>
                  <a:schemeClr val="tx1"/>
                </a:solidFill>
              </a:rPr>
              <a:t>中符号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zh-CN" altLang="en-US" sz="2800" b="1">
                <a:solidFill>
                  <a:schemeClr val="tx1"/>
                </a:solidFill>
              </a:rPr>
              <a:t>对应的</a:t>
            </a:r>
            <a:r>
              <a:rPr lang="en-US" altLang="zh-CN" sz="2800" b="1" i="1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52228" name="标题 3">
            <a:extLst>
              <a:ext uri="{FF2B5EF4-FFF2-40B4-BE49-F238E27FC236}">
                <a16:creationId xmlns:a16="http://schemas.microsoft.com/office/drawing/2014/main" id="{071BC2C9-E78D-43C5-894D-1B084303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RE 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3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NFA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7CECF9-2935-4A8A-8FEA-610CC1CF9D63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1812925"/>
            <a:ext cx="3338513" cy="830263"/>
            <a:chOff x="3131840" y="3373964"/>
            <a:chExt cx="3026835" cy="731068"/>
          </a:xfrm>
        </p:grpSpPr>
        <p:sp>
          <p:nvSpPr>
            <p:cNvPr id="95248" name="Oval 10">
              <a:extLst>
                <a:ext uri="{FF2B5EF4-FFF2-40B4-BE49-F238E27FC236}">
                  <a16:creationId xmlns:a16="http://schemas.microsoft.com/office/drawing/2014/main" id="{30E358F7-3663-47EA-BD4B-76E711DAB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103" y="3504029"/>
              <a:ext cx="559721" cy="5205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500" b="1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5249" name="Line 13">
              <a:extLst>
                <a:ext uri="{FF2B5EF4-FFF2-40B4-BE49-F238E27FC236}">
                  <a16:creationId xmlns:a16="http://schemas.microsoft.com/office/drawing/2014/main" id="{E789F943-02C6-4EA3-BC03-C6660BE50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825" y="3768596"/>
              <a:ext cx="6596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Rectangle 14">
              <a:extLst>
                <a:ext uri="{FF2B5EF4-FFF2-40B4-BE49-F238E27FC236}">
                  <a16:creationId xmlns:a16="http://schemas.microsoft.com/office/drawing/2014/main" id="{359158E0-0669-419C-8A1E-FE55089D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933" y="3373964"/>
              <a:ext cx="659634" cy="41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ε</a:t>
              </a:r>
              <a:endPara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95251" name="Oval 15">
              <a:extLst>
                <a:ext uri="{FF2B5EF4-FFF2-40B4-BE49-F238E27FC236}">
                  <a16:creationId xmlns:a16="http://schemas.microsoft.com/office/drawing/2014/main" id="{090E3850-1874-473B-9B63-73C48D59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833" y="3494665"/>
              <a:ext cx="566843" cy="5205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500" b="1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95252" name="Rectangle 22">
              <a:extLst>
                <a:ext uri="{FF2B5EF4-FFF2-40B4-BE49-F238E27FC236}">
                  <a16:creationId xmlns:a16="http://schemas.microsoft.com/office/drawing/2014/main" id="{ED2C6B26-C18E-48CE-8413-2DC2FEDE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3538847"/>
              <a:ext cx="659767" cy="414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5253" name="Line 21">
              <a:extLst>
                <a:ext uri="{FF2B5EF4-FFF2-40B4-BE49-F238E27FC236}">
                  <a16:creationId xmlns:a16="http://schemas.microsoft.com/office/drawing/2014/main" id="{A0B22AE3-0CB4-4A0B-B76C-EE6C503AC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1607" y="3766199"/>
              <a:ext cx="3298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Oval 39">
              <a:extLst>
                <a:ext uri="{FF2B5EF4-FFF2-40B4-BE49-F238E27FC236}">
                  <a16:creationId xmlns:a16="http://schemas.microsoft.com/office/drawing/2014/main" id="{6C028E3B-6895-4871-B647-15FCC94C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567" y="3378077"/>
              <a:ext cx="787108" cy="726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7">
            <a:extLst>
              <a:ext uri="{FF2B5EF4-FFF2-40B4-BE49-F238E27FC236}">
                <a16:creationId xmlns:a16="http://schemas.microsoft.com/office/drawing/2014/main" id="{72730878-8EE2-43A5-B59B-1404FF17C309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3643313"/>
            <a:ext cx="3294063" cy="857250"/>
            <a:chOff x="3227737" y="3199654"/>
            <a:chExt cx="3293528" cy="1144483"/>
          </a:xfrm>
        </p:grpSpPr>
        <p:sp>
          <p:nvSpPr>
            <p:cNvPr id="95241" name="Oval 10">
              <a:extLst>
                <a:ext uri="{FF2B5EF4-FFF2-40B4-BE49-F238E27FC236}">
                  <a16:creationId xmlns:a16="http://schemas.microsoft.com/office/drawing/2014/main" id="{272FE918-9517-4122-8212-7BD7466EF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793" y="3428987"/>
              <a:ext cx="591326" cy="70620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500" b="1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5242" name="Line 13">
              <a:extLst>
                <a:ext uri="{FF2B5EF4-FFF2-40B4-BE49-F238E27FC236}">
                  <a16:creationId xmlns:a16="http://schemas.microsoft.com/office/drawing/2014/main" id="{04C9735D-7CDB-4D03-8524-985D22BBB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9119" y="3768594"/>
              <a:ext cx="6596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3" name="Rectangle 14">
              <a:extLst>
                <a:ext uri="{FF2B5EF4-FFF2-40B4-BE49-F238E27FC236}">
                  <a16:creationId xmlns:a16="http://schemas.microsoft.com/office/drawing/2014/main" id="{B84A3ADE-852E-4037-9EE4-7C7D04E9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678" y="3199654"/>
              <a:ext cx="659634" cy="415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5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5244" name="Oval 15">
              <a:extLst>
                <a:ext uri="{FF2B5EF4-FFF2-40B4-BE49-F238E27FC236}">
                  <a16:creationId xmlns:a16="http://schemas.microsoft.com/office/drawing/2014/main" id="{013A0230-A655-45F0-A99F-9BBF3017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06" y="3403932"/>
              <a:ext cx="643043" cy="792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2500" b="1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95245" name="Rectangle 22">
              <a:extLst>
                <a:ext uri="{FF2B5EF4-FFF2-40B4-BE49-F238E27FC236}">
                  <a16:creationId xmlns:a16="http://schemas.microsoft.com/office/drawing/2014/main" id="{550892E2-3228-475E-B41E-7B92A225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737" y="3559290"/>
              <a:ext cx="659767" cy="41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5246" name="Line 21">
              <a:extLst>
                <a:ext uri="{FF2B5EF4-FFF2-40B4-BE49-F238E27FC236}">
                  <a16:creationId xmlns:a16="http://schemas.microsoft.com/office/drawing/2014/main" id="{C88CC2BE-4288-44CB-AB39-C63577E9A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266" y="3766195"/>
              <a:ext cx="3298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Oval 39">
              <a:extLst>
                <a:ext uri="{FF2B5EF4-FFF2-40B4-BE49-F238E27FC236}">
                  <a16:creationId xmlns:a16="http://schemas.microsoft.com/office/drawing/2014/main" id="{D88F10D6-5BD6-4714-8C12-77E744161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622" y="3254746"/>
              <a:ext cx="876643" cy="10893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238" name="组合 44">
            <a:extLst>
              <a:ext uri="{FF2B5EF4-FFF2-40B4-BE49-F238E27FC236}">
                <a16:creationId xmlns:a16="http://schemas.microsoft.com/office/drawing/2014/main" id="{BE98AB60-4281-4876-B77C-F1230E0F8C0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22" name="五边形 21">
              <a:extLst>
                <a:ext uri="{FF2B5EF4-FFF2-40B4-BE49-F238E27FC236}">
                  <a16:creationId xmlns:a16="http://schemas.microsoft.com/office/drawing/2014/main" id="{53A3A490-BB16-46AF-8D58-D056E7B89CD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5240" name="五边形 46">
              <a:extLst>
                <a:ext uri="{FF2B5EF4-FFF2-40B4-BE49-F238E27FC236}">
                  <a16:creationId xmlns:a16="http://schemas.microsoft.com/office/drawing/2014/main" id="{A6019CE6-46D0-48D5-8067-3F2BDC54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>
            <a:extLst>
              <a:ext uri="{FF2B5EF4-FFF2-40B4-BE49-F238E27FC236}">
                <a16:creationId xmlns:a16="http://schemas.microsoft.com/office/drawing/2014/main" id="{CB10426D-1074-4593-A4A8-5C1E99D0A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730250"/>
            <a:ext cx="8748712" cy="4002088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假设正则表达式</a:t>
            </a:r>
            <a:r>
              <a:rPr lang="en-US" altLang="zh-CN" sz="2800" b="1" i="1" dirty="0">
                <a:solidFill>
                  <a:prstClr val="black"/>
                </a:solidFill>
                <a:ea typeface="楷体_GB2312"/>
                <a:cs typeface="楷体_GB2312"/>
              </a:rPr>
              <a:t>r</a:t>
            </a:r>
            <a:r>
              <a:rPr lang="en-US" altLang="zh-CN" sz="2800" b="1" baseline="-25000" dirty="0">
                <a:solidFill>
                  <a:prstClr val="black"/>
                </a:solidFill>
                <a:ea typeface="楷体_GB2312"/>
                <a:cs typeface="楷体_GB231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</a:rPr>
              <a:t>和</a:t>
            </a:r>
            <a:r>
              <a:rPr lang="en-US" altLang="zh-CN" sz="2800" b="1" i="1" dirty="0">
                <a:solidFill>
                  <a:prstClr val="black"/>
                </a:solidFill>
                <a:ea typeface="楷体_GB2312"/>
                <a:cs typeface="楷体_GB2312"/>
              </a:rPr>
              <a:t>r</a:t>
            </a:r>
            <a:r>
              <a:rPr lang="en-US" altLang="zh-CN" sz="2800" b="1" baseline="-25000" dirty="0">
                <a:solidFill>
                  <a:prstClr val="black"/>
                </a:solidFill>
                <a:ea typeface="楷体_GB2312"/>
                <a:cs typeface="楷体_GB231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</a:rPr>
              <a:t>对应的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NFA</a:t>
            </a:r>
            <a:r>
              <a:rPr lang="zh-CN" altLang="en-US" sz="2800" b="1" dirty="0">
                <a:solidFill>
                  <a:prstClr val="black"/>
                </a:solidFill>
              </a:rPr>
              <a:t>分别为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ea typeface="楷体_GB2312"/>
                <a:cs typeface="楷体_GB2312"/>
              </a:rPr>
              <a:t>r</a:t>
            </a:r>
            <a:r>
              <a:rPr lang="en-US" altLang="zh-CN" sz="2800" b="1" baseline="-25000" dirty="0">
                <a:solidFill>
                  <a:prstClr val="black"/>
                </a:solidFill>
                <a:ea typeface="楷体_GB2312"/>
                <a:cs typeface="楷体_GB231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28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</a:p>
          <a:p>
            <a:pPr marL="577533" lvl="1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endParaRPr lang="en-US" altLang="zh-CN" sz="11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577533" lvl="1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</a:rPr>
              <a:t>对应的</a:t>
            </a:r>
            <a:r>
              <a:rPr lang="en-US" altLang="zh-CN" sz="2400" b="1" i="1" dirty="0">
                <a:solidFill>
                  <a:prstClr val="black"/>
                </a:solidFill>
              </a:rPr>
              <a:t>NFA</a:t>
            </a:r>
            <a:endParaRPr lang="en-US" altLang="zh-CN" sz="2400" b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ClrTx/>
              <a:buFont typeface="Symbol" panose="05050102010706020507" pitchFamily="18" charset="2"/>
              <a:buNone/>
              <a:defRPr/>
            </a:pPr>
            <a:endParaRPr lang="en-US" altLang="zh-CN" sz="36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577533" lvl="1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= 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|r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</a:rPr>
              <a:t>对应的</a:t>
            </a:r>
            <a:r>
              <a:rPr lang="en-US" altLang="zh-CN" sz="2400" b="1" i="1" dirty="0">
                <a:solidFill>
                  <a:prstClr val="black"/>
                </a:solidFill>
              </a:rPr>
              <a:t>NFA</a:t>
            </a:r>
            <a:endParaRPr lang="en-US" altLang="zh-CN" sz="2400" b="1" i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endParaRPr lang="en-US" altLang="zh-CN" sz="5400" b="1" i="1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marL="577533" lvl="1" indent="-274320" eaLnBrk="1" fontAlgn="auto" hangingPunct="1">
              <a:spcAft>
                <a:spcPts val="0"/>
              </a:spcAft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 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= (</a:t>
            </a:r>
            <a:r>
              <a:rPr lang="en-US" altLang="zh-CN" sz="2400" b="1" i="1" dirty="0">
                <a:solidFill>
                  <a:schemeClr val="tx1"/>
                </a:solidFill>
                <a:ea typeface="楷体_GB2312"/>
                <a:cs typeface="楷体_GB2312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sz="2400" b="1" baseline="30000" dirty="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r>
              <a:rPr lang="zh-CN" altLang="en-US" sz="2400" b="1" dirty="0">
                <a:solidFill>
                  <a:prstClr val="black"/>
                </a:solidFill>
              </a:rPr>
              <a:t>对应的</a:t>
            </a:r>
            <a:r>
              <a:rPr lang="en-US" altLang="zh-CN" sz="2400" b="1" i="1" dirty="0">
                <a:solidFill>
                  <a:prstClr val="black"/>
                </a:solidFill>
              </a:rPr>
              <a:t>NFA</a:t>
            </a:r>
            <a:endParaRPr lang="en-US" altLang="zh-CN" sz="2400" b="1" baseline="-25000" dirty="0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indent="-274320" eaLnBrk="1" fontAlgn="auto" hangingPunct="1">
              <a:spcAft>
                <a:spcPts val="0"/>
              </a:spcAft>
              <a:defRPr/>
            </a:pPr>
            <a:endParaRPr lang="en-US" altLang="zh-CN" sz="2400" baseline="-25000" dirty="0">
              <a:ea typeface="楷体_GB2312"/>
              <a:cs typeface="楷体_GB2312"/>
            </a:endParaRPr>
          </a:p>
        </p:txBody>
      </p:sp>
      <p:grpSp>
        <p:nvGrpSpPr>
          <p:cNvPr id="97283" name="组合 44">
            <a:extLst>
              <a:ext uri="{FF2B5EF4-FFF2-40B4-BE49-F238E27FC236}">
                <a16:creationId xmlns:a16="http://schemas.microsoft.com/office/drawing/2014/main" id="{2C8CB03B-B51C-4C6F-BAB8-FF8CB86272C5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>
              <a:extLst>
                <a:ext uri="{FF2B5EF4-FFF2-40B4-BE49-F238E27FC236}">
                  <a16:creationId xmlns:a16="http://schemas.microsoft.com/office/drawing/2014/main" id="{61602AAA-774F-4C93-A369-42000C1C58E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7302" name="五边形 46">
              <a:extLst>
                <a:ext uri="{FF2B5EF4-FFF2-40B4-BE49-F238E27FC236}">
                  <a16:creationId xmlns:a16="http://schemas.microsoft.com/office/drawing/2014/main" id="{3B6F3636-4C8D-4F8E-993F-BCB6FADB5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44BCBC4-6A74-4E02-BCB7-5E573C3BF5E8}"/>
              </a:ext>
            </a:extLst>
          </p:cNvPr>
          <p:cNvGrpSpPr>
            <a:grpSpLocks/>
          </p:cNvGrpSpPr>
          <p:nvPr/>
        </p:nvGrpSpPr>
        <p:grpSpPr bwMode="auto">
          <a:xfrm>
            <a:off x="4684713" y="2157413"/>
            <a:ext cx="2351087" cy="1322387"/>
            <a:chOff x="4309454" y="1316285"/>
            <a:chExt cx="2350778" cy="1322688"/>
          </a:xfrm>
        </p:grpSpPr>
        <p:pic>
          <p:nvPicPr>
            <p:cNvPr id="97296" name="图片 1">
              <a:extLst>
                <a:ext uri="{FF2B5EF4-FFF2-40B4-BE49-F238E27FC236}">
                  <a16:creationId xmlns:a16="http://schemas.microsoft.com/office/drawing/2014/main" id="{88BC431D-A326-42E3-9278-A8BB6938E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54" y="1316285"/>
              <a:ext cx="2350778" cy="132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97" name="矩形 2">
              <a:extLst>
                <a:ext uri="{FF2B5EF4-FFF2-40B4-BE49-F238E27FC236}">
                  <a16:creationId xmlns:a16="http://schemas.microsoft.com/office/drawing/2014/main" id="{E5037EAB-B8E1-44F5-BC51-E7FF8A92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436" y="1839128"/>
              <a:ext cx="312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7298" name="矩形 3">
              <a:extLst>
                <a:ext uri="{FF2B5EF4-FFF2-40B4-BE49-F238E27FC236}">
                  <a16:creationId xmlns:a16="http://schemas.microsoft.com/office/drawing/2014/main" id="{9E628C2B-0FE1-4055-89A9-B8B969A76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978" y="1839129"/>
              <a:ext cx="2952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D3B920-7E0B-4B40-B646-060579CD7495}"/>
                </a:ext>
              </a:extLst>
            </p:cNvPr>
            <p:cNvSpPr/>
            <p:nvPr/>
          </p:nvSpPr>
          <p:spPr>
            <a:xfrm>
              <a:off x="5436431" y="1460780"/>
              <a:ext cx="507933" cy="2762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N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(</a:t>
              </a: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2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)</a:t>
              </a:r>
              <a:endParaRPr lang="zh-CN" altLang="en-US" sz="105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44DAA63-A878-449C-AAEA-9B90630F95C1}"/>
                </a:ext>
              </a:extLst>
            </p:cNvPr>
            <p:cNvSpPr/>
            <p:nvPr/>
          </p:nvSpPr>
          <p:spPr>
            <a:xfrm>
              <a:off x="5436431" y="2261062"/>
              <a:ext cx="507933" cy="2762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N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(</a:t>
              </a: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2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)</a:t>
              </a:r>
              <a:endParaRPr lang="zh-CN" altLang="en-US" sz="105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8C6F98-A7F9-4ED1-8E39-1E3ACB722D55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554413"/>
            <a:ext cx="3384550" cy="1465609"/>
            <a:chOff x="4167912" y="3554303"/>
            <a:chExt cx="3384180" cy="1588361"/>
          </a:xfrm>
        </p:grpSpPr>
        <p:pic>
          <p:nvPicPr>
            <p:cNvPr id="97292" name="图片 8">
              <a:extLst>
                <a:ext uri="{FF2B5EF4-FFF2-40B4-BE49-F238E27FC236}">
                  <a16:creationId xmlns:a16="http://schemas.microsoft.com/office/drawing/2014/main" id="{C2FBC7DC-B498-42AF-952C-7677BF1A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912" y="3554303"/>
              <a:ext cx="3384180" cy="1588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93" name="矩形 47">
              <a:extLst>
                <a:ext uri="{FF2B5EF4-FFF2-40B4-BE49-F238E27FC236}">
                  <a16:creationId xmlns:a16="http://schemas.microsoft.com/office/drawing/2014/main" id="{4C30B9D7-C67C-4833-B2DF-00BC22991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912" y="4084135"/>
              <a:ext cx="312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7294" name="矩形 49">
              <a:extLst>
                <a:ext uri="{FF2B5EF4-FFF2-40B4-BE49-F238E27FC236}">
                  <a16:creationId xmlns:a16="http://schemas.microsoft.com/office/drawing/2014/main" id="{F4EA0A16-3612-4000-A9A9-D5853338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547" y="4085894"/>
              <a:ext cx="2952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532907F-9AC6-4476-AE30-23798D63F3F4}"/>
                </a:ext>
              </a:extLst>
            </p:cNvPr>
            <p:cNvSpPr/>
            <p:nvPr/>
          </p:nvSpPr>
          <p:spPr>
            <a:xfrm>
              <a:off x="5767937" y="4095934"/>
              <a:ext cx="507944" cy="2779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N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(</a:t>
              </a: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2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)</a:t>
              </a:r>
              <a:endParaRPr lang="zh-CN" altLang="en-US" sz="105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57F0A8-6F3A-474A-ACC1-BD39E8567589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1379538"/>
            <a:ext cx="2854325" cy="549275"/>
            <a:chOff x="4309454" y="2909595"/>
            <a:chExt cx="2854834" cy="548498"/>
          </a:xfrm>
        </p:grpSpPr>
        <p:pic>
          <p:nvPicPr>
            <p:cNvPr id="97287" name="图片 7">
              <a:extLst>
                <a:ext uri="{FF2B5EF4-FFF2-40B4-BE49-F238E27FC236}">
                  <a16:creationId xmlns:a16="http://schemas.microsoft.com/office/drawing/2014/main" id="{EC7547E9-27DA-4319-8F41-825E2D58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54" y="2909595"/>
              <a:ext cx="2854834" cy="548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88" name="矩形 46">
              <a:extLst>
                <a:ext uri="{FF2B5EF4-FFF2-40B4-BE49-F238E27FC236}">
                  <a16:creationId xmlns:a16="http://schemas.microsoft.com/office/drawing/2014/main" id="{64136C4D-F6FA-4A1A-8693-0C109F40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818" y="3019000"/>
              <a:ext cx="3129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7289" name="矩形 48">
              <a:extLst>
                <a:ext uri="{FF2B5EF4-FFF2-40B4-BE49-F238E27FC236}">
                  <a16:creationId xmlns:a16="http://schemas.microsoft.com/office/drawing/2014/main" id="{F2F4779A-1719-44BC-A1B1-63D21059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3354" y="2988453"/>
              <a:ext cx="2952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q</a:t>
              </a:r>
              <a:r>
                <a:rPr lang="en-US" altLang="zh-CN" sz="1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0383D62-0374-4A99-8A8F-D1237B5348ED}"/>
                </a:ext>
              </a:extLst>
            </p:cNvPr>
            <p:cNvSpPr/>
            <p:nvPr/>
          </p:nvSpPr>
          <p:spPr>
            <a:xfrm>
              <a:off x="5200201" y="3018977"/>
              <a:ext cx="508091" cy="277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N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(</a:t>
              </a: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2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)</a:t>
              </a:r>
              <a:endParaRPr lang="zh-CN" altLang="en-US" sz="105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3894DC-7AD1-43ED-891D-C75272E0B591}"/>
                </a:ext>
              </a:extLst>
            </p:cNvPr>
            <p:cNvSpPr/>
            <p:nvPr/>
          </p:nvSpPr>
          <p:spPr>
            <a:xfrm>
              <a:off x="6189389" y="3026904"/>
              <a:ext cx="509679" cy="2774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N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(</a:t>
              </a:r>
              <a:r>
                <a:rPr lang="en-US" altLang="zh-CN" sz="12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lang="en-US" altLang="zh-CN" sz="12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r>
                <a:rPr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+mj-cs"/>
                </a:rPr>
                <a:t>)</a:t>
              </a:r>
              <a:endParaRPr lang="zh-CN" altLang="en-US" sz="105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240C1225-D62E-495A-801D-8787061B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3000" i="1" spc="300" dirty="0" err="1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000" spc="300" dirty="0" err="1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3000" i="1" spc="300" dirty="0" err="1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3000" spc="300" baseline="300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3000" i="1" dirty="0" err="1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abb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对应的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NFA</a:t>
            </a:r>
            <a:endParaRPr lang="zh-CN" altLang="en-US" sz="3000" i="1" spc="300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9331" name="组合 44">
            <a:extLst>
              <a:ext uri="{FF2B5EF4-FFF2-40B4-BE49-F238E27FC236}">
                <a16:creationId xmlns:a16="http://schemas.microsoft.com/office/drawing/2014/main" id="{96396E45-FAB5-4A7B-9BFD-24455D4A28C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8E696CCE-6C35-4D3B-8163-25F2CEA6F79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9398" name="五边形 46">
              <a:extLst>
                <a:ext uri="{FF2B5EF4-FFF2-40B4-BE49-F238E27FC236}">
                  <a16:creationId xmlns:a16="http://schemas.microsoft.com/office/drawing/2014/main" id="{9FE7A80F-FF56-4E38-B1E8-3F354C7B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组合 16">
            <a:extLst>
              <a:ext uri="{FF2B5EF4-FFF2-40B4-BE49-F238E27FC236}">
                <a16:creationId xmlns:a16="http://schemas.microsoft.com/office/drawing/2014/main" id="{1E32BCD4-88E6-4009-853A-3F40252203AF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928688"/>
            <a:ext cx="3529013" cy="469900"/>
            <a:chOff x="2555776" y="1071397"/>
            <a:chExt cx="3528392" cy="470323"/>
          </a:xfrm>
        </p:grpSpPr>
        <p:sp>
          <p:nvSpPr>
            <p:cNvPr id="99390" name="Oval 10">
              <a:extLst>
                <a:ext uri="{FF2B5EF4-FFF2-40B4-BE49-F238E27FC236}">
                  <a16:creationId xmlns:a16="http://schemas.microsoft.com/office/drawing/2014/main" id="{94B9C744-FCC6-41EA-8C36-18EB7666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582" y="1323219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91" name="Line 13">
              <a:extLst>
                <a:ext uri="{FF2B5EF4-FFF2-40B4-BE49-F238E27FC236}">
                  <a16:creationId xmlns:a16="http://schemas.microsoft.com/office/drawing/2014/main" id="{14D94527-5276-4FC6-AFCF-510183C96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3173" y="1427598"/>
              <a:ext cx="2095310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2" name="Rectangle 14">
              <a:extLst>
                <a:ext uri="{FF2B5EF4-FFF2-40B4-BE49-F238E27FC236}">
                  <a16:creationId xmlns:a16="http://schemas.microsoft.com/office/drawing/2014/main" id="{3A4B99F2-9635-4589-B733-C8BFF7FCB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197" y="1071397"/>
              <a:ext cx="990898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a|b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r>
                <a:rPr lang="en-US" altLang="zh-CN" sz="2000" b="1" i="1" baseline="30000">
                  <a:latin typeface="Times New Roman" panose="02020603050405020304" pitchFamily="18" charset="0"/>
                  <a:ea typeface="楷体_GB2312"/>
                  <a:cs typeface="楷体_GB2312"/>
                </a:rPr>
                <a:t>*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abb</a:t>
              </a:r>
              <a:endParaRPr lang="en-US" altLang="zh-CN" sz="20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93" name="Rectangle 22">
              <a:extLst>
                <a:ext uri="{FF2B5EF4-FFF2-40B4-BE49-F238E27FC236}">
                  <a16:creationId xmlns:a16="http://schemas.microsoft.com/office/drawing/2014/main" id="{AC778E4B-8E0C-479E-B143-939229C9E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211578"/>
              <a:ext cx="659874" cy="31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9394" name="Line 21">
              <a:extLst>
                <a:ext uri="{FF2B5EF4-FFF2-40B4-BE49-F238E27FC236}">
                  <a16:creationId xmlns:a16="http://schemas.microsoft.com/office/drawing/2014/main" id="{A178278B-D8C9-4B25-8B99-CE4BEF1A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743" y="1427602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5" name="Oval 10">
              <a:extLst>
                <a:ext uri="{FF2B5EF4-FFF2-40B4-BE49-F238E27FC236}">
                  <a16:creationId xmlns:a16="http://schemas.microsoft.com/office/drawing/2014/main" id="{C06C2FF2-92FB-4F4D-88BA-9D9EA80C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483" y="1262281"/>
              <a:ext cx="265685" cy="2794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96" name="Oval 10">
              <a:extLst>
                <a:ext uri="{FF2B5EF4-FFF2-40B4-BE49-F238E27FC236}">
                  <a16:creationId xmlns:a16="http://schemas.microsoft.com/office/drawing/2014/main" id="{26B6745E-DBB9-4812-BCE0-B30EF7D6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165" y="1315243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6" name="组合 12">
            <a:extLst>
              <a:ext uri="{FF2B5EF4-FFF2-40B4-BE49-F238E27FC236}">
                <a16:creationId xmlns:a16="http://schemas.microsoft.com/office/drawing/2014/main" id="{34ED6AF2-DD5F-4762-A11E-074AF3494867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882775"/>
            <a:ext cx="3529013" cy="614363"/>
            <a:chOff x="2267744" y="2026119"/>
            <a:chExt cx="3528392" cy="614476"/>
          </a:xfrm>
        </p:grpSpPr>
        <p:sp>
          <p:nvSpPr>
            <p:cNvPr id="99373" name="Rectangle 14">
              <a:extLst>
                <a:ext uri="{FF2B5EF4-FFF2-40B4-BE49-F238E27FC236}">
                  <a16:creationId xmlns:a16="http://schemas.microsoft.com/office/drawing/2014/main" id="{E9A3B0E2-5800-47FD-8A75-29E4CD8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494" y="2329691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5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74" name="Rectangle 22">
              <a:extLst>
                <a:ext uri="{FF2B5EF4-FFF2-40B4-BE49-F238E27FC236}">
                  <a16:creationId xmlns:a16="http://schemas.microsoft.com/office/drawing/2014/main" id="{FBC306B8-CA18-4418-BCF9-FDC53991C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44" y="2159796"/>
              <a:ext cx="659874" cy="31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9375" name="Line 21">
              <a:extLst>
                <a:ext uri="{FF2B5EF4-FFF2-40B4-BE49-F238E27FC236}">
                  <a16:creationId xmlns:a16="http://schemas.microsoft.com/office/drawing/2014/main" id="{1C931717-DB00-4D1A-9381-EEB9A0190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5711" y="2357977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6" name="Rectangle 14">
              <a:extLst>
                <a:ext uri="{FF2B5EF4-FFF2-40B4-BE49-F238E27FC236}">
                  <a16:creationId xmlns:a16="http://schemas.microsoft.com/office/drawing/2014/main" id="{C5703783-D2F2-46A2-8B11-6A3B5B10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44" y="2026119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77" name="Line 21">
              <a:extLst>
                <a:ext uri="{FF2B5EF4-FFF2-40B4-BE49-F238E27FC236}">
                  <a16:creationId xmlns:a16="http://schemas.microsoft.com/office/drawing/2014/main" id="{020E0A36-7091-4463-9AF6-35A87908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3863" y="2354203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Rectangle 14">
              <a:extLst>
                <a:ext uri="{FF2B5EF4-FFF2-40B4-BE49-F238E27FC236}">
                  <a16:creationId xmlns:a16="http://schemas.microsoft.com/office/drawing/2014/main" id="{8F96D00D-297C-408B-B4F9-2875187F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800" y="2039611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79" name="Line 21">
              <a:extLst>
                <a:ext uri="{FF2B5EF4-FFF2-40B4-BE49-F238E27FC236}">
                  <a16:creationId xmlns:a16="http://schemas.microsoft.com/office/drawing/2014/main" id="{BEBCB80C-0273-4048-B19C-D5A4922EC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7919" y="2367695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0" name="Rectangle 14">
              <a:extLst>
                <a:ext uri="{FF2B5EF4-FFF2-40B4-BE49-F238E27FC236}">
                  <a16:creationId xmlns:a16="http://schemas.microsoft.com/office/drawing/2014/main" id="{C3ED2A5C-C2BD-4907-A2D8-141A71E18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856" y="2035618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1" name="Line 21">
              <a:extLst>
                <a:ext uri="{FF2B5EF4-FFF2-40B4-BE49-F238E27FC236}">
                  <a16:creationId xmlns:a16="http://schemas.microsoft.com/office/drawing/2014/main" id="{D602CA10-6519-4F01-A2C7-4EF21545A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1975" y="2363702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2" name="Rectangle 14">
              <a:extLst>
                <a:ext uri="{FF2B5EF4-FFF2-40B4-BE49-F238E27FC236}">
                  <a16:creationId xmlns:a16="http://schemas.microsoft.com/office/drawing/2014/main" id="{70D6D203-EA27-49A8-827A-F0AEE07F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003" y="2027387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a|b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r>
                <a:rPr lang="en-US" altLang="zh-CN" sz="2000" b="1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*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3" name="Line 21">
              <a:extLst>
                <a:ext uri="{FF2B5EF4-FFF2-40B4-BE49-F238E27FC236}">
                  <a16:creationId xmlns:a16="http://schemas.microsoft.com/office/drawing/2014/main" id="{CD1E2FAD-92AB-4396-9296-727427BC5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31" y="2350515"/>
              <a:ext cx="6499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4" name="Oval 10">
              <a:extLst>
                <a:ext uri="{FF2B5EF4-FFF2-40B4-BE49-F238E27FC236}">
                  <a16:creationId xmlns:a16="http://schemas.microsoft.com/office/drawing/2014/main" id="{B99817C7-A488-4767-B278-B1F168ED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530" y="2259323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5" name="Oval 10">
              <a:extLst>
                <a:ext uri="{FF2B5EF4-FFF2-40B4-BE49-F238E27FC236}">
                  <a16:creationId xmlns:a16="http://schemas.microsoft.com/office/drawing/2014/main" id="{93FC29A0-885F-4636-849A-8DFA3510B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744" y="2259323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6" name="Oval 10">
              <a:extLst>
                <a:ext uri="{FF2B5EF4-FFF2-40B4-BE49-F238E27FC236}">
                  <a16:creationId xmlns:a16="http://schemas.microsoft.com/office/drawing/2014/main" id="{E992F57A-8B88-4746-B3F4-6AE4DC53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800" y="2259323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7" name="Oval 10">
              <a:extLst>
                <a:ext uri="{FF2B5EF4-FFF2-40B4-BE49-F238E27FC236}">
                  <a16:creationId xmlns:a16="http://schemas.microsoft.com/office/drawing/2014/main" id="{C64739B3-BBCD-4FFE-99AA-CA564822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856" y="2259323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8" name="Oval 10">
              <a:extLst>
                <a:ext uri="{FF2B5EF4-FFF2-40B4-BE49-F238E27FC236}">
                  <a16:creationId xmlns:a16="http://schemas.microsoft.com/office/drawing/2014/main" id="{CBC05EC6-8AA9-479B-84B8-400A4DC8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451" y="2220303"/>
              <a:ext cx="265685" cy="2794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89" name="Oval 10">
              <a:extLst>
                <a:ext uri="{FF2B5EF4-FFF2-40B4-BE49-F238E27FC236}">
                  <a16:creationId xmlns:a16="http://schemas.microsoft.com/office/drawing/2014/main" id="{E9D99348-5D59-439D-A12B-C7A7B8C7A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333" y="2273265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8" name="组合 9">
            <a:extLst>
              <a:ext uri="{FF2B5EF4-FFF2-40B4-BE49-F238E27FC236}">
                <a16:creationId xmlns:a16="http://schemas.microsoft.com/office/drawing/2014/main" id="{1CD73067-9E31-4D24-8FFB-0F2F32DDCBF4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2719388"/>
            <a:ext cx="3090862" cy="941387"/>
            <a:chOff x="3115617" y="2862915"/>
            <a:chExt cx="3090220" cy="940947"/>
          </a:xfrm>
        </p:grpSpPr>
        <p:sp>
          <p:nvSpPr>
            <p:cNvPr id="99357" name="Rectangle 14">
              <a:extLst>
                <a:ext uri="{FF2B5EF4-FFF2-40B4-BE49-F238E27FC236}">
                  <a16:creationId xmlns:a16="http://schemas.microsoft.com/office/drawing/2014/main" id="{5195B461-8A25-47D3-BDDA-B7504CC37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367" y="3492958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5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58" name="Rectangle 22">
              <a:extLst>
                <a:ext uri="{FF2B5EF4-FFF2-40B4-BE49-F238E27FC236}">
                  <a16:creationId xmlns:a16="http://schemas.microsoft.com/office/drawing/2014/main" id="{1D1EC274-2D05-481B-B095-C31DDAEB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617" y="3323063"/>
              <a:ext cx="659874" cy="31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9359" name="Line 21">
              <a:extLst>
                <a:ext uri="{FF2B5EF4-FFF2-40B4-BE49-F238E27FC236}">
                  <a16:creationId xmlns:a16="http://schemas.microsoft.com/office/drawing/2014/main" id="{81A1BE82-82B5-4C12-9C8B-10E5BFAF3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584" y="3517579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0" name="Rectangle 14">
              <a:extLst>
                <a:ext uri="{FF2B5EF4-FFF2-40B4-BE49-F238E27FC236}">
                  <a16:creationId xmlns:a16="http://schemas.microsoft.com/office/drawing/2014/main" id="{F3315415-9579-46B2-A8C8-31D767F73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784" y="3189386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61" name="Rectangle 14">
              <a:extLst>
                <a:ext uri="{FF2B5EF4-FFF2-40B4-BE49-F238E27FC236}">
                  <a16:creationId xmlns:a16="http://schemas.microsoft.com/office/drawing/2014/main" id="{AA9E5CEE-8097-4379-9581-13F53279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840" y="3202878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62" name="Line 21">
              <a:extLst>
                <a:ext uri="{FF2B5EF4-FFF2-40B4-BE49-F238E27FC236}">
                  <a16:creationId xmlns:a16="http://schemas.microsoft.com/office/drawing/2014/main" id="{11898DFF-C81D-437D-A1D9-6FE707FC0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7959" y="3530962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3" name="Rectangle 14">
              <a:extLst>
                <a:ext uri="{FF2B5EF4-FFF2-40B4-BE49-F238E27FC236}">
                  <a16:creationId xmlns:a16="http://schemas.microsoft.com/office/drawing/2014/main" id="{39015E03-B088-4FBB-80A4-CC590D8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896" y="3198885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64" name="Line 21">
              <a:extLst>
                <a:ext uri="{FF2B5EF4-FFF2-40B4-BE49-F238E27FC236}">
                  <a16:creationId xmlns:a16="http://schemas.microsoft.com/office/drawing/2014/main" id="{7BB79288-59CC-4570-944A-242D5A758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2015" y="3526969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5" name="Rectangle 14">
              <a:extLst>
                <a:ext uri="{FF2B5EF4-FFF2-40B4-BE49-F238E27FC236}">
                  <a16:creationId xmlns:a16="http://schemas.microsoft.com/office/drawing/2014/main" id="{AB340792-3726-4ED9-8A8A-B99C430B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28" y="2862915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a|b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66" name="Line 21">
              <a:extLst>
                <a:ext uri="{FF2B5EF4-FFF2-40B4-BE49-F238E27FC236}">
                  <a16:creationId xmlns:a16="http://schemas.microsoft.com/office/drawing/2014/main" id="{3EF5F115-87B6-4A1D-847A-D012F997A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904" y="3513782"/>
              <a:ext cx="6499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7" name="Oval 10">
              <a:extLst>
                <a:ext uri="{FF2B5EF4-FFF2-40B4-BE49-F238E27FC236}">
                  <a16:creationId xmlns:a16="http://schemas.microsoft.com/office/drawing/2014/main" id="{73ADD1E5-37DC-429F-ACD7-C6377C1B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403" y="3422590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68" name="Oval 10">
              <a:extLst>
                <a:ext uri="{FF2B5EF4-FFF2-40B4-BE49-F238E27FC236}">
                  <a16:creationId xmlns:a16="http://schemas.microsoft.com/office/drawing/2014/main" id="{64CAEBB3-F306-4086-893D-7FEA0EEBD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840" y="3422590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69" name="Oval 10">
              <a:extLst>
                <a:ext uri="{FF2B5EF4-FFF2-40B4-BE49-F238E27FC236}">
                  <a16:creationId xmlns:a16="http://schemas.microsoft.com/office/drawing/2014/main" id="{A624CF73-01CC-4B1F-8369-4C1569DF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896" y="3422590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" name="任意多边形 2">
              <a:extLst>
                <a:ext uri="{FF2B5EF4-FFF2-40B4-BE49-F238E27FC236}">
                  <a16:creationId xmlns:a16="http://schemas.microsoft.com/office/drawing/2014/main" id="{B8DBAB09-90D8-4C3A-BA32-ACF986CD0E28}"/>
                </a:ext>
              </a:extLst>
            </p:cNvPr>
            <p:cNvSpPr/>
            <p:nvPr/>
          </p:nvSpPr>
          <p:spPr>
            <a:xfrm>
              <a:off x="3955230" y="3189787"/>
              <a:ext cx="442821" cy="271335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9371" name="Oval 10">
              <a:extLst>
                <a:ext uri="{FF2B5EF4-FFF2-40B4-BE49-F238E27FC236}">
                  <a16:creationId xmlns:a16="http://schemas.microsoft.com/office/drawing/2014/main" id="{F3266D36-E7BC-4D19-B854-B20A4121A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52" y="3372431"/>
              <a:ext cx="265685" cy="2794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72" name="Oval 10">
              <a:extLst>
                <a:ext uri="{FF2B5EF4-FFF2-40B4-BE49-F238E27FC236}">
                  <a16:creationId xmlns:a16="http://schemas.microsoft.com/office/drawing/2014/main" id="{242970BA-4842-40CD-A70A-ABCB5088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034" y="3425393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10" name="组合 7">
            <a:extLst>
              <a:ext uri="{FF2B5EF4-FFF2-40B4-BE49-F238E27FC236}">
                <a16:creationId xmlns:a16="http://schemas.microsoft.com/office/drawing/2014/main" id="{E98DE756-402C-4909-A5F3-1B951EEE1317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3656013"/>
            <a:ext cx="3062287" cy="1293812"/>
            <a:chOff x="3143640" y="3799019"/>
            <a:chExt cx="3062197" cy="1293011"/>
          </a:xfrm>
        </p:grpSpPr>
        <p:sp>
          <p:nvSpPr>
            <p:cNvPr id="99339" name="Rectangle 14">
              <a:extLst>
                <a:ext uri="{FF2B5EF4-FFF2-40B4-BE49-F238E27FC236}">
                  <a16:creationId xmlns:a16="http://schemas.microsoft.com/office/drawing/2014/main" id="{0879BCC9-497B-4C3C-B816-D3A532CE3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390" y="4429062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5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40" name="Rectangle 22">
              <a:extLst>
                <a:ext uri="{FF2B5EF4-FFF2-40B4-BE49-F238E27FC236}">
                  <a16:creationId xmlns:a16="http://schemas.microsoft.com/office/drawing/2014/main" id="{94FD2FAF-CDC9-4B87-87C1-AC94F7398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640" y="4259167"/>
              <a:ext cx="659874" cy="31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9341" name="Line 21">
              <a:extLst>
                <a:ext uri="{FF2B5EF4-FFF2-40B4-BE49-F238E27FC236}">
                  <a16:creationId xmlns:a16="http://schemas.microsoft.com/office/drawing/2014/main" id="{80E1F2ED-F4DC-407B-8843-DD9C2C16D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1607" y="4445657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Rectangle 14">
              <a:extLst>
                <a:ext uri="{FF2B5EF4-FFF2-40B4-BE49-F238E27FC236}">
                  <a16:creationId xmlns:a16="http://schemas.microsoft.com/office/drawing/2014/main" id="{82D75069-DD9C-4D6D-B6B1-F1BF6AA1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807" y="4125490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43" name="Rectangle 14">
              <a:extLst>
                <a:ext uri="{FF2B5EF4-FFF2-40B4-BE49-F238E27FC236}">
                  <a16:creationId xmlns:a16="http://schemas.microsoft.com/office/drawing/2014/main" id="{1590C007-ACC9-4F61-A501-0838385D3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863" y="4138982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44" name="Line 21">
              <a:extLst>
                <a:ext uri="{FF2B5EF4-FFF2-40B4-BE49-F238E27FC236}">
                  <a16:creationId xmlns:a16="http://schemas.microsoft.com/office/drawing/2014/main" id="{1EBB22F9-7E2B-496A-90F6-43B356DEF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982" y="4467066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Rectangle 14">
              <a:extLst>
                <a:ext uri="{FF2B5EF4-FFF2-40B4-BE49-F238E27FC236}">
                  <a16:creationId xmlns:a16="http://schemas.microsoft.com/office/drawing/2014/main" id="{E19DA742-D474-4A63-8839-570637C9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919" y="4134989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46" name="Line 21">
              <a:extLst>
                <a:ext uri="{FF2B5EF4-FFF2-40B4-BE49-F238E27FC236}">
                  <a16:creationId xmlns:a16="http://schemas.microsoft.com/office/drawing/2014/main" id="{6E7BE53B-C2D1-41FB-9450-36272A83C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0038" y="4463073"/>
              <a:ext cx="3299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Rectangle 14">
              <a:extLst>
                <a:ext uri="{FF2B5EF4-FFF2-40B4-BE49-F238E27FC236}">
                  <a16:creationId xmlns:a16="http://schemas.microsoft.com/office/drawing/2014/main" id="{D10337BC-1833-4625-8EF6-AD66CBBE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851" y="3799019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48" name="Line 21">
              <a:extLst>
                <a:ext uri="{FF2B5EF4-FFF2-40B4-BE49-F238E27FC236}">
                  <a16:creationId xmlns:a16="http://schemas.microsoft.com/office/drawing/2014/main" id="{2B3F0237-674A-4763-8068-9F3CE798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927" y="4449886"/>
              <a:ext cx="6499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Oval 10">
              <a:extLst>
                <a:ext uri="{FF2B5EF4-FFF2-40B4-BE49-F238E27FC236}">
                  <a16:creationId xmlns:a16="http://schemas.microsoft.com/office/drawing/2014/main" id="{A4C9620B-73D4-4F19-8C04-EF31F7E29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426" y="4358694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50" name="Oval 10">
              <a:extLst>
                <a:ext uri="{FF2B5EF4-FFF2-40B4-BE49-F238E27FC236}">
                  <a16:creationId xmlns:a16="http://schemas.microsoft.com/office/drawing/2014/main" id="{63C45232-E6CB-4DF0-972F-36C1693DE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863" y="4358694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51" name="Oval 10">
              <a:extLst>
                <a:ext uri="{FF2B5EF4-FFF2-40B4-BE49-F238E27FC236}">
                  <a16:creationId xmlns:a16="http://schemas.microsoft.com/office/drawing/2014/main" id="{19A204E9-28A6-4425-B5E8-A73DAACD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919" y="4358694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3" name="任意多边形 172">
              <a:extLst>
                <a:ext uri="{FF2B5EF4-FFF2-40B4-BE49-F238E27FC236}">
                  <a16:creationId xmlns:a16="http://schemas.microsoft.com/office/drawing/2014/main" id="{4FF0FB4A-F1ED-4DE4-9877-7A287AD713D7}"/>
                </a:ext>
              </a:extLst>
            </p:cNvPr>
            <p:cNvSpPr/>
            <p:nvPr/>
          </p:nvSpPr>
          <p:spPr>
            <a:xfrm>
              <a:off x="3991340" y="4125842"/>
              <a:ext cx="442899" cy="271294"/>
            </a:xfrm>
            <a:custGeom>
              <a:avLst/>
              <a:gdLst>
                <a:gd name="connsiteX0" fmla="*/ 212698 w 602308"/>
                <a:gd name="connsiteY0" fmla="*/ 462993 h 462993"/>
                <a:gd name="connsiteX1" fmla="*/ 2491 w 602308"/>
                <a:gd name="connsiteY1" fmla="*/ 168704 h 462993"/>
                <a:gd name="connsiteX2" fmla="*/ 338822 w 602308"/>
                <a:gd name="connsiteY2" fmla="*/ 538 h 462993"/>
                <a:gd name="connsiteX3" fmla="*/ 601581 w 602308"/>
                <a:gd name="connsiteY3" fmla="*/ 221255 h 462993"/>
                <a:gd name="connsiteX4" fmla="*/ 401884 w 602308"/>
                <a:gd name="connsiteY4" fmla="*/ 441973 h 4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308" h="462993">
                  <a:moveTo>
                    <a:pt x="212698" y="462993"/>
                  </a:moveTo>
                  <a:cubicBezTo>
                    <a:pt x="97084" y="354386"/>
                    <a:pt x="-18530" y="245780"/>
                    <a:pt x="2491" y="168704"/>
                  </a:cubicBezTo>
                  <a:cubicBezTo>
                    <a:pt x="23512" y="91628"/>
                    <a:pt x="238974" y="-8221"/>
                    <a:pt x="338822" y="538"/>
                  </a:cubicBezTo>
                  <a:cubicBezTo>
                    <a:pt x="438670" y="9296"/>
                    <a:pt x="591071" y="147683"/>
                    <a:pt x="601581" y="221255"/>
                  </a:cubicBezTo>
                  <a:cubicBezTo>
                    <a:pt x="612091" y="294827"/>
                    <a:pt x="506987" y="368400"/>
                    <a:pt x="401884" y="4419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CC63A8B6-4F8B-49E6-A7C6-3BE91626724F}"/>
                </a:ext>
              </a:extLst>
            </p:cNvPr>
            <p:cNvSpPr/>
            <p:nvPr/>
          </p:nvSpPr>
          <p:spPr>
            <a:xfrm>
              <a:off x="4013564" y="4508192"/>
              <a:ext cx="419088" cy="266535"/>
            </a:xfrm>
            <a:custGeom>
              <a:avLst/>
              <a:gdLst>
                <a:gd name="connsiteX0" fmla="*/ 120338 w 418828"/>
                <a:gd name="connsiteY0" fmla="*/ 0 h 266168"/>
                <a:gd name="connsiteX1" fmla="*/ 3380 w 418828"/>
                <a:gd name="connsiteY1" fmla="*/ 127591 h 266168"/>
                <a:gd name="connsiteX2" fmla="*/ 237296 w 418828"/>
                <a:gd name="connsiteY2" fmla="*/ 265814 h 266168"/>
                <a:gd name="connsiteX3" fmla="*/ 418049 w 418828"/>
                <a:gd name="connsiteY3" fmla="*/ 85060 h 266168"/>
                <a:gd name="connsiteX4" fmla="*/ 290459 w 418828"/>
                <a:gd name="connsiteY4" fmla="*/ 0 h 26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28" h="266168">
                  <a:moveTo>
                    <a:pt x="120338" y="0"/>
                  </a:moveTo>
                  <a:cubicBezTo>
                    <a:pt x="52112" y="41644"/>
                    <a:pt x="-16113" y="83289"/>
                    <a:pt x="3380" y="127591"/>
                  </a:cubicBezTo>
                  <a:cubicBezTo>
                    <a:pt x="22873" y="171893"/>
                    <a:pt x="168185" y="272902"/>
                    <a:pt x="237296" y="265814"/>
                  </a:cubicBezTo>
                  <a:cubicBezTo>
                    <a:pt x="306407" y="258726"/>
                    <a:pt x="409189" y="129362"/>
                    <a:pt x="418049" y="85060"/>
                  </a:cubicBezTo>
                  <a:cubicBezTo>
                    <a:pt x="426910" y="40758"/>
                    <a:pt x="358684" y="20379"/>
                    <a:pt x="29045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9354" name="Rectangle 14">
              <a:extLst>
                <a:ext uri="{FF2B5EF4-FFF2-40B4-BE49-F238E27FC236}">
                  <a16:creationId xmlns:a16="http://schemas.microsoft.com/office/drawing/2014/main" id="{491FE3A9-2958-4E60-8711-194159207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552" y="4781126"/>
              <a:ext cx="659741" cy="31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55" name="Oval 10">
              <a:extLst>
                <a:ext uri="{FF2B5EF4-FFF2-40B4-BE49-F238E27FC236}">
                  <a16:creationId xmlns:a16="http://schemas.microsoft.com/office/drawing/2014/main" id="{644C6D60-4FE9-4A65-8FD7-0C249942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52" y="4308535"/>
              <a:ext cx="265685" cy="2794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99356" name="Oval 10">
              <a:extLst>
                <a:ext uri="{FF2B5EF4-FFF2-40B4-BE49-F238E27FC236}">
                  <a16:creationId xmlns:a16="http://schemas.microsoft.com/office/drawing/2014/main" id="{1CCF983C-0CEB-4EA9-936D-00AECA70E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034" y="4361497"/>
              <a:ext cx="175142" cy="1763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b="1" i="1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8" name="下箭头 17">
            <a:extLst>
              <a:ext uri="{FF2B5EF4-FFF2-40B4-BE49-F238E27FC236}">
                <a16:creationId xmlns:a16="http://schemas.microsoft.com/office/drawing/2014/main" id="{332248F2-3815-4297-A51F-AF73C88D9DF1}"/>
              </a:ext>
            </a:extLst>
          </p:cNvPr>
          <p:cNvSpPr/>
          <p:nvPr/>
        </p:nvSpPr>
        <p:spPr>
          <a:xfrm>
            <a:off x="4384675" y="1492250"/>
            <a:ext cx="334963" cy="2159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1" name="下箭头 180">
            <a:extLst>
              <a:ext uri="{FF2B5EF4-FFF2-40B4-BE49-F238E27FC236}">
                <a16:creationId xmlns:a16="http://schemas.microsoft.com/office/drawing/2014/main" id="{44D21944-1C8A-4417-81CA-C7258383F269}"/>
              </a:ext>
            </a:extLst>
          </p:cNvPr>
          <p:cNvSpPr/>
          <p:nvPr/>
        </p:nvSpPr>
        <p:spPr>
          <a:xfrm>
            <a:off x="4379913" y="2644775"/>
            <a:ext cx="336550" cy="2159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2" name="下箭头 181">
            <a:extLst>
              <a:ext uri="{FF2B5EF4-FFF2-40B4-BE49-F238E27FC236}">
                <a16:creationId xmlns:a16="http://schemas.microsoft.com/office/drawing/2014/main" id="{95483425-37A3-4685-8428-4A48CC39B038}"/>
              </a:ext>
            </a:extLst>
          </p:cNvPr>
          <p:cNvSpPr/>
          <p:nvPr/>
        </p:nvSpPr>
        <p:spPr>
          <a:xfrm>
            <a:off x="4379913" y="3652838"/>
            <a:ext cx="336550" cy="2159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1" grpId="0" animBg="1"/>
      <p:bldP spid="1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6C9ACCF2-24D6-4AFB-A97B-4CE6A9BA3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913" y="1336675"/>
            <a:ext cx="1485900" cy="917575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例</a:t>
            </a:r>
            <a:r>
              <a:rPr lang="en-US" altLang="zh-CN" sz="3000" b="1" dirty="0">
                <a:solidFill>
                  <a:schemeClr val="tx1"/>
                </a:solidFill>
                <a:latin typeface="+mn-ea"/>
              </a:rPr>
              <a:t>1</a:t>
            </a:r>
            <a:endParaRPr lang="zh-CN" altLang="en-US" sz="3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C68F739-E342-4101-8C29-814B74C68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NFA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DFA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的转换</a:t>
            </a:r>
          </a:p>
        </p:txBody>
      </p:sp>
      <p:sp>
        <p:nvSpPr>
          <p:cNvPr id="82948" name="Rectangle 48">
            <a:extLst>
              <a:ext uri="{FF2B5EF4-FFF2-40B4-BE49-F238E27FC236}">
                <a16:creationId xmlns:a16="http://schemas.microsoft.com/office/drawing/2014/main" id="{C7371732-7F3A-425C-B134-C5959F0A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406525"/>
            <a:ext cx="6477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 b="1" i="1">
                <a:latin typeface="Times New Roman" panose="02020603050405020304" pitchFamily="18" charset="0"/>
                <a:ea typeface="楷体_GB2312"/>
                <a:cs typeface="楷体_GB2312"/>
              </a:rPr>
              <a:t>NFA</a:t>
            </a:r>
            <a:r>
              <a:rPr lang="zh-CN" altLang="en-US" sz="3000" b="1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6DE6B30A-E3C8-4AC3-AE3C-0FD23A992402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3859213"/>
            <a:ext cx="504825" cy="500062"/>
            <a:chOff x="4107105" y="3856684"/>
            <a:chExt cx="504760" cy="500915"/>
          </a:xfrm>
        </p:grpSpPr>
        <p:sp>
          <p:nvSpPr>
            <p:cNvPr id="101470" name="Freeform 19">
              <a:extLst>
                <a:ext uri="{FF2B5EF4-FFF2-40B4-BE49-F238E27FC236}">
                  <a16:creationId xmlns:a16="http://schemas.microsoft.com/office/drawing/2014/main" id="{208DBF4F-2E94-4F21-8964-24337703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99" y="4132397"/>
              <a:ext cx="382539" cy="225202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71" name="Rectangle 20">
              <a:extLst>
                <a:ext uri="{FF2B5EF4-FFF2-40B4-BE49-F238E27FC236}">
                  <a16:creationId xmlns:a16="http://schemas.microsoft.com/office/drawing/2014/main" id="{037DF52E-B7E7-4C74-95C4-6F7DE19FA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105" y="3856684"/>
              <a:ext cx="504760" cy="215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9A6D06EA-8EC0-4712-B3FA-61AD92EED721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3857625"/>
            <a:ext cx="504825" cy="512763"/>
            <a:chOff x="5261066" y="3856540"/>
            <a:chExt cx="504760" cy="512424"/>
          </a:xfrm>
        </p:grpSpPr>
        <p:sp>
          <p:nvSpPr>
            <p:cNvPr id="101468" name="Freeform 30">
              <a:extLst>
                <a:ext uri="{FF2B5EF4-FFF2-40B4-BE49-F238E27FC236}">
                  <a16:creationId xmlns:a16="http://schemas.microsoft.com/office/drawing/2014/main" id="{A9922E3D-FEA4-4BFB-9CEC-EF79DBFA3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865" y="4143762"/>
              <a:ext cx="382538" cy="225202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69" name="Rectangle 31">
              <a:extLst>
                <a:ext uri="{FF2B5EF4-FFF2-40B4-BE49-F238E27FC236}">
                  <a16:creationId xmlns:a16="http://schemas.microsoft.com/office/drawing/2014/main" id="{3CCEDCDC-61B3-4D0E-A9FD-B909B1B2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066" y="3856540"/>
              <a:ext cx="504760" cy="215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09F8C5-4448-4E8B-9E35-1A34A2FFA25A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4302125"/>
            <a:ext cx="1273175" cy="592138"/>
            <a:chOff x="2207112" y="4300037"/>
            <a:chExt cx="1272994" cy="593390"/>
          </a:xfrm>
        </p:grpSpPr>
        <p:sp>
          <p:nvSpPr>
            <p:cNvPr id="101465" name="Line 13">
              <a:extLst>
                <a:ext uri="{FF2B5EF4-FFF2-40B4-BE49-F238E27FC236}">
                  <a16:creationId xmlns:a16="http://schemas.microsoft.com/office/drawing/2014/main" id="{ADF8041F-EBD0-4489-9209-94920D812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112" y="4624137"/>
              <a:ext cx="649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66" name="Rectangle 14">
              <a:extLst>
                <a:ext uri="{FF2B5EF4-FFF2-40B4-BE49-F238E27FC236}">
                  <a16:creationId xmlns:a16="http://schemas.microsoft.com/office/drawing/2014/main" id="{815484E9-5C06-4589-AB00-F0DB64A1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683" y="4300037"/>
              <a:ext cx="504760" cy="2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92243" name="Oval 10">
              <a:extLst>
                <a:ext uri="{FF2B5EF4-FFF2-40B4-BE49-F238E27FC236}">
                  <a16:creationId xmlns:a16="http://schemas.microsoft.com/office/drawing/2014/main" id="{59983FE2-6D5C-4AEF-AD3A-C3983407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767" y="4357308"/>
              <a:ext cx="606339" cy="53611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A,B</a:t>
              </a:r>
            </a:p>
          </p:txBody>
        </p:sp>
      </p:grpSp>
      <p:grpSp>
        <p:nvGrpSpPr>
          <p:cNvPr id="5" name="组合 5">
            <a:extLst>
              <a:ext uri="{FF2B5EF4-FFF2-40B4-BE49-F238E27FC236}">
                <a16:creationId xmlns:a16="http://schemas.microsoft.com/office/drawing/2014/main" id="{4F3048D8-B898-4F32-91A8-9C0FD9E21034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4287838"/>
            <a:ext cx="1092200" cy="606425"/>
            <a:chOff x="3530916" y="4286990"/>
            <a:chExt cx="1092050" cy="606437"/>
          </a:xfrm>
        </p:grpSpPr>
        <p:sp>
          <p:nvSpPr>
            <p:cNvPr id="101462" name="Line 16">
              <a:extLst>
                <a:ext uri="{FF2B5EF4-FFF2-40B4-BE49-F238E27FC236}">
                  <a16:creationId xmlns:a16="http://schemas.microsoft.com/office/drawing/2014/main" id="{67AC4E96-6FB1-45FB-9C58-A00EF35C0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916" y="4624137"/>
              <a:ext cx="504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63" name="Rectangle 17">
              <a:extLst>
                <a:ext uri="{FF2B5EF4-FFF2-40B4-BE49-F238E27FC236}">
                  <a16:creationId xmlns:a16="http://schemas.microsoft.com/office/drawing/2014/main" id="{23721AAC-183C-44C2-9EC1-A7B2A21B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916" y="4286990"/>
              <a:ext cx="504760" cy="2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92240" name="Oval 10">
              <a:extLst>
                <a:ext uri="{FF2B5EF4-FFF2-40B4-BE49-F238E27FC236}">
                  <a16:creationId xmlns:a16="http://schemas.microsoft.com/office/drawing/2014/main" id="{C4226AD3-9BA1-4A50-8BC4-59E154D4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672" y="4358428"/>
              <a:ext cx="587294" cy="5349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B,C</a:t>
              </a:r>
            </a:p>
          </p:txBody>
        </p:sp>
      </p:grpSp>
      <p:grpSp>
        <p:nvGrpSpPr>
          <p:cNvPr id="6" name="组合 7">
            <a:extLst>
              <a:ext uri="{FF2B5EF4-FFF2-40B4-BE49-F238E27FC236}">
                <a16:creationId xmlns:a16="http://schemas.microsoft.com/office/drawing/2014/main" id="{81357681-9509-4448-9354-CD5665E3AA6C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4287838"/>
            <a:ext cx="1154112" cy="714375"/>
            <a:chOff x="4683290" y="4287071"/>
            <a:chExt cx="1153963" cy="713504"/>
          </a:xfrm>
        </p:grpSpPr>
        <p:sp>
          <p:nvSpPr>
            <p:cNvPr id="101458" name="Line 21">
              <a:extLst>
                <a:ext uri="{FF2B5EF4-FFF2-40B4-BE49-F238E27FC236}">
                  <a16:creationId xmlns:a16="http://schemas.microsoft.com/office/drawing/2014/main" id="{3FA9759C-FC9C-4662-9AD4-5CBBFCC08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816" y="4636053"/>
              <a:ext cx="504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59" name="Rectangle 22">
              <a:extLst>
                <a:ext uri="{FF2B5EF4-FFF2-40B4-BE49-F238E27FC236}">
                  <a16:creationId xmlns:a16="http://schemas.microsoft.com/office/drawing/2014/main" id="{0A3F26D2-360E-4D8C-BB62-9D53A791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290" y="4287071"/>
              <a:ext cx="504760" cy="2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</a:p>
          </p:txBody>
        </p:sp>
        <p:sp>
          <p:nvSpPr>
            <p:cNvPr id="92236" name="Oval 10">
              <a:extLst>
                <a:ext uri="{FF2B5EF4-FFF2-40B4-BE49-F238E27FC236}">
                  <a16:creationId xmlns:a16="http://schemas.microsoft.com/office/drawing/2014/main" id="{6E6D3EB9-A67C-4411-8625-B49325715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478" y="4429772"/>
              <a:ext cx="506348" cy="4994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C,D</a:t>
              </a:r>
            </a:p>
          </p:txBody>
        </p:sp>
        <p:sp>
          <p:nvSpPr>
            <p:cNvPr id="101461" name="Oval 45">
              <a:extLst>
                <a:ext uri="{FF2B5EF4-FFF2-40B4-BE49-F238E27FC236}">
                  <a16:creationId xmlns:a16="http://schemas.microsoft.com/office/drawing/2014/main" id="{9C63B789-C573-497A-969B-C44DC8BDB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050" y="4358423"/>
              <a:ext cx="649203" cy="6421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4">
            <a:extLst>
              <a:ext uri="{FF2B5EF4-FFF2-40B4-BE49-F238E27FC236}">
                <a16:creationId xmlns:a16="http://schemas.microsoft.com/office/drawing/2014/main" id="{3D96911B-4E1C-4323-93B7-9ABBE3AC5EE9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3859213"/>
            <a:ext cx="504825" cy="503237"/>
            <a:chOff x="2883300" y="3904377"/>
            <a:chExt cx="504760" cy="504090"/>
          </a:xfrm>
        </p:grpSpPr>
        <p:sp>
          <p:nvSpPr>
            <p:cNvPr id="101456" name="Freeform 19">
              <a:extLst>
                <a:ext uri="{FF2B5EF4-FFF2-40B4-BE49-F238E27FC236}">
                  <a16:creationId xmlns:a16="http://schemas.microsoft.com/office/drawing/2014/main" id="{03F84CF2-9860-4B04-8D4F-FD852648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205" y="4183265"/>
              <a:ext cx="382538" cy="225202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57" name="Rectangle 20">
              <a:extLst>
                <a:ext uri="{FF2B5EF4-FFF2-40B4-BE49-F238E27FC236}">
                  <a16:creationId xmlns:a16="http://schemas.microsoft.com/office/drawing/2014/main" id="{6F73BDBB-37C0-4866-9841-238BD74EF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300" y="3904377"/>
              <a:ext cx="504760" cy="215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95DBBEF6-AF4C-442D-B7FA-1281C6278C07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4359275"/>
            <a:ext cx="2428875" cy="509588"/>
            <a:chOff x="-306523" y="4358493"/>
            <a:chExt cx="2429448" cy="508720"/>
          </a:xfrm>
        </p:grpSpPr>
        <p:sp>
          <p:nvSpPr>
            <p:cNvPr id="92228" name="Oval 10">
              <a:extLst>
                <a:ext uri="{FF2B5EF4-FFF2-40B4-BE49-F238E27FC236}">
                  <a16:creationId xmlns:a16="http://schemas.microsoft.com/office/drawing/2014/main" id="{0F0DE5AD-7A04-4718-8791-361FA16E0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642" y="4358493"/>
              <a:ext cx="565283" cy="5087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101453" name="Rectangle 49">
              <a:extLst>
                <a:ext uri="{FF2B5EF4-FFF2-40B4-BE49-F238E27FC236}">
                  <a16:creationId xmlns:a16="http://schemas.microsoft.com/office/drawing/2014/main" id="{8B1AA74A-EE99-43CC-BE24-3BE68BA61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23" y="4389589"/>
              <a:ext cx="647615" cy="378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DFA</a:t>
              </a:r>
              <a:r>
                <a:rPr lang="zh-CN" altLang="en-US" sz="3000" b="1">
                  <a:latin typeface="Times New Roman" panose="02020603050405020304" pitchFamily="18" charset="0"/>
                  <a:ea typeface="楷体_GB2312"/>
                  <a:cs typeface="楷体_GB2312"/>
                </a:rPr>
                <a:t>：</a:t>
              </a:r>
            </a:p>
          </p:txBody>
        </p:sp>
        <p:sp>
          <p:nvSpPr>
            <p:cNvPr id="101454" name="Line 21">
              <a:extLst>
                <a:ext uri="{FF2B5EF4-FFF2-40B4-BE49-F238E27FC236}">
                  <a16:creationId xmlns:a16="http://schemas.microsoft.com/office/drawing/2014/main" id="{DCC82433-7125-4605-B116-862DAB2D1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6087" y="4629330"/>
              <a:ext cx="252431" cy="67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55" name="Rectangle 22">
              <a:extLst>
                <a:ext uri="{FF2B5EF4-FFF2-40B4-BE49-F238E27FC236}">
                  <a16:creationId xmlns:a16="http://schemas.microsoft.com/office/drawing/2014/main" id="{C09B4B71-9119-459B-9376-9B19C98E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38" y="4498273"/>
              <a:ext cx="504861" cy="215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</p:grpSp>
      <p:grpSp>
        <p:nvGrpSpPr>
          <p:cNvPr id="82956" name="组合 56">
            <a:extLst>
              <a:ext uri="{FF2B5EF4-FFF2-40B4-BE49-F238E27FC236}">
                <a16:creationId xmlns:a16="http://schemas.microsoft.com/office/drawing/2014/main" id="{895E10FC-7D85-400E-84EA-498A6DFE71CE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642938"/>
            <a:ext cx="5175250" cy="1285875"/>
            <a:chOff x="2338388" y="1193800"/>
            <a:chExt cx="3889375" cy="755650"/>
          </a:xfrm>
        </p:grpSpPr>
        <p:grpSp>
          <p:nvGrpSpPr>
            <p:cNvPr id="101432" name="Group 4">
              <a:extLst>
                <a:ext uri="{FF2B5EF4-FFF2-40B4-BE49-F238E27FC236}">
                  <a16:creationId xmlns:a16="http://schemas.microsoft.com/office/drawing/2014/main" id="{122E48E2-4551-48EF-A99E-2F643380B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700" y="1193800"/>
              <a:ext cx="3167063" cy="755650"/>
              <a:chOff x="1247" y="2478"/>
              <a:chExt cx="1995" cy="634"/>
            </a:xfrm>
          </p:grpSpPr>
          <p:sp>
            <p:nvSpPr>
              <p:cNvPr id="92211" name="Oval 10">
                <a:extLst>
                  <a:ext uri="{FF2B5EF4-FFF2-40B4-BE49-F238E27FC236}">
                    <a16:creationId xmlns:a16="http://schemas.microsoft.com/office/drawing/2014/main" id="{B16591C4-168A-4075-A356-4D9CC16B7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842"/>
                <a:ext cx="227" cy="22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  <p:sp>
            <p:nvSpPr>
              <p:cNvPr id="101436" name="Freeform 11">
                <a:extLst>
                  <a:ext uri="{FF2B5EF4-FFF2-40B4-BE49-F238E27FC236}">
                    <a16:creationId xmlns:a16="http://schemas.microsoft.com/office/drawing/2014/main" id="{92C1D549-99F8-402D-94CB-C55243EB7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" y="2662"/>
                <a:ext cx="241" cy="189"/>
              </a:xfrm>
              <a:custGeom>
                <a:avLst/>
                <a:gdLst>
                  <a:gd name="T0" fmla="*/ 52 w 241"/>
                  <a:gd name="T1" fmla="*/ 189 h 189"/>
                  <a:gd name="T2" fmla="*/ 7 w 241"/>
                  <a:gd name="T3" fmla="*/ 143 h 189"/>
                  <a:gd name="T4" fmla="*/ 97 w 241"/>
                  <a:gd name="T5" fmla="*/ 7 h 189"/>
                  <a:gd name="T6" fmla="*/ 233 w 241"/>
                  <a:gd name="T7" fmla="*/ 98 h 189"/>
                  <a:gd name="T8" fmla="*/ 143 w 241"/>
                  <a:gd name="T9" fmla="*/ 189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37" name="Rectangle 12">
                <a:extLst>
                  <a:ext uri="{FF2B5EF4-FFF2-40B4-BE49-F238E27FC236}">
                    <a16:creationId xmlns:a16="http://schemas.microsoft.com/office/drawing/2014/main" id="{E19F06F7-A402-4334-A9B6-43947D288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79"/>
                <a:ext cx="31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  <p:sp>
            <p:nvSpPr>
              <p:cNvPr id="101438" name="Line 13">
                <a:extLst>
                  <a:ext uri="{FF2B5EF4-FFF2-40B4-BE49-F238E27FC236}">
                    <a16:creationId xmlns:a16="http://schemas.microsoft.com/office/drawing/2014/main" id="{288C0526-6BCE-4F6D-AF3B-08F31E8A9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2978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39" name="Rectangle 14">
                <a:extLst>
                  <a:ext uri="{FF2B5EF4-FFF2-40B4-BE49-F238E27FC236}">
                    <a16:creationId xmlns:a16="http://schemas.microsoft.com/office/drawing/2014/main" id="{F76580AB-DA4F-45A1-B6A6-7951F3BA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2755"/>
                <a:ext cx="31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</a:p>
            </p:txBody>
          </p:sp>
          <p:sp>
            <p:nvSpPr>
              <p:cNvPr id="92216" name="Oval 15">
                <a:extLst>
                  <a:ext uri="{FF2B5EF4-FFF2-40B4-BE49-F238E27FC236}">
                    <a16:creationId xmlns:a16="http://schemas.microsoft.com/office/drawing/2014/main" id="{61C9F626-BC18-4683-BB67-6ACA7F55F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842"/>
                <a:ext cx="227" cy="22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101441" name="Line 16">
                <a:extLst>
                  <a:ext uri="{FF2B5EF4-FFF2-40B4-BE49-F238E27FC236}">
                    <a16:creationId xmlns:a16="http://schemas.microsoft.com/office/drawing/2014/main" id="{27472EEC-5D9C-432F-A299-36E222C38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2978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42" name="Rectangle 17">
                <a:extLst>
                  <a:ext uri="{FF2B5EF4-FFF2-40B4-BE49-F238E27FC236}">
                    <a16:creationId xmlns:a16="http://schemas.microsoft.com/office/drawing/2014/main" id="{EF6098F4-C9C7-4B6F-B891-22C731BF5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2751"/>
                <a:ext cx="31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92219" name="Oval 18">
                <a:extLst>
                  <a:ext uri="{FF2B5EF4-FFF2-40B4-BE49-F238E27FC236}">
                    <a16:creationId xmlns:a16="http://schemas.microsoft.com/office/drawing/2014/main" id="{63246C80-9C91-4F11-A6D0-F73B8932E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842"/>
                <a:ext cx="227" cy="22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101444" name="Freeform 19">
                <a:extLst>
                  <a:ext uri="{FF2B5EF4-FFF2-40B4-BE49-F238E27FC236}">
                    <a16:creationId xmlns:a16="http://schemas.microsoft.com/office/drawing/2014/main" id="{537FEDC7-06D5-461F-8961-A5BFBC99D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" y="2657"/>
                <a:ext cx="241" cy="189"/>
              </a:xfrm>
              <a:custGeom>
                <a:avLst/>
                <a:gdLst>
                  <a:gd name="T0" fmla="*/ 52 w 241"/>
                  <a:gd name="T1" fmla="*/ 189 h 189"/>
                  <a:gd name="T2" fmla="*/ 7 w 241"/>
                  <a:gd name="T3" fmla="*/ 143 h 189"/>
                  <a:gd name="T4" fmla="*/ 97 w 241"/>
                  <a:gd name="T5" fmla="*/ 7 h 189"/>
                  <a:gd name="T6" fmla="*/ 233 w 241"/>
                  <a:gd name="T7" fmla="*/ 98 h 189"/>
                  <a:gd name="T8" fmla="*/ 143 w 241"/>
                  <a:gd name="T9" fmla="*/ 189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45" name="Rectangle 20">
                <a:extLst>
                  <a:ext uri="{FF2B5EF4-FFF2-40B4-BE49-F238E27FC236}">
                    <a16:creationId xmlns:a16="http://schemas.microsoft.com/office/drawing/2014/main" id="{0C01885A-0406-44BF-BB9C-E3B86B687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478"/>
                <a:ext cx="31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</a:p>
            </p:txBody>
          </p:sp>
          <p:sp>
            <p:nvSpPr>
              <p:cNvPr id="101446" name="Line 21">
                <a:extLst>
                  <a:ext uri="{FF2B5EF4-FFF2-40B4-BE49-F238E27FC236}">
                    <a16:creationId xmlns:a16="http://schemas.microsoft.com/office/drawing/2014/main" id="{42A39CBC-DFCC-437E-8DF6-A980AB45D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978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47" name="Rectangle 22">
                <a:extLst>
                  <a:ext uri="{FF2B5EF4-FFF2-40B4-BE49-F238E27FC236}">
                    <a16:creationId xmlns:a16="http://schemas.microsoft.com/office/drawing/2014/main" id="{C09CDF9D-6CD7-4EDC-94F9-FAB54C530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750"/>
                <a:ext cx="31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92224" name="Oval 23">
                <a:extLst>
                  <a:ext uri="{FF2B5EF4-FFF2-40B4-BE49-F238E27FC236}">
                    <a16:creationId xmlns:a16="http://schemas.microsoft.com/office/drawing/2014/main" id="{9C9C4978-6D19-46D4-B81D-FFA0CEAD1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840"/>
                <a:ext cx="227" cy="22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D</a:t>
                </a:r>
              </a:p>
            </p:txBody>
          </p:sp>
          <p:sp>
            <p:nvSpPr>
              <p:cNvPr id="101449" name="Freeform 30">
                <a:extLst>
                  <a:ext uri="{FF2B5EF4-FFF2-40B4-BE49-F238E27FC236}">
                    <a16:creationId xmlns:a16="http://schemas.microsoft.com/office/drawing/2014/main" id="{F97E3F35-5845-4C26-A51E-6447DC308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2662"/>
                <a:ext cx="241" cy="189"/>
              </a:xfrm>
              <a:custGeom>
                <a:avLst/>
                <a:gdLst>
                  <a:gd name="T0" fmla="*/ 52 w 241"/>
                  <a:gd name="T1" fmla="*/ 189 h 189"/>
                  <a:gd name="T2" fmla="*/ 7 w 241"/>
                  <a:gd name="T3" fmla="*/ 143 h 189"/>
                  <a:gd name="T4" fmla="*/ 97 w 241"/>
                  <a:gd name="T5" fmla="*/ 7 h 189"/>
                  <a:gd name="T6" fmla="*/ 233 w 241"/>
                  <a:gd name="T7" fmla="*/ 98 h 189"/>
                  <a:gd name="T8" fmla="*/ 143 w 241"/>
                  <a:gd name="T9" fmla="*/ 189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50" name="Rectangle 31">
                <a:extLst>
                  <a:ext uri="{FF2B5EF4-FFF2-40B4-BE49-F238E27FC236}">
                    <a16:creationId xmlns:a16="http://schemas.microsoft.com/office/drawing/2014/main" id="{96A43C5E-A920-40E8-B9D0-6045B848C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78"/>
                <a:ext cx="31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101451" name="Oval 39">
                <a:extLst>
                  <a:ext uri="{FF2B5EF4-FFF2-40B4-BE49-F238E27FC236}">
                    <a16:creationId xmlns:a16="http://schemas.microsoft.com/office/drawing/2014/main" id="{C22D7F5A-2E32-4C3E-A04D-583C4BB96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795"/>
                <a:ext cx="317" cy="3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33" name="Rectangle 22">
              <a:extLst>
                <a:ext uri="{FF2B5EF4-FFF2-40B4-BE49-F238E27FC236}">
                  <a16:creationId xmlns:a16="http://schemas.microsoft.com/office/drawing/2014/main" id="{3FC06EE1-860A-4166-96D8-7A8A43D4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388" y="1658938"/>
              <a:ext cx="5048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101434" name="Line 21">
              <a:extLst>
                <a:ext uri="{FF2B5EF4-FFF2-40B4-BE49-F238E27FC236}">
                  <a16:creationId xmlns:a16="http://schemas.microsoft.com/office/drawing/2014/main" id="{8F6AF37A-6894-4543-A106-B3DAA43FE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3213" y="1765300"/>
              <a:ext cx="254000" cy="79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389" name="组合 54">
            <a:extLst>
              <a:ext uri="{FF2B5EF4-FFF2-40B4-BE49-F238E27FC236}">
                <a16:creationId xmlns:a16="http://schemas.microsoft.com/office/drawing/2014/main" id="{CBFBB5CA-1A60-4095-81AA-8FA3B7687B94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6" name="五边形 55">
              <a:extLst>
                <a:ext uri="{FF2B5EF4-FFF2-40B4-BE49-F238E27FC236}">
                  <a16:creationId xmlns:a16="http://schemas.microsoft.com/office/drawing/2014/main" id="{E969582F-A16B-42FC-8969-B9B2D7A959F0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431" name="五边形 56">
              <a:extLst>
                <a:ext uri="{FF2B5EF4-FFF2-40B4-BE49-F238E27FC236}">
                  <a16:creationId xmlns:a16="http://schemas.microsoft.com/office/drawing/2014/main" id="{5C24FFBF-F59A-44DB-A37B-469EEFCC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59" name="Group 18">
            <a:extLst>
              <a:ext uri="{FF2B5EF4-FFF2-40B4-BE49-F238E27FC236}">
                <a16:creationId xmlns:a16="http://schemas.microsoft.com/office/drawing/2014/main" id="{5F4C12B6-45E9-44AD-91E8-9FA0540CFE09}"/>
              </a:ext>
            </a:extLst>
          </p:cNvPr>
          <p:cNvGraphicFramePr>
            <a:graphicFrameLocks noGrp="1"/>
          </p:cNvGraphicFramePr>
          <p:nvPr/>
        </p:nvGraphicFramePr>
        <p:xfrm>
          <a:off x="3484563" y="2235200"/>
          <a:ext cx="3659187" cy="1563690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34186" marB="341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34186" marB="341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34186" marB="341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34186" marB="341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 marT="34167" marB="341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A70B4A0-97F5-49E6-88CC-E387601FD72A}"/>
              </a:ext>
            </a:extLst>
          </p:cNvPr>
          <p:cNvSpPr/>
          <p:nvPr/>
        </p:nvSpPr>
        <p:spPr>
          <a:xfrm>
            <a:off x="239713" y="2487613"/>
            <a:ext cx="3046412" cy="9223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的每个状态都是一个由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NFA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中的状态构成的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NFA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状态集合的一个子集</a:t>
            </a:r>
          </a:p>
        </p:txBody>
      </p:sp>
      <p:grpSp>
        <p:nvGrpSpPr>
          <p:cNvPr id="13" name="组合 11">
            <a:extLst>
              <a:ext uri="{FF2B5EF4-FFF2-40B4-BE49-F238E27FC236}">
                <a16:creationId xmlns:a16="http://schemas.microsoft.com/office/drawing/2014/main" id="{8158580D-A705-4EA1-BFE1-5F4E364CD73B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1785938"/>
            <a:ext cx="2801938" cy="2009775"/>
            <a:chOff x="3362325" y="1785927"/>
            <a:chExt cx="2801938" cy="200995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1C60933-E5E9-43BF-AADE-F879ADEA4DB4}"/>
                </a:ext>
              </a:extLst>
            </p:cNvPr>
            <p:cNvSpPr/>
            <p:nvPr/>
          </p:nvSpPr>
          <p:spPr>
            <a:xfrm>
              <a:off x="4508500" y="1785927"/>
              <a:ext cx="1655763" cy="485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转换表</a:t>
              </a:r>
            </a:p>
          </p:txBody>
        </p:sp>
        <p:sp>
          <p:nvSpPr>
            <p:cNvPr id="101426" name="矩形 1">
              <a:extLst>
                <a:ext uri="{FF2B5EF4-FFF2-40B4-BE49-F238E27FC236}">
                  <a16:creationId xmlns:a16="http://schemas.microsoft.com/office/drawing/2014/main" id="{ED4050DB-202D-4FCC-886D-087A9CD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25" y="2294829"/>
              <a:ext cx="5984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101427" name="矩形 36">
              <a:extLst>
                <a:ext uri="{FF2B5EF4-FFF2-40B4-BE49-F238E27FC236}">
                  <a16:creationId xmlns:a16="http://schemas.microsoft.com/office/drawing/2014/main" id="{FCEBABAA-7CE9-4D4D-BD40-969B7750E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150" y="2171726"/>
              <a:ext cx="5984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输入</a:t>
              </a: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9949392-3C04-429D-A14D-89586A40126D}"/>
                </a:ext>
              </a:extLst>
            </p:cNvPr>
            <p:cNvCxnSpPr/>
            <p:nvPr/>
          </p:nvCxnSpPr>
          <p:spPr bwMode="auto">
            <a:xfrm>
              <a:off x="3455988" y="2289210"/>
              <a:ext cx="930275" cy="2603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29" name="矩形 34">
              <a:extLst>
                <a:ext uri="{FF2B5EF4-FFF2-40B4-BE49-F238E27FC236}">
                  <a16:creationId xmlns:a16="http://schemas.microsoft.com/office/drawing/2014/main" id="{A65A101E-3914-45E4-B020-152CCA42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126" y="3565698"/>
              <a:ext cx="3000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zh-CN" altLang="en-US" sz="900">
                  <a:solidFill>
                    <a:srgbClr val="2D83F4"/>
                  </a:solidFill>
                  <a:latin typeface="Arial" panose="020B0604020202020204" pitchFamily="34" charset="0"/>
                </a:rPr>
                <a:t>●</a:t>
              </a: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4F65C6ED-FFE5-482C-AE6A-1A6CF0AA4A78}"/>
              </a:ext>
            </a:extLst>
          </p:cNvPr>
          <p:cNvSpPr/>
          <p:nvPr/>
        </p:nvSpPr>
        <p:spPr>
          <a:xfrm>
            <a:off x="7345363" y="2754313"/>
            <a:ext cx="14890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0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10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>
            <a:extLst>
              <a:ext uri="{FF2B5EF4-FFF2-40B4-BE49-F238E27FC236}">
                <a16:creationId xmlns:a16="http://schemas.microsoft.com/office/drawing/2014/main" id="{D6A3AF05-B969-42B5-B2E1-B645CC25C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842963"/>
            <a:ext cx="8232775" cy="38401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任务：</a:t>
            </a:r>
            <a:endParaRPr lang="en-US" altLang="zh-CN" dirty="0"/>
          </a:p>
          <a:p>
            <a:pPr lvl="1">
              <a:defRPr/>
            </a:pPr>
            <a:r>
              <a:rPr lang="zh-CN" altLang="en-US" sz="2400" dirty="0"/>
              <a:t>从左到右扫描源程序，根据词法规则识别单词，并转换成统一表示的单词</a:t>
            </a:r>
            <a:r>
              <a:rPr lang="en-US" altLang="zh-CN" sz="2400" dirty="0"/>
              <a:t>(token)</a:t>
            </a:r>
            <a:r>
              <a:rPr lang="zh-CN" altLang="en-US" sz="2400" dirty="0"/>
              <a:t>串；同时，</a:t>
            </a:r>
            <a:endParaRPr lang="en-US" altLang="zh-CN" sz="2400" dirty="0"/>
          </a:p>
          <a:p>
            <a:pPr lvl="2">
              <a:defRPr/>
            </a:pPr>
            <a:r>
              <a:rPr lang="zh-CN" altLang="en-US" sz="2200" dirty="0"/>
              <a:t>删掉空格字符和注释；</a:t>
            </a:r>
            <a:endParaRPr lang="en-US" altLang="zh-CN" sz="2200" dirty="0"/>
          </a:p>
          <a:p>
            <a:pPr lvl="2">
              <a:defRPr/>
            </a:pPr>
            <a:r>
              <a:rPr lang="zh-CN" altLang="en-US" sz="2200" dirty="0"/>
              <a:t>对常数完成数字字符串到数值的转换；</a:t>
            </a:r>
            <a:endParaRPr lang="en-US" altLang="zh-CN" sz="2200" dirty="0"/>
          </a:p>
          <a:p>
            <a:pPr lvl="2">
              <a:defRPr/>
            </a:pPr>
            <a:r>
              <a:rPr lang="zh-CN" altLang="en-US" sz="2200" dirty="0"/>
              <a:t>检查词法错误，记录行号报错；</a:t>
            </a:r>
            <a:endParaRPr lang="en-US" altLang="zh-CN" sz="2200" dirty="0"/>
          </a:p>
          <a:p>
            <a:pPr lvl="2">
              <a:defRPr/>
            </a:pPr>
            <a:r>
              <a:rPr lang="zh-CN" altLang="en-US" sz="2200" dirty="0"/>
              <a:t>错误恢复；</a:t>
            </a:r>
          </a:p>
          <a:p>
            <a:pPr eaLnBrk="1" hangingPunct="1">
              <a:defRPr/>
            </a:pPr>
            <a:r>
              <a:rPr lang="zh-CN" altLang="en-US" dirty="0">
                <a:sym typeface="Wingdings" panose="05000000000000000000" pitchFamily="2" charset="2"/>
              </a:rPr>
              <a:t>输出：词法单元序列（</a:t>
            </a:r>
            <a:r>
              <a:rPr lang="en-US" altLang="zh-CN" dirty="0">
                <a:sym typeface="Wingdings" panose="05000000000000000000" pitchFamily="2" charset="2"/>
              </a:rPr>
              <a:t>token</a:t>
            </a:r>
            <a:r>
              <a:rPr lang="zh-CN" altLang="en-US" dirty="0">
                <a:sym typeface="Wingdings" panose="05000000000000000000" pitchFamily="2" charset="2"/>
              </a:rPr>
              <a:t>序列）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03213" lvl="1" indent="0">
              <a:defRPr/>
            </a:pPr>
            <a:r>
              <a:rPr lang="zh-CN" altLang="en-US" sz="2400" dirty="0">
                <a:sym typeface="Wingdings" panose="05000000000000000000" pitchFamily="2" charset="2"/>
              </a:rPr>
              <a:t>词法单元的表示：二元组 </a:t>
            </a:r>
            <a:r>
              <a:rPr lang="en-US" altLang="zh-CN" sz="2400" dirty="0">
                <a:sym typeface="Wingdings" panose="05000000000000000000" pitchFamily="2" charset="2"/>
              </a:rPr>
              <a:t>&lt;</a:t>
            </a:r>
            <a:r>
              <a:rPr lang="zh-CN" altLang="en-US" sz="2400" dirty="0">
                <a:sym typeface="Wingdings" panose="05000000000000000000" pitchFamily="2" charset="2"/>
              </a:rPr>
              <a:t>符号名字，属性值</a:t>
            </a:r>
            <a:r>
              <a:rPr lang="en-US" altLang="zh-CN" sz="2400" dirty="0">
                <a:sym typeface="Wingdings" panose="05000000000000000000" pitchFamily="2" charset="2"/>
              </a:rPr>
              <a:t>&gt;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4894A-5E87-4547-8A4B-BEE6EFC265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E793D32B-EBE9-4452-BF07-110C4A462EAC}" type="datetime1">
              <a:rPr lang="zh-CN" altLang="en-US">
                <a:latin typeface="+mn-lt"/>
              </a:rPr>
              <a:pPr>
                <a:defRPr/>
              </a:pPr>
              <a:t>2024/3/12</a:t>
            </a:fld>
            <a:endParaRPr lang="en-US" altLang="zh-CN" dirty="0">
              <a:latin typeface="+mn-lt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534D224A-41A6-4BCE-9408-22D3C07E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5F0EAFD-5637-4147-9CF5-6F90787141ED}" type="slidenum">
              <a:rPr lang="en-US" altLang="zh-CN" sz="105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CN" sz="1050" b="0" dirty="0">
              <a:ea typeface="宋体" panose="02010600030101010101" pitchFamily="2" charset="-122"/>
            </a:endParaRPr>
          </a:p>
        </p:txBody>
      </p:sp>
      <p:grpSp>
        <p:nvGrpSpPr>
          <p:cNvPr id="22533" name="组合 6">
            <a:extLst>
              <a:ext uri="{FF2B5EF4-FFF2-40B4-BE49-F238E27FC236}">
                <a16:creationId xmlns:a16="http://schemas.microsoft.com/office/drawing/2014/main" id="{30295F15-34C6-4F60-9E76-53A232109A2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516075E4-4F05-47A7-ABC7-1D528B3EA55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DB7E7698-3E53-47A8-ABA9-574E88DE0075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CF26195-0D66-4D23-BEAD-B903CDA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6480175" cy="358775"/>
          </a:xfrm>
        </p:spPr>
        <p:txBody>
          <a:bodyPr/>
          <a:lstStyle/>
          <a:p>
            <a:pPr>
              <a:defRPr/>
            </a:pPr>
            <a:r>
              <a:rPr lang="zh-CN" altLang="en-US" spc="300" dirty="0">
                <a:latin typeface="Courier New" panose="02070309020205020404" pitchFamily="49" charset="0"/>
                <a:cs typeface="Courier New" panose="02070309020205020404" pitchFamily="49" charset="0"/>
              </a:rPr>
              <a:t>词法分析器</a:t>
            </a:r>
            <a:r>
              <a:rPr lang="en-US" altLang="zh-CN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zh-CN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>
            <a:extLst>
              <a:ext uri="{FF2B5EF4-FFF2-40B4-BE49-F238E27FC236}">
                <a16:creationId xmlns:a16="http://schemas.microsoft.com/office/drawing/2014/main" id="{D05F42AE-E60A-49EB-87AB-075794B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从带有</a:t>
            </a:r>
            <a:r>
              <a:rPr lang="en-US" altLang="zh-CN" sz="3200" i="1" dirty="0">
                <a:solidFill>
                  <a:srgbClr val="000000"/>
                </a:solidFill>
                <a:ea typeface="楷体_GB2312"/>
                <a:cs typeface="楷体_GB2312"/>
              </a:rPr>
              <a:t>ε</a:t>
            </a:r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边的</a:t>
            </a:r>
            <a:r>
              <a:rPr lang="en-US" altLang="zh-CN" sz="3000" i="1" spc="3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NFA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000" i="1" spc="3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DFA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的转换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187" name="Oval 10">
            <a:extLst>
              <a:ext uri="{FF2B5EF4-FFF2-40B4-BE49-F238E27FC236}">
                <a16:creationId xmlns:a16="http://schemas.microsoft.com/office/drawing/2014/main" id="{08A3A5BE-BB67-4CA1-8991-A80C886F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1606550"/>
            <a:ext cx="376238" cy="3222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</a:p>
        </p:txBody>
      </p:sp>
      <p:sp>
        <p:nvSpPr>
          <p:cNvPr id="103428" name="Freeform 11">
            <a:extLst>
              <a:ext uri="{FF2B5EF4-FFF2-40B4-BE49-F238E27FC236}">
                <a16:creationId xmlns:a16="http://schemas.microsoft.com/office/drawing/2014/main" id="{7F0AE41D-F8BA-4490-812C-4483F832094A}"/>
              </a:ext>
            </a:extLst>
          </p:cNvPr>
          <p:cNvSpPr>
            <a:spLocks/>
          </p:cNvSpPr>
          <p:nvPr/>
        </p:nvSpPr>
        <p:spPr bwMode="auto">
          <a:xfrm>
            <a:off x="2541588" y="1381125"/>
            <a:ext cx="382587" cy="225425"/>
          </a:xfrm>
          <a:custGeom>
            <a:avLst/>
            <a:gdLst>
              <a:gd name="T0" fmla="*/ 2147483646 w 241"/>
              <a:gd name="T1" fmla="*/ 2147483646 h 189"/>
              <a:gd name="T2" fmla="*/ 2147483646 w 241"/>
              <a:gd name="T3" fmla="*/ 2147483646 h 189"/>
              <a:gd name="T4" fmla="*/ 2147483646 w 241"/>
              <a:gd name="T5" fmla="*/ 2147483646 h 189"/>
              <a:gd name="T6" fmla="*/ 2147483646 w 241"/>
              <a:gd name="T7" fmla="*/ 2147483646 h 189"/>
              <a:gd name="T8" fmla="*/ 2147483646 w 241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189"/>
              <a:gd name="T17" fmla="*/ 241 w 241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189">
                <a:moveTo>
                  <a:pt x="52" y="189"/>
                </a:moveTo>
                <a:cubicBezTo>
                  <a:pt x="26" y="181"/>
                  <a:pt x="0" y="173"/>
                  <a:pt x="7" y="143"/>
                </a:cubicBezTo>
                <a:cubicBezTo>
                  <a:pt x="14" y="113"/>
                  <a:pt x="59" y="14"/>
                  <a:pt x="97" y="7"/>
                </a:cubicBezTo>
                <a:cubicBezTo>
                  <a:pt x="135" y="0"/>
                  <a:pt x="225" y="68"/>
                  <a:pt x="233" y="98"/>
                </a:cubicBezTo>
                <a:cubicBezTo>
                  <a:pt x="241" y="128"/>
                  <a:pt x="192" y="158"/>
                  <a:pt x="143" y="18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29" name="Rectangle 12">
            <a:extLst>
              <a:ext uri="{FF2B5EF4-FFF2-40B4-BE49-F238E27FC236}">
                <a16:creationId xmlns:a16="http://schemas.microsoft.com/office/drawing/2014/main" id="{1D9DEC48-FD98-4369-97AE-4913D2FE9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114300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</a:p>
        </p:txBody>
      </p:sp>
      <p:sp>
        <p:nvSpPr>
          <p:cNvPr id="103430" name="Line 13">
            <a:extLst>
              <a:ext uri="{FF2B5EF4-FFF2-40B4-BE49-F238E27FC236}">
                <a16:creationId xmlns:a16="http://schemas.microsoft.com/office/drawing/2014/main" id="{F079DDCE-6153-4DC2-84E2-08F60CF84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1768475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1" name="Rectangle 14">
            <a:extLst>
              <a:ext uri="{FF2B5EF4-FFF2-40B4-BE49-F238E27FC236}">
                <a16:creationId xmlns:a16="http://schemas.microsoft.com/office/drawing/2014/main" id="{AC749B7D-EA7E-49A7-A1A9-477BA977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1444625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</a:p>
        </p:txBody>
      </p:sp>
      <p:sp>
        <p:nvSpPr>
          <p:cNvPr id="93192" name="Oval 15">
            <a:extLst>
              <a:ext uri="{FF2B5EF4-FFF2-40B4-BE49-F238E27FC236}">
                <a16:creationId xmlns:a16="http://schemas.microsoft.com/office/drawing/2014/main" id="{661353D7-E6D0-40E7-8BC1-E24B7271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1606550"/>
            <a:ext cx="369888" cy="3222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</p:txBody>
      </p:sp>
      <p:sp>
        <p:nvSpPr>
          <p:cNvPr id="103433" name="Line 16">
            <a:extLst>
              <a:ext uri="{FF2B5EF4-FFF2-40B4-BE49-F238E27FC236}">
                <a16:creationId xmlns:a16="http://schemas.microsoft.com/office/drawing/2014/main" id="{D1E06396-0685-4258-ABE7-972240A1B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075" y="1768475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4" name="Rectangle 17">
            <a:extLst>
              <a:ext uri="{FF2B5EF4-FFF2-40B4-BE49-F238E27FC236}">
                <a16:creationId xmlns:a16="http://schemas.microsoft.com/office/drawing/2014/main" id="{4F1A177A-6E4D-48C9-978F-5FD1D686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1498600"/>
            <a:ext cx="504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</a:p>
        </p:txBody>
      </p:sp>
      <p:sp>
        <p:nvSpPr>
          <p:cNvPr id="93195" name="Oval 18">
            <a:extLst>
              <a:ext uri="{FF2B5EF4-FFF2-40B4-BE49-F238E27FC236}">
                <a16:creationId xmlns:a16="http://schemas.microsoft.com/office/drawing/2014/main" id="{A56A6535-92EB-4415-A785-AB951489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1606550"/>
            <a:ext cx="361950" cy="3222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</a:p>
        </p:txBody>
      </p:sp>
      <p:sp>
        <p:nvSpPr>
          <p:cNvPr id="103436" name="Freeform 19">
            <a:extLst>
              <a:ext uri="{FF2B5EF4-FFF2-40B4-BE49-F238E27FC236}">
                <a16:creationId xmlns:a16="http://schemas.microsoft.com/office/drawing/2014/main" id="{69E7CBE3-E28F-4EA6-9363-EF5059C80623}"/>
              </a:ext>
            </a:extLst>
          </p:cNvPr>
          <p:cNvSpPr>
            <a:spLocks/>
          </p:cNvSpPr>
          <p:nvPr/>
        </p:nvSpPr>
        <p:spPr bwMode="auto">
          <a:xfrm>
            <a:off x="3405188" y="1381125"/>
            <a:ext cx="382587" cy="223838"/>
          </a:xfrm>
          <a:custGeom>
            <a:avLst/>
            <a:gdLst>
              <a:gd name="T0" fmla="*/ 2147483646 w 241"/>
              <a:gd name="T1" fmla="*/ 2147483646 h 189"/>
              <a:gd name="T2" fmla="*/ 2147483646 w 241"/>
              <a:gd name="T3" fmla="*/ 2147483646 h 189"/>
              <a:gd name="T4" fmla="*/ 2147483646 w 241"/>
              <a:gd name="T5" fmla="*/ 2147483646 h 189"/>
              <a:gd name="T6" fmla="*/ 2147483646 w 241"/>
              <a:gd name="T7" fmla="*/ 2147483646 h 189"/>
              <a:gd name="T8" fmla="*/ 2147483646 w 241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189"/>
              <a:gd name="T17" fmla="*/ 241 w 241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189">
                <a:moveTo>
                  <a:pt x="52" y="189"/>
                </a:moveTo>
                <a:cubicBezTo>
                  <a:pt x="26" y="181"/>
                  <a:pt x="0" y="173"/>
                  <a:pt x="7" y="143"/>
                </a:cubicBezTo>
                <a:cubicBezTo>
                  <a:pt x="14" y="113"/>
                  <a:pt x="59" y="14"/>
                  <a:pt x="97" y="7"/>
                </a:cubicBezTo>
                <a:cubicBezTo>
                  <a:pt x="135" y="0"/>
                  <a:pt x="225" y="68"/>
                  <a:pt x="233" y="98"/>
                </a:cubicBezTo>
                <a:cubicBezTo>
                  <a:pt x="241" y="128"/>
                  <a:pt x="192" y="158"/>
                  <a:pt x="143" y="18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7" name="Rectangle 20">
            <a:extLst>
              <a:ext uri="{FF2B5EF4-FFF2-40B4-BE49-F238E27FC236}">
                <a16:creationId xmlns:a16="http://schemas.microsoft.com/office/drawing/2014/main" id="{2B2F4C59-19E4-4219-8CED-9425D8F2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114300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103438" name="Line 21">
            <a:extLst>
              <a:ext uri="{FF2B5EF4-FFF2-40B4-BE49-F238E27FC236}">
                <a16:creationId xmlns:a16="http://schemas.microsoft.com/office/drawing/2014/main" id="{11605639-EDE1-45CC-9B77-C4753786B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1758950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9" name="Rectangle 22">
            <a:extLst>
              <a:ext uri="{FF2B5EF4-FFF2-40B4-BE49-F238E27FC236}">
                <a16:creationId xmlns:a16="http://schemas.microsoft.com/office/drawing/2014/main" id="{8ED47B74-7A58-41E4-8EBE-58F29E66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627188"/>
            <a:ext cx="506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start</a:t>
            </a:r>
          </a:p>
        </p:txBody>
      </p:sp>
      <p:sp>
        <p:nvSpPr>
          <p:cNvPr id="103440" name="Freeform 30">
            <a:extLst>
              <a:ext uri="{FF2B5EF4-FFF2-40B4-BE49-F238E27FC236}">
                <a16:creationId xmlns:a16="http://schemas.microsoft.com/office/drawing/2014/main" id="{600E0D67-A879-4E5B-BF16-2C4A40327FC9}"/>
              </a:ext>
            </a:extLst>
          </p:cNvPr>
          <p:cNvSpPr>
            <a:spLocks/>
          </p:cNvSpPr>
          <p:nvPr/>
        </p:nvSpPr>
        <p:spPr bwMode="auto">
          <a:xfrm>
            <a:off x="4343400" y="1346200"/>
            <a:ext cx="382588" cy="225425"/>
          </a:xfrm>
          <a:custGeom>
            <a:avLst/>
            <a:gdLst>
              <a:gd name="T0" fmla="*/ 2147483646 w 241"/>
              <a:gd name="T1" fmla="*/ 2147483646 h 189"/>
              <a:gd name="T2" fmla="*/ 2147483646 w 241"/>
              <a:gd name="T3" fmla="*/ 2147483646 h 189"/>
              <a:gd name="T4" fmla="*/ 2147483646 w 241"/>
              <a:gd name="T5" fmla="*/ 2147483646 h 189"/>
              <a:gd name="T6" fmla="*/ 2147483646 w 241"/>
              <a:gd name="T7" fmla="*/ 2147483646 h 189"/>
              <a:gd name="T8" fmla="*/ 2147483646 w 241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189"/>
              <a:gd name="T17" fmla="*/ 241 w 241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189">
                <a:moveTo>
                  <a:pt x="52" y="189"/>
                </a:moveTo>
                <a:cubicBezTo>
                  <a:pt x="26" y="181"/>
                  <a:pt x="0" y="173"/>
                  <a:pt x="7" y="143"/>
                </a:cubicBezTo>
                <a:cubicBezTo>
                  <a:pt x="14" y="113"/>
                  <a:pt x="59" y="14"/>
                  <a:pt x="97" y="7"/>
                </a:cubicBezTo>
                <a:cubicBezTo>
                  <a:pt x="135" y="0"/>
                  <a:pt x="225" y="68"/>
                  <a:pt x="233" y="98"/>
                </a:cubicBezTo>
                <a:cubicBezTo>
                  <a:pt x="241" y="128"/>
                  <a:pt x="192" y="158"/>
                  <a:pt x="143" y="18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1" name="Rectangle 31">
            <a:extLst>
              <a:ext uri="{FF2B5EF4-FFF2-40B4-BE49-F238E27FC236}">
                <a16:creationId xmlns:a16="http://schemas.microsoft.com/office/drawing/2014/main" id="{785436B9-162B-427D-8035-7FB8BF9C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1071563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103442" name="Oval 39">
            <a:extLst>
              <a:ext uri="{FF2B5EF4-FFF2-40B4-BE49-F238E27FC236}">
                <a16:creationId xmlns:a16="http://schemas.microsoft.com/office/drawing/2014/main" id="{101545B1-EE5F-42D2-99A2-B988B6F0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1552575"/>
            <a:ext cx="506413" cy="4476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43" name="Rectangle 48">
            <a:extLst>
              <a:ext uri="{FF2B5EF4-FFF2-40B4-BE49-F238E27FC236}">
                <a16:creationId xmlns:a16="http://schemas.microsoft.com/office/drawing/2014/main" id="{CB19A158-F373-4471-BA58-EC8329D8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49400"/>
            <a:ext cx="6477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NFA</a:t>
            </a:r>
            <a:r>
              <a:rPr lang="zh-CN" altLang="en-US" sz="2500" b="1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grpSp>
        <p:nvGrpSpPr>
          <p:cNvPr id="103444" name="组合 44">
            <a:extLst>
              <a:ext uri="{FF2B5EF4-FFF2-40B4-BE49-F238E27FC236}">
                <a16:creationId xmlns:a16="http://schemas.microsoft.com/office/drawing/2014/main" id="{B8882199-DEC7-4848-B40F-0D7B3D90FFAC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6" name="五边形 45">
              <a:extLst>
                <a:ext uri="{FF2B5EF4-FFF2-40B4-BE49-F238E27FC236}">
                  <a16:creationId xmlns:a16="http://schemas.microsoft.com/office/drawing/2014/main" id="{BB7C3951-EB01-4437-BAF3-2C7653C960F6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509" name="五边形 46">
              <a:extLst>
                <a:ext uri="{FF2B5EF4-FFF2-40B4-BE49-F238E27FC236}">
                  <a16:creationId xmlns:a16="http://schemas.microsoft.com/office/drawing/2014/main" id="{487617B5-0AE7-4D45-9627-AF06A5D5B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54" name="Group 18">
            <a:extLst>
              <a:ext uri="{FF2B5EF4-FFF2-40B4-BE49-F238E27FC236}">
                <a16:creationId xmlns:a16="http://schemas.microsoft.com/office/drawing/2014/main" id="{AE212C53-FEC9-4413-809D-05B55F0A6AC1}"/>
              </a:ext>
            </a:extLst>
          </p:cNvPr>
          <p:cNvGraphicFramePr>
            <a:graphicFrameLocks noGrp="1"/>
          </p:cNvGraphicFramePr>
          <p:nvPr/>
        </p:nvGraphicFramePr>
        <p:xfrm>
          <a:off x="5005388" y="1187450"/>
          <a:ext cx="3711575" cy="1584342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1" marR="91431" marT="34227" marB="342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1" marR="91431" marT="34227" marB="342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1" marR="91431" marT="34227" marB="342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1" marR="91431" marT="34227" marB="342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A,B,C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B,C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B,C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Ø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zh-CN" altLang="en-US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1" marR="91431" marT="34208" marB="342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1">
            <a:extLst>
              <a:ext uri="{FF2B5EF4-FFF2-40B4-BE49-F238E27FC236}">
                <a16:creationId xmlns:a16="http://schemas.microsoft.com/office/drawing/2014/main" id="{8D8B5652-A846-4C42-AC41-2DE1C3920EA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771525"/>
            <a:ext cx="2855912" cy="1944688"/>
            <a:chOff x="4932363" y="771525"/>
            <a:chExt cx="2855912" cy="194389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693DD49-3755-4F13-987A-CF817F71B0F9}"/>
                </a:ext>
              </a:extLst>
            </p:cNvPr>
            <p:cNvSpPr/>
            <p:nvPr/>
          </p:nvSpPr>
          <p:spPr>
            <a:xfrm>
              <a:off x="6132513" y="771525"/>
              <a:ext cx="1655762" cy="485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2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转换表</a:t>
              </a:r>
            </a:p>
          </p:txBody>
        </p:sp>
        <p:sp>
          <p:nvSpPr>
            <p:cNvPr id="103504" name="矩形 1">
              <a:extLst>
                <a:ext uri="{FF2B5EF4-FFF2-40B4-BE49-F238E27FC236}">
                  <a16:creationId xmlns:a16="http://schemas.microsoft.com/office/drawing/2014/main" id="{EAB177BD-2156-477A-85BD-27C0A123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363" y="1266825"/>
              <a:ext cx="5984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103505" name="矩形 36">
              <a:extLst>
                <a:ext uri="{FF2B5EF4-FFF2-40B4-BE49-F238E27FC236}">
                  <a16:creationId xmlns:a16="http://schemas.microsoft.com/office/drawing/2014/main" id="{C392FC32-A754-4F9A-82EA-8EFB2078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1123950"/>
              <a:ext cx="5984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输入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B6358A2-1FFD-4083-933C-B29B2D7950A9}"/>
                </a:ext>
              </a:extLst>
            </p:cNvPr>
            <p:cNvCxnSpPr/>
            <p:nvPr/>
          </p:nvCxnSpPr>
          <p:spPr bwMode="auto">
            <a:xfrm>
              <a:off x="5026025" y="1201563"/>
              <a:ext cx="982663" cy="366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07" name="矩形 34">
              <a:extLst>
                <a:ext uri="{FF2B5EF4-FFF2-40B4-BE49-F238E27FC236}">
                  <a16:creationId xmlns:a16="http://schemas.microsoft.com/office/drawing/2014/main" id="{C5940C90-C533-417C-A12A-B0A024DD3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412" y="2485233"/>
              <a:ext cx="3000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zh-CN" altLang="en-US" sz="900">
                  <a:solidFill>
                    <a:srgbClr val="2D83F4"/>
                  </a:solidFill>
                  <a:latin typeface="Arial" panose="020B0604020202020204" pitchFamily="34" charset="0"/>
                </a:rPr>
                <a:t>●</a:t>
              </a:r>
            </a:p>
          </p:txBody>
        </p:sp>
      </p:grpSp>
      <p:grpSp>
        <p:nvGrpSpPr>
          <p:cNvPr id="4" name="组合 6">
            <a:extLst>
              <a:ext uri="{FF2B5EF4-FFF2-40B4-BE49-F238E27FC236}">
                <a16:creationId xmlns:a16="http://schemas.microsoft.com/office/drawing/2014/main" id="{CFF9B341-730F-4207-9BEB-9216813E2F4D}"/>
              </a:ext>
            </a:extLst>
          </p:cNvPr>
          <p:cNvGrpSpPr>
            <a:grpSpLocks/>
          </p:cNvGrpSpPr>
          <p:nvPr/>
        </p:nvGrpSpPr>
        <p:grpSpPr bwMode="auto">
          <a:xfrm>
            <a:off x="3960813" y="2662238"/>
            <a:ext cx="504825" cy="571500"/>
            <a:chOff x="3779226" y="2644461"/>
            <a:chExt cx="504895" cy="569978"/>
          </a:xfrm>
        </p:grpSpPr>
        <p:sp>
          <p:nvSpPr>
            <p:cNvPr id="103501" name="Freeform 19">
              <a:extLst>
                <a:ext uri="{FF2B5EF4-FFF2-40B4-BE49-F238E27FC236}">
                  <a16:creationId xmlns:a16="http://schemas.microsoft.com/office/drawing/2014/main" id="{C2709F4A-357D-4AFE-A91D-D3D3F9D1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918" y="2888287"/>
              <a:ext cx="450907" cy="326152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2" name="Rectangle 20">
              <a:extLst>
                <a:ext uri="{FF2B5EF4-FFF2-40B4-BE49-F238E27FC236}">
                  <a16:creationId xmlns:a16="http://schemas.microsoft.com/office/drawing/2014/main" id="{E7D66C7F-7D09-47D8-8F03-D899957F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226" y="2644461"/>
              <a:ext cx="504895" cy="21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</p:grpSp>
      <p:grpSp>
        <p:nvGrpSpPr>
          <p:cNvPr id="5" name="组合 8">
            <a:extLst>
              <a:ext uri="{FF2B5EF4-FFF2-40B4-BE49-F238E27FC236}">
                <a16:creationId xmlns:a16="http://schemas.microsoft.com/office/drawing/2014/main" id="{DC944007-2128-4139-954F-C68709C8AAC3}"/>
              </a:ext>
            </a:extLst>
          </p:cNvPr>
          <p:cNvGrpSpPr>
            <a:grpSpLocks/>
          </p:cNvGrpSpPr>
          <p:nvPr/>
        </p:nvGrpSpPr>
        <p:grpSpPr bwMode="auto">
          <a:xfrm>
            <a:off x="4152900" y="3868738"/>
            <a:ext cx="504825" cy="431800"/>
            <a:chOff x="3971340" y="3849824"/>
            <a:chExt cx="504895" cy="432007"/>
          </a:xfrm>
        </p:grpSpPr>
        <p:sp>
          <p:nvSpPr>
            <p:cNvPr id="103499" name="Line 21">
              <a:extLst>
                <a:ext uri="{FF2B5EF4-FFF2-40B4-BE49-F238E27FC236}">
                  <a16:creationId xmlns:a16="http://schemas.microsoft.com/office/drawing/2014/main" id="{B95DBBF0-8B32-4FD6-9DF0-3D649407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267" y="3849824"/>
              <a:ext cx="795" cy="432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0" name="Rectangle 22">
              <a:extLst>
                <a:ext uri="{FF2B5EF4-FFF2-40B4-BE49-F238E27FC236}">
                  <a16:creationId xmlns:a16="http://schemas.microsoft.com/office/drawing/2014/main" id="{9C199A36-09F8-4F76-B9C4-52482008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340" y="3915906"/>
              <a:ext cx="504895" cy="215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</p:grpSp>
      <p:grpSp>
        <p:nvGrpSpPr>
          <p:cNvPr id="6" name="组合 4">
            <a:extLst>
              <a:ext uri="{FF2B5EF4-FFF2-40B4-BE49-F238E27FC236}">
                <a16:creationId xmlns:a16="http://schemas.microsoft.com/office/drawing/2014/main" id="{BCF91E0E-7F26-4DBF-8E17-276D355C69A3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2876550"/>
            <a:ext cx="625475" cy="646113"/>
            <a:chOff x="2555093" y="3201582"/>
            <a:chExt cx="504895" cy="432234"/>
          </a:xfrm>
        </p:grpSpPr>
        <p:sp>
          <p:nvSpPr>
            <p:cNvPr id="103497" name="Freeform 19">
              <a:extLst>
                <a:ext uri="{FF2B5EF4-FFF2-40B4-BE49-F238E27FC236}">
                  <a16:creationId xmlns:a16="http://schemas.microsoft.com/office/drawing/2014/main" id="{D9A6A93E-2233-41F1-A298-E841C75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015" y="3408769"/>
              <a:ext cx="382641" cy="22504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8" name="Rectangle 20">
              <a:extLst>
                <a:ext uri="{FF2B5EF4-FFF2-40B4-BE49-F238E27FC236}">
                  <a16:creationId xmlns:a16="http://schemas.microsoft.com/office/drawing/2014/main" id="{F353BEB5-18AE-4E3D-9684-BC2052680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093" y="3201582"/>
              <a:ext cx="504895" cy="21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</p:grpSp>
      <p:grpSp>
        <p:nvGrpSpPr>
          <p:cNvPr id="7" name="组合 7">
            <a:extLst>
              <a:ext uri="{FF2B5EF4-FFF2-40B4-BE49-F238E27FC236}">
                <a16:creationId xmlns:a16="http://schemas.microsoft.com/office/drawing/2014/main" id="{A9E1DDF6-F679-4FD8-82EF-DBE51E2A1C06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4160838"/>
            <a:ext cx="1431925" cy="858837"/>
            <a:chOff x="3074028" y="4142627"/>
            <a:chExt cx="1432843" cy="858892"/>
          </a:xfrm>
        </p:grpSpPr>
        <p:sp>
          <p:nvSpPr>
            <p:cNvPr id="103493" name="Line 13">
              <a:extLst>
                <a:ext uri="{FF2B5EF4-FFF2-40B4-BE49-F238E27FC236}">
                  <a16:creationId xmlns:a16="http://schemas.microsoft.com/office/drawing/2014/main" id="{2FBDC037-1616-483D-9860-EC4644C99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028" y="4184781"/>
              <a:ext cx="646660" cy="3880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4" name="Rectangle 14">
              <a:extLst>
                <a:ext uri="{FF2B5EF4-FFF2-40B4-BE49-F238E27FC236}">
                  <a16:creationId xmlns:a16="http://schemas.microsoft.com/office/drawing/2014/main" id="{27EF20CD-B336-4E22-8C33-C0D8765A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355" y="4142627"/>
              <a:ext cx="504895" cy="21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0A90E705-8157-420B-8B2A-A7AAC534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799" y="4347427"/>
              <a:ext cx="654469" cy="59376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</a:p>
          </p:txBody>
        </p:sp>
        <p:sp>
          <p:nvSpPr>
            <p:cNvPr id="103496" name="Oval 45">
              <a:extLst>
                <a:ext uri="{FF2B5EF4-FFF2-40B4-BE49-F238E27FC236}">
                  <a16:creationId xmlns:a16="http://schemas.microsoft.com/office/drawing/2014/main" id="{C033D5E9-0134-4335-AFED-E8EFEDC1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249" y="4281832"/>
              <a:ext cx="798622" cy="7196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50">
            <a:extLst>
              <a:ext uri="{FF2B5EF4-FFF2-40B4-BE49-F238E27FC236}">
                <a16:creationId xmlns:a16="http://schemas.microsoft.com/office/drawing/2014/main" id="{D601C8EA-9B68-47E9-A576-B36F8B634EC8}"/>
              </a:ext>
            </a:extLst>
          </p:cNvPr>
          <p:cNvGrpSpPr>
            <a:grpSpLocks/>
          </p:cNvGrpSpPr>
          <p:nvPr/>
        </p:nvGrpSpPr>
        <p:grpSpPr bwMode="auto">
          <a:xfrm>
            <a:off x="3330575" y="3233738"/>
            <a:ext cx="1214438" cy="635000"/>
            <a:chOff x="3148893" y="3214350"/>
            <a:chExt cx="1214502" cy="635476"/>
          </a:xfrm>
        </p:grpSpPr>
        <p:sp>
          <p:nvSpPr>
            <p:cNvPr id="103489" name="Line 16">
              <a:extLst>
                <a:ext uri="{FF2B5EF4-FFF2-40B4-BE49-F238E27FC236}">
                  <a16:creationId xmlns:a16="http://schemas.microsoft.com/office/drawing/2014/main" id="{C15FD0C0-B3C1-4DFF-9117-19DA6E79D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1936" y="3571810"/>
              <a:ext cx="428651" cy="216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0" name="Rectangle 17">
              <a:extLst>
                <a:ext uri="{FF2B5EF4-FFF2-40B4-BE49-F238E27FC236}">
                  <a16:creationId xmlns:a16="http://schemas.microsoft.com/office/drawing/2014/main" id="{EE929EFA-0B7A-44F8-A1AB-724CE6F4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893" y="3428827"/>
              <a:ext cx="504896" cy="215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452EC99F-AA28-4C68-B699-EF90202F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722" y="3274720"/>
              <a:ext cx="584231" cy="5083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B,C</a:t>
              </a:r>
            </a:p>
          </p:txBody>
        </p:sp>
        <p:sp>
          <p:nvSpPr>
            <p:cNvPr id="103492" name="Oval 45">
              <a:extLst>
                <a:ext uri="{FF2B5EF4-FFF2-40B4-BE49-F238E27FC236}">
                  <a16:creationId xmlns:a16="http://schemas.microsoft.com/office/drawing/2014/main" id="{647B44A5-D74E-4D65-8D5D-C793EB5F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217" y="3214350"/>
              <a:ext cx="727178" cy="6354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3">
            <a:extLst>
              <a:ext uri="{FF2B5EF4-FFF2-40B4-BE49-F238E27FC236}">
                <a16:creationId xmlns:a16="http://schemas.microsoft.com/office/drawing/2014/main" id="{F83BFFD3-7F2D-4E0A-A2D5-6E8B6C4D314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19488"/>
            <a:ext cx="2790825" cy="795337"/>
            <a:chOff x="429513" y="3500297"/>
            <a:chExt cx="2791268" cy="795949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7D53FC3-1E3D-48AB-A262-BA483CA6A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615" y="3565434"/>
              <a:ext cx="736717" cy="6704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A,B,C</a:t>
              </a:r>
            </a:p>
          </p:txBody>
        </p:sp>
        <p:sp>
          <p:nvSpPr>
            <p:cNvPr id="103485" name="Rectangle 49">
              <a:extLst>
                <a:ext uri="{FF2B5EF4-FFF2-40B4-BE49-F238E27FC236}">
                  <a16:creationId xmlns:a16="http://schemas.microsoft.com/office/drawing/2014/main" id="{ADEC4930-1496-4DFD-AF66-1608C8DF2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13" y="3687770"/>
              <a:ext cx="647790" cy="378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DFA</a:t>
              </a:r>
              <a:r>
                <a:rPr lang="zh-CN" altLang="en-US" sz="2500" b="1">
                  <a:latin typeface="Times New Roman" panose="02020603050405020304" pitchFamily="18" charset="0"/>
                  <a:ea typeface="楷体_GB2312"/>
                  <a:cs typeface="楷体_GB2312"/>
                </a:rPr>
                <a:t>：</a:t>
              </a:r>
            </a:p>
          </p:txBody>
        </p:sp>
        <p:sp>
          <p:nvSpPr>
            <p:cNvPr id="103486" name="Line 21">
              <a:extLst>
                <a:ext uri="{FF2B5EF4-FFF2-40B4-BE49-F238E27FC236}">
                  <a16:creationId xmlns:a16="http://schemas.microsoft.com/office/drawing/2014/main" id="{283C2ED3-786D-49FA-B200-18B298F32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245" y="3929249"/>
              <a:ext cx="4747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7" name="Rectangle 22">
              <a:extLst>
                <a:ext uri="{FF2B5EF4-FFF2-40B4-BE49-F238E27FC236}">
                  <a16:creationId xmlns:a16="http://schemas.microsoft.com/office/drawing/2014/main" id="{2EA6803F-6B29-4627-A1F8-F5EE5694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798" y="3786267"/>
              <a:ext cx="504997" cy="21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103488" name="Oval 45">
              <a:extLst>
                <a:ext uri="{FF2B5EF4-FFF2-40B4-BE49-F238E27FC236}">
                  <a16:creationId xmlns:a16="http://schemas.microsoft.com/office/drawing/2014/main" id="{20B7DD2C-CE17-4C89-9398-899A4418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866" y="3500297"/>
              <a:ext cx="880915" cy="7959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DCEDC9-8845-4AB5-A29E-6387BBADD808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4371975"/>
            <a:ext cx="728663" cy="334963"/>
            <a:chOff x="4491980" y="4353718"/>
            <a:chExt cx="728663" cy="334963"/>
          </a:xfrm>
        </p:grpSpPr>
        <p:sp>
          <p:nvSpPr>
            <p:cNvPr id="72" name="任意多边形 71">
              <a:extLst>
                <a:ext uri="{FF2B5EF4-FFF2-40B4-BE49-F238E27FC236}">
                  <a16:creationId xmlns:a16="http://schemas.microsoft.com/office/drawing/2014/main" id="{21DC0B63-69C5-40DF-9C81-CC155F04797F}"/>
                </a:ext>
              </a:extLst>
            </p:cNvPr>
            <p:cNvSpPr/>
            <p:nvPr/>
          </p:nvSpPr>
          <p:spPr bwMode="auto">
            <a:xfrm>
              <a:off x="4491980" y="4353718"/>
              <a:ext cx="377825" cy="334963"/>
            </a:xfrm>
            <a:custGeom>
              <a:avLst/>
              <a:gdLst>
                <a:gd name="connsiteX0" fmla="*/ 0 w 377422"/>
                <a:gd name="connsiteY0" fmla="*/ 194866 h 446352"/>
                <a:gd name="connsiteX1" fmla="*/ 232229 w 377422"/>
                <a:gd name="connsiteY1" fmla="*/ 6180 h 446352"/>
                <a:gd name="connsiteX2" fmla="*/ 377372 w 377422"/>
                <a:gd name="connsiteY2" fmla="*/ 398066 h 446352"/>
                <a:gd name="connsiteX3" fmla="*/ 217715 w 377422"/>
                <a:gd name="connsiteY3" fmla="*/ 441609 h 446352"/>
                <a:gd name="connsiteX4" fmla="*/ 29029 w 377422"/>
                <a:gd name="connsiteY4" fmla="*/ 412580 h 44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422" h="446352">
                  <a:moveTo>
                    <a:pt x="0" y="194866"/>
                  </a:moveTo>
                  <a:cubicBezTo>
                    <a:pt x="84667" y="83589"/>
                    <a:pt x="169334" y="-27687"/>
                    <a:pt x="232229" y="6180"/>
                  </a:cubicBezTo>
                  <a:cubicBezTo>
                    <a:pt x="295124" y="40047"/>
                    <a:pt x="379791" y="325495"/>
                    <a:pt x="377372" y="398066"/>
                  </a:cubicBezTo>
                  <a:cubicBezTo>
                    <a:pt x="374953" y="470637"/>
                    <a:pt x="275772" y="439190"/>
                    <a:pt x="217715" y="441609"/>
                  </a:cubicBezTo>
                  <a:cubicBezTo>
                    <a:pt x="159658" y="444028"/>
                    <a:pt x="94343" y="428304"/>
                    <a:pt x="29029" y="412580"/>
                  </a:cubicBezTo>
                </a:path>
              </a:pathLst>
            </a:cu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483" name="Rectangle 31">
              <a:extLst>
                <a:ext uri="{FF2B5EF4-FFF2-40B4-BE49-F238E27FC236}">
                  <a16:creationId xmlns:a16="http://schemas.microsoft.com/office/drawing/2014/main" id="{5A38A827-79E3-4A01-ABD2-DC17CC03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738" y="4390344"/>
              <a:ext cx="504905" cy="215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E4DC6943-BBC5-41BB-952D-3A60522379DB}"/>
              </a:ext>
            </a:extLst>
          </p:cNvPr>
          <p:cNvSpPr/>
          <p:nvPr/>
        </p:nvSpPr>
        <p:spPr>
          <a:xfrm>
            <a:off x="1306513" y="2527300"/>
            <a:ext cx="982662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30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DE2418-228C-4F20-95C3-884241E51647}"/>
              </a:ext>
            </a:extLst>
          </p:cNvPr>
          <p:cNvSpPr txBox="1"/>
          <p:nvPr/>
        </p:nvSpPr>
        <p:spPr>
          <a:xfrm>
            <a:off x="4979988" y="2919413"/>
            <a:ext cx="3768725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+mn-ea"/>
                <a:ea typeface="+mn-ea"/>
              </a:rPr>
              <a:t>转换表：每个表项是状态集合的</a:t>
            </a:r>
            <a:r>
              <a:rPr lang="en-US" altLang="zh-CN" sz="2000" b="1" i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ε-</a:t>
            </a:r>
            <a:r>
              <a:rPr lang="zh-CN" altLang="en-US" sz="2000" b="1" spc="300" dirty="0">
                <a:solidFill>
                  <a:prstClr val="black"/>
                </a:solidFill>
                <a:latin typeface="+mn-ea"/>
                <a:ea typeface="+mn-ea"/>
              </a:rPr>
              <a:t>可达闭包</a:t>
            </a:r>
            <a:endParaRPr lang="en-US" altLang="zh-CN" sz="2000" b="1" spc="3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的每个状态也是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NFA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子状态集合的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ε-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可达闭包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4D9B7346-B8AC-41C2-A589-4F82AD3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731838"/>
            <a:ext cx="8142288" cy="4071937"/>
          </a:xfrm>
        </p:spPr>
        <p:txBody>
          <a:bodyPr/>
          <a:lstStyle/>
          <a:p>
            <a:pPr eaLnBrk="1" hangingPunct="1">
              <a:lnSpc>
                <a:spcPts val="1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输入：</a:t>
            </a:r>
            <a:r>
              <a:rPr lang="en-US" altLang="zh-CN" sz="2000" b="1" i="1" dirty="0">
                <a:solidFill>
                  <a:schemeClr val="tx1"/>
                </a:solidFill>
              </a:rPr>
              <a:t>NFA </a:t>
            </a:r>
            <a:r>
              <a:rPr lang="en-US" altLang="zh-CN" sz="2000" b="1" i="1" dirty="0">
                <a:solidFill>
                  <a:srgbClr val="FF0000"/>
                </a:solidFill>
              </a:rPr>
              <a:t>N</a:t>
            </a:r>
          </a:p>
          <a:p>
            <a:pPr eaLnBrk="1" hangingPunct="1">
              <a:lnSpc>
                <a:spcPts val="1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输出：接收同样语言的</a:t>
            </a:r>
            <a:r>
              <a:rPr lang="en-US" altLang="zh-CN" sz="2000" b="1" i="1" dirty="0">
                <a:solidFill>
                  <a:schemeClr val="tx1"/>
                </a:solidFill>
              </a:rPr>
              <a:t>DFA </a:t>
            </a:r>
            <a:r>
              <a:rPr lang="en-US" altLang="zh-CN" sz="2000" b="1" i="1" dirty="0">
                <a:solidFill>
                  <a:srgbClr val="FF0000"/>
                </a:solidFill>
              </a:rPr>
              <a:t>D</a:t>
            </a:r>
          </a:p>
          <a:p>
            <a:pPr eaLnBrk="1" hangingPunct="1">
              <a:lnSpc>
                <a:spcPts val="16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方法：</a:t>
            </a:r>
            <a:r>
              <a:rPr lang="zh-CN" altLang="en-US" sz="1600" b="1" dirty="0">
                <a:solidFill>
                  <a:schemeClr val="tx1"/>
                </a:solidFill>
              </a:rPr>
              <a:t>一开始，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ε</a:t>
            </a:r>
            <a:r>
              <a:rPr lang="en-US" altLang="zh-CN" sz="1600" b="1" dirty="0">
                <a:solidFill>
                  <a:schemeClr val="tx1"/>
                </a:solidFill>
              </a:rPr>
              <a:t>-</a:t>
            </a:r>
            <a:r>
              <a:rPr lang="en-US" altLang="zh-CN" sz="1600" b="1" i="1" dirty="0">
                <a:solidFill>
                  <a:schemeClr val="tx1"/>
                </a:solidFill>
              </a:rPr>
              <a:t>closur</a:t>
            </a:r>
            <a:r>
              <a:rPr lang="en-US" altLang="zh-CN" sz="1600" b="1" i="1" spc="-500" dirty="0">
                <a:solidFill>
                  <a:schemeClr val="tx1"/>
                </a:solidFill>
              </a:rPr>
              <a:t>e  </a:t>
            </a:r>
            <a:r>
              <a:rPr lang="zh-CN" altLang="en-US" sz="1600" b="1" dirty="0">
                <a:solidFill>
                  <a:schemeClr val="tx1"/>
                </a:solidFill>
              </a:rPr>
              <a:t>（</a:t>
            </a:r>
            <a:r>
              <a:rPr lang="en-US" altLang="zh-CN" sz="1600" b="1" i="1" dirty="0">
                <a:solidFill>
                  <a:schemeClr val="tx1"/>
                </a:solidFill>
                <a:ea typeface="楷体_GB2312"/>
                <a:cs typeface="楷体_GB2312"/>
              </a:rPr>
              <a:t> s</a:t>
            </a:r>
            <a:r>
              <a:rPr lang="en-US" altLang="zh-CN" sz="1600" b="1" i="1" baseline="-30000" dirty="0">
                <a:solidFill>
                  <a:schemeClr val="tx1"/>
                </a:solidFill>
                <a:ea typeface="楷体_GB2312"/>
                <a:cs typeface="楷体_GB2312"/>
              </a:rPr>
              <a:t>0 </a:t>
            </a:r>
            <a:r>
              <a:rPr lang="zh-CN" altLang="en-US" sz="1600" b="1" spc="-1000" dirty="0">
                <a:solidFill>
                  <a:schemeClr val="tx1"/>
                </a:solidFill>
              </a:rPr>
              <a:t>）   </a:t>
            </a:r>
            <a:r>
              <a:rPr lang="zh-CN" altLang="en-US" sz="1600" b="1" dirty="0">
                <a:solidFill>
                  <a:schemeClr val="tx1"/>
                </a:solidFill>
              </a:rPr>
              <a:t>是</a:t>
            </a:r>
            <a:r>
              <a:rPr lang="en-US" altLang="zh-CN" sz="1600" b="1" i="1" dirty="0" err="1">
                <a:solidFill>
                  <a:schemeClr val="tx1"/>
                </a:solidFill>
              </a:rPr>
              <a:t>Dstates</a:t>
            </a:r>
            <a:r>
              <a:rPr lang="en-US" altLang="zh-CN" sz="1600" b="1" i="1" dirty="0">
                <a:solidFill>
                  <a:schemeClr val="tx1"/>
                </a:solidFill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</a:rPr>
              <a:t>中的唯一状态，且它未加标记；        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</a:rPr>
              <a:t>                      </a:t>
            </a:r>
            <a:r>
              <a:rPr lang="en-US" altLang="zh-CN" sz="1600" b="1" dirty="0">
                <a:solidFill>
                  <a:schemeClr val="tx1"/>
                </a:solidFill>
              </a:rPr>
              <a:t>while</a:t>
            </a:r>
            <a:r>
              <a:rPr lang="zh-CN" altLang="en-US" sz="1600" b="1" dirty="0">
                <a:solidFill>
                  <a:schemeClr val="tx1"/>
                </a:solidFill>
              </a:rPr>
              <a:t>（在</a:t>
            </a:r>
            <a:r>
              <a:rPr lang="en-US" altLang="zh-CN" sz="1600" b="1" i="1" dirty="0" err="1">
                <a:solidFill>
                  <a:schemeClr val="tx1"/>
                </a:solidFill>
              </a:rPr>
              <a:t>Dstates</a:t>
            </a:r>
            <a:r>
              <a:rPr lang="zh-CN" altLang="en-US" sz="1600" b="1" dirty="0">
                <a:solidFill>
                  <a:schemeClr val="tx1"/>
                </a:solidFill>
              </a:rPr>
              <a:t>中有一个未标记状态</a:t>
            </a:r>
            <a:r>
              <a:rPr lang="en-US" altLang="zh-CN" sz="1600" b="1" i="1" dirty="0">
                <a:solidFill>
                  <a:schemeClr val="tx1"/>
                </a:solidFill>
              </a:rPr>
              <a:t>T </a:t>
            </a:r>
            <a:r>
              <a:rPr lang="zh-CN" altLang="en-US" sz="1600" b="1" spc="-1500" dirty="0">
                <a:solidFill>
                  <a:schemeClr val="tx1"/>
                </a:solidFill>
              </a:rPr>
              <a:t>）  ｛</a:t>
            </a:r>
            <a:endParaRPr lang="en-US" altLang="zh-CN" sz="1600" b="1" spc="-1500" dirty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                                   给</a:t>
            </a:r>
            <a:r>
              <a:rPr lang="en-US" altLang="zh-CN" sz="1600" b="1" i="1" dirty="0">
                <a:solidFill>
                  <a:schemeClr val="tx1"/>
                </a:solidFill>
              </a:rPr>
              <a:t>T</a:t>
            </a:r>
            <a:r>
              <a:rPr lang="zh-CN" altLang="en-US" sz="1600" b="1" dirty="0">
                <a:solidFill>
                  <a:schemeClr val="tx1"/>
                </a:solidFill>
              </a:rPr>
              <a:t>加上标记；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</a:rPr>
              <a:t>                                    </a:t>
            </a:r>
            <a:r>
              <a:rPr lang="en-US" altLang="zh-CN" sz="1600" b="1" dirty="0">
                <a:solidFill>
                  <a:schemeClr val="tx1"/>
                </a:solidFill>
              </a:rPr>
              <a:t>for</a:t>
            </a:r>
            <a:r>
              <a:rPr lang="zh-CN" altLang="en-US" sz="1600" b="1" dirty="0">
                <a:solidFill>
                  <a:schemeClr val="tx1"/>
                </a:solidFill>
              </a:rPr>
              <a:t>（每个输入符号</a:t>
            </a:r>
            <a:r>
              <a:rPr lang="en-US" altLang="zh-CN" sz="1600" b="1" i="1" dirty="0">
                <a:solidFill>
                  <a:schemeClr val="tx1"/>
                </a:solidFill>
              </a:rPr>
              <a:t>a</a:t>
            </a:r>
            <a:r>
              <a:rPr lang="zh-CN" altLang="en-US" sz="1600" b="1" spc="-1500" dirty="0">
                <a:solidFill>
                  <a:schemeClr val="tx1"/>
                </a:solidFill>
              </a:rPr>
              <a:t> ）  ｛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</a:rPr>
              <a:t>                                              </a:t>
            </a:r>
            <a:r>
              <a:rPr lang="en-US" altLang="zh-CN" sz="1600" b="1" i="1" dirty="0">
                <a:solidFill>
                  <a:schemeClr val="tx1"/>
                </a:solidFill>
              </a:rPr>
              <a:t>U </a:t>
            </a:r>
            <a:r>
              <a:rPr lang="en-US" altLang="zh-CN" sz="1600" b="1" dirty="0">
                <a:solidFill>
                  <a:schemeClr val="tx1"/>
                </a:solidFill>
              </a:rPr>
              <a:t>= 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ε-closure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move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));</a:t>
            </a: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                                              if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( 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U</a:t>
            </a:r>
            <a:r>
              <a:rPr lang="zh-CN" altLang="en-US" sz="1600" b="1" dirty="0">
                <a:solidFill>
                  <a:schemeClr val="tx1"/>
                </a:solidFill>
                <a:ea typeface="楷体" pitchFamily="49" charset="-122"/>
              </a:rPr>
              <a:t>不在</a:t>
            </a:r>
            <a:r>
              <a:rPr lang="en-US" altLang="zh-CN" sz="1600" b="1" i="1" dirty="0" err="1">
                <a:solidFill>
                  <a:schemeClr val="tx1"/>
                </a:solidFill>
                <a:ea typeface="楷体" pitchFamily="49" charset="-122"/>
              </a:rPr>
              <a:t>Dstates</a:t>
            </a:r>
            <a:r>
              <a:rPr lang="zh-CN" altLang="en-US" sz="1600" b="1" dirty="0">
                <a:solidFill>
                  <a:schemeClr val="tx1"/>
                </a:solidFill>
                <a:ea typeface="楷体" pitchFamily="49" charset="-122"/>
              </a:rPr>
              <a:t>中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)</a:t>
            </a: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                                                           </a:t>
            </a:r>
            <a:r>
              <a:rPr lang="zh-CN" altLang="en-US" sz="1600" b="1" dirty="0">
                <a:solidFill>
                  <a:schemeClr val="tx1"/>
                </a:solidFill>
                <a:ea typeface="楷体" pitchFamily="49" charset="-122"/>
              </a:rPr>
              <a:t>将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U</a:t>
            </a:r>
            <a:r>
              <a:rPr lang="zh-CN" altLang="en-US" sz="1600" b="1" dirty="0">
                <a:solidFill>
                  <a:schemeClr val="tx1"/>
                </a:solidFill>
                <a:ea typeface="楷体" pitchFamily="49" charset="-122"/>
              </a:rPr>
              <a:t>加入到</a:t>
            </a:r>
            <a:r>
              <a:rPr lang="en-US" altLang="zh-CN" sz="1600" b="1" i="1" dirty="0" err="1">
                <a:solidFill>
                  <a:schemeClr val="tx1"/>
                </a:solidFill>
                <a:ea typeface="楷体" pitchFamily="49" charset="-122"/>
              </a:rPr>
              <a:t>Dstates</a:t>
            </a:r>
            <a:r>
              <a:rPr lang="zh-CN" altLang="en-US" sz="1600" b="1" dirty="0">
                <a:solidFill>
                  <a:schemeClr val="tx1"/>
                </a:solidFill>
                <a:ea typeface="楷体" pitchFamily="49" charset="-122"/>
              </a:rPr>
              <a:t>中，且不加标记；</a:t>
            </a:r>
            <a:endParaRPr lang="en-US" altLang="zh-CN" sz="1600" b="1" dirty="0">
              <a:solidFill>
                <a:schemeClr val="tx1"/>
              </a:solidFill>
              <a:ea typeface="楷体" pitchFamily="49" charset="-122"/>
            </a:endParaRP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                                              </a:t>
            </a:r>
            <a:r>
              <a:rPr lang="en-US" altLang="zh-CN" sz="1600" b="1" i="1" dirty="0" err="1">
                <a:solidFill>
                  <a:schemeClr val="tx1"/>
                </a:solidFill>
                <a:ea typeface="楷体" pitchFamily="49" charset="-122"/>
              </a:rPr>
              <a:t>Dtran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[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T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, 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]=</a:t>
            </a:r>
            <a:r>
              <a:rPr lang="en-US" altLang="zh-CN" sz="1600" b="1" i="1" dirty="0">
                <a:solidFill>
                  <a:schemeClr val="tx1"/>
                </a:solidFill>
                <a:ea typeface="楷体" pitchFamily="49" charset="-122"/>
              </a:rPr>
              <a:t>U </a:t>
            </a: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;  }</a:t>
            </a:r>
          </a:p>
          <a:p>
            <a:pPr eaLnBrk="1" hangingPunct="1">
              <a:lnSpc>
                <a:spcPts val="16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ea typeface="楷体" pitchFamily="49" charset="-122"/>
              </a:rPr>
              <a:t>                        }</a:t>
            </a:r>
            <a:endParaRPr lang="en-US" altLang="zh-CN" sz="1800" b="1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46083" name="标题 2">
            <a:extLst>
              <a:ext uri="{FF2B5EF4-FFF2-40B4-BE49-F238E27FC236}">
                <a16:creationId xmlns:a16="http://schemas.microsoft.com/office/drawing/2014/main" id="{D0667CF3-6288-43C8-A1C6-A46D87F5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子集构造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2500" spc="-3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sz="2500" spc="-300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altLang="zh-CN" sz="2500" i="1" dirty="0">
                <a:solidFill>
                  <a:schemeClr val="tx1"/>
                </a:solidFill>
                <a:cs typeface="Times New Roman" pitchFamily="18" charset="0"/>
              </a:rPr>
              <a:t>subset construction</a:t>
            </a:r>
            <a:r>
              <a:rPr lang="zh-CN" altLang="en-US" sz="25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grpSp>
        <p:nvGrpSpPr>
          <p:cNvPr id="105476" name="组合 44">
            <a:extLst>
              <a:ext uri="{FF2B5EF4-FFF2-40B4-BE49-F238E27FC236}">
                <a16:creationId xmlns:a16="http://schemas.microsoft.com/office/drawing/2014/main" id="{0F27FB66-F865-4A9E-A53C-3E396725863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>
              <a:extLst>
                <a:ext uri="{FF2B5EF4-FFF2-40B4-BE49-F238E27FC236}">
                  <a16:creationId xmlns:a16="http://schemas.microsoft.com/office/drawing/2014/main" id="{E1133DAC-E634-4724-B886-978F63318C1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5495" name="五边形 46">
              <a:extLst>
                <a:ext uri="{FF2B5EF4-FFF2-40B4-BE49-F238E27FC236}">
                  <a16:creationId xmlns:a16="http://schemas.microsoft.com/office/drawing/2014/main" id="{785B1BF1-9BCF-4460-A6ED-B3E6D6AB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1" name="Group 18">
            <a:extLst>
              <a:ext uri="{FF2B5EF4-FFF2-40B4-BE49-F238E27FC236}">
                <a16:creationId xmlns:a16="http://schemas.microsoft.com/office/drawing/2014/main" id="{D482DCDE-C063-44D2-9BE0-A63E3D720D3C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3697288"/>
          <a:ext cx="8424862" cy="1250952"/>
        </p:xfrm>
        <a:graphic>
          <a:graphicData uri="http://schemas.openxmlformats.org/drawingml/2006/table">
            <a:tbl>
              <a:tblPr/>
              <a:tblGrid>
                <a:gridCol w="1335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</a:t>
                      </a:r>
                    </a:p>
                  </a:txBody>
                  <a:tcPr marL="91439" marR="91439" marT="34346" marB="343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描述</a:t>
                      </a:r>
                    </a:p>
                  </a:txBody>
                  <a:tcPr marL="91439" marR="91439" marT="34346" marB="343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ε-closure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327" marB="343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能够从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的状态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开始只通过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转换到达的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状态集合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327" marB="343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ε-closure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327" marB="343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能够从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中的某个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开始只通过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转换到达的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状态集合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即</a:t>
                      </a:r>
                      <a:r>
                        <a:rPr kumimoji="0" lang="en-US" altLang="zh-CN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s∈T</a:t>
                      </a:r>
                      <a:r>
                        <a:rPr kumimoji="0" lang="en-US" altLang="zh-CN" sz="1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ε-closure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327" marB="3432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move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 , a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327" marB="343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能够从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中的某个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 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出发通过标号为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的转换到达的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状态的集合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34327" marB="343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8C080798-A6ED-4BAA-8E4D-A21AFF1C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14313"/>
            <a:ext cx="7931150" cy="373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l-GR" altLang="zh-CN" sz="3000" i="1" dirty="0">
                <a:solidFill>
                  <a:schemeClr val="tx1"/>
                </a:solidFill>
              </a:rPr>
              <a:t>ε-</a:t>
            </a:r>
            <a:r>
              <a:rPr lang="en-US" altLang="zh-CN" sz="3000" i="1" dirty="0">
                <a:solidFill>
                  <a:schemeClr val="tx1"/>
                </a:solidFill>
              </a:rPr>
              <a:t>closure </a:t>
            </a:r>
            <a:r>
              <a:rPr lang="en-US" altLang="zh-CN" sz="3000" dirty="0">
                <a:solidFill>
                  <a:schemeClr val="tx1"/>
                </a:solidFill>
              </a:rPr>
              <a:t>(</a:t>
            </a:r>
            <a:r>
              <a:rPr lang="en-US" altLang="zh-CN" sz="3000" i="1" spc="-150" dirty="0">
                <a:solidFill>
                  <a:schemeClr val="tx1"/>
                </a:solidFill>
              </a:rPr>
              <a:t>T </a:t>
            </a:r>
            <a:r>
              <a:rPr lang="en-US" altLang="zh-CN" sz="3000" spc="-150" dirty="0">
                <a:solidFill>
                  <a:schemeClr val="tx1"/>
                </a:solidFill>
              </a:rPr>
              <a:t>)</a:t>
            </a:r>
            <a:endParaRPr lang="zh-CN" altLang="en-US" sz="3000" spc="-150" dirty="0">
              <a:solidFill>
                <a:schemeClr val="tx1"/>
              </a:solidFill>
            </a:endParaRPr>
          </a:p>
        </p:txBody>
      </p:sp>
      <p:grpSp>
        <p:nvGrpSpPr>
          <p:cNvPr id="107523" name="组合 44">
            <a:extLst>
              <a:ext uri="{FF2B5EF4-FFF2-40B4-BE49-F238E27FC236}">
                <a16:creationId xmlns:a16="http://schemas.microsoft.com/office/drawing/2014/main" id="{27FE32F7-8EDB-4F71-8576-631BCF875D4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8DF58F8-3BF1-4FA1-B106-FDF997704D4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7526" name="五边形 46">
              <a:extLst>
                <a:ext uri="{FF2B5EF4-FFF2-40B4-BE49-F238E27FC236}">
                  <a16:creationId xmlns:a16="http://schemas.microsoft.com/office/drawing/2014/main" id="{B5A57E62-F667-4D80-8124-382D6EAD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BDD152C-83D7-4DF1-8785-62EE4B1D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499475" cy="4071937"/>
          </a:xfrm>
        </p:spPr>
        <p:txBody>
          <a:bodyPr/>
          <a:lstStyle/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1900" b="1" dirty="0">
                <a:solidFill>
                  <a:schemeClr val="tx1"/>
                </a:solidFill>
              </a:rPr>
              <a:t>将</a:t>
            </a:r>
            <a:r>
              <a:rPr lang="en-US" altLang="zh-CN" sz="1900" b="1" i="1" dirty="0">
                <a:solidFill>
                  <a:schemeClr val="tx1"/>
                </a:solidFill>
              </a:rPr>
              <a:t>T</a:t>
            </a:r>
            <a:r>
              <a:rPr lang="zh-CN" altLang="en-US" sz="1900" b="1" dirty="0">
                <a:solidFill>
                  <a:schemeClr val="tx1"/>
                </a:solidFill>
              </a:rPr>
              <a:t>的所有状态压入</a:t>
            </a:r>
            <a:r>
              <a:rPr lang="en-US" altLang="zh-CN" sz="1900" b="1" i="1" dirty="0">
                <a:solidFill>
                  <a:schemeClr val="tx1"/>
                </a:solidFill>
              </a:rPr>
              <a:t>stack</a:t>
            </a:r>
            <a:r>
              <a:rPr lang="zh-CN" altLang="en-US" sz="1900" b="1" dirty="0">
                <a:solidFill>
                  <a:schemeClr val="tx1"/>
                </a:solidFill>
              </a:rPr>
              <a:t>中；</a:t>
            </a:r>
            <a:endParaRPr lang="en-US" altLang="zh-CN" sz="19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1900" b="1" dirty="0">
                <a:solidFill>
                  <a:schemeClr val="tx1"/>
                </a:solidFill>
              </a:rPr>
              <a:t>将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ε</a:t>
            </a:r>
            <a:r>
              <a:rPr lang="en-US" altLang="zh-CN" sz="1900" b="1" dirty="0">
                <a:solidFill>
                  <a:schemeClr val="tx1"/>
                </a:solidFill>
              </a:rPr>
              <a:t>-</a:t>
            </a:r>
            <a:r>
              <a:rPr lang="en-US" altLang="zh-CN" sz="1900" b="1" i="1" dirty="0">
                <a:solidFill>
                  <a:schemeClr val="tx1"/>
                </a:solidFill>
              </a:rPr>
              <a:t>closur</a:t>
            </a:r>
            <a:r>
              <a:rPr lang="en-US" altLang="zh-CN" sz="1900" b="1" i="1" spc="-500" dirty="0">
                <a:solidFill>
                  <a:schemeClr val="tx1"/>
                </a:solidFill>
              </a:rPr>
              <a:t>e  </a:t>
            </a:r>
            <a:r>
              <a:rPr lang="zh-CN" altLang="en-US" sz="1900" b="1" dirty="0">
                <a:solidFill>
                  <a:schemeClr val="tx1"/>
                </a:solidFill>
              </a:rPr>
              <a:t>（</a:t>
            </a:r>
            <a:r>
              <a:rPr lang="en-US" altLang="zh-CN" sz="1900" b="1" i="1" dirty="0">
                <a:solidFill>
                  <a:schemeClr val="tx1"/>
                </a:solidFill>
                <a:ea typeface="楷体_GB2312"/>
                <a:cs typeface="楷体_GB2312"/>
              </a:rPr>
              <a:t>T </a:t>
            </a:r>
            <a:r>
              <a:rPr lang="zh-CN" altLang="en-US" sz="1900" b="1" spc="-1000" dirty="0">
                <a:solidFill>
                  <a:schemeClr val="tx1"/>
                </a:solidFill>
              </a:rPr>
              <a:t>）   </a:t>
            </a:r>
            <a:r>
              <a:rPr lang="zh-CN" altLang="en-US" sz="1900" b="1" dirty="0">
                <a:solidFill>
                  <a:schemeClr val="tx1"/>
                </a:solidFill>
              </a:rPr>
              <a:t>初始化为 </a:t>
            </a:r>
            <a:r>
              <a:rPr lang="en-US" altLang="zh-CN" sz="1900" b="1" i="1" dirty="0">
                <a:solidFill>
                  <a:schemeClr val="tx1"/>
                </a:solidFill>
                <a:ea typeface="楷体_GB2312"/>
                <a:cs typeface="楷体_GB2312"/>
              </a:rPr>
              <a:t>T </a:t>
            </a:r>
            <a:r>
              <a:rPr lang="zh-CN" altLang="en-US" sz="1900" b="1" dirty="0">
                <a:solidFill>
                  <a:schemeClr val="tx1"/>
                </a:solidFill>
              </a:rPr>
              <a:t>；</a:t>
            </a:r>
            <a:endParaRPr lang="en-US" altLang="zh-CN" sz="19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900" b="1" i="1" dirty="0">
                <a:solidFill>
                  <a:schemeClr val="tx1"/>
                </a:solidFill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</a:rPr>
              <a:t>while</a:t>
            </a:r>
            <a:r>
              <a:rPr lang="zh-CN" altLang="en-US" sz="1900" b="1" dirty="0">
                <a:solidFill>
                  <a:schemeClr val="tx1"/>
                </a:solidFill>
              </a:rPr>
              <a:t>（</a:t>
            </a:r>
            <a:r>
              <a:rPr lang="en-US" altLang="zh-CN" sz="1900" b="1" i="1" dirty="0">
                <a:solidFill>
                  <a:schemeClr val="tx1"/>
                </a:solidFill>
              </a:rPr>
              <a:t>stack</a:t>
            </a:r>
            <a:r>
              <a:rPr lang="zh-CN" altLang="en-US" sz="1900" b="1" dirty="0">
                <a:solidFill>
                  <a:schemeClr val="tx1"/>
                </a:solidFill>
              </a:rPr>
              <a:t>非空</a:t>
            </a:r>
            <a:r>
              <a:rPr lang="zh-CN" altLang="en-US" sz="1900" b="1" spc="-1000" dirty="0">
                <a:solidFill>
                  <a:schemeClr val="tx1"/>
                </a:solidFill>
              </a:rPr>
              <a:t>）｛</a:t>
            </a:r>
            <a:endParaRPr lang="en-US" altLang="zh-CN" sz="1900" b="1" spc="-1000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1900" b="1" dirty="0">
                <a:solidFill>
                  <a:schemeClr val="tx1"/>
                </a:solidFill>
              </a:rPr>
              <a:t>             将栈顶元素 </a:t>
            </a:r>
            <a:r>
              <a:rPr lang="en-US" altLang="zh-CN" sz="1900" b="1" i="1" dirty="0">
                <a:solidFill>
                  <a:schemeClr val="tx1"/>
                </a:solidFill>
              </a:rPr>
              <a:t>t </a:t>
            </a:r>
            <a:r>
              <a:rPr lang="zh-CN" altLang="en-US" sz="1900" b="1" dirty="0">
                <a:solidFill>
                  <a:schemeClr val="tx1"/>
                </a:solidFill>
              </a:rPr>
              <a:t>给弹出栈中；</a:t>
            </a:r>
            <a:endParaRPr lang="en-US" altLang="zh-CN" sz="1900" b="1" dirty="0">
              <a:solidFill>
                <a:schemeClr val="tx1"/>
              </a:solidFill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900" b="1" i="1" dirty="0">
                <a:solidFill>
                  <a:schemeClr val="tx1"/>
                </a:solidFill>
              </a:rPr>
              <a:t>              </a:t>
            </a:r>
            <a:r>
              <a:rPr lang="en-US" altLang="zh-CN" sz="1900" b="1" dirty="0">
                <a:solidFill>
                  <a:schemeClr val="tx1"/>
                </a:solidFill>
              </a:rPr>
              <a:t>for</a:t>
            </a:r>
            <a:r>
              <a:rPr lang="zh-CN" altLang="en-US" sz="1900" b="1" dirty="0">
                <a:solidFill>
                  <a:schemeClr val="tx1"/>
                </a:solidFill>
              </a:rPr>
              <a:t>（每个满足如下条件的</a:t>
            </a:r>
            <a:r>
              <a:rPr lang="en-US" altLang="zh-CN" sz="1900" b="1" i="1" dirty="0">
                <a:solidFill>
                  <a:schemeClr val="tx1"/>
                </a:solidFill>
              </a:rPr>
              <a:t>u</a:t>
            </a:r>
            <a:r>
              <a:rPr lang="zh-CN" altLang="en-US" sz="1900" b="1" dirty="0">
                <a:solidFill>
                  <a:schemeClr val="tx1"/>
                </a:solidFill>
              </a:rPr>
              <a:t> ：从</a:t>
            </a:r>
            <a:r>
              <a:rPr lang="en-US" altLang="zh-CN" sz="1900" b="1" i="1" dirty="0">
                <a:solidFill>
                  <a:schemeClr val="tx1"/>
                </a:solidFill>
              </a:rPr>
              <a:t>t</a:t>
            </a:r>
            <a:r>
              <a:rPr lang="zh-CN" altLang="en-US" sz="1900" b="1" dirty="0">
                <a:solidFill>
                  <a:schemeClr val="tx1"/>
                </a:solidFill>
              </a:rPr>
              <a:t>出发有一个标号为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ε</a:t>
            </a:r>
            <a:r>
              <a:rPr lang="zh-CN" altLang="en-US" sz="1900" b="1" dirty="0">
                <a:solidFill>
                  <a:schemeClr val="tx1"/>
                </a:solidFill>
              </a:rPr>
              <a:t>的转换到达状态</a:t>
            </a:r>
            <a:r>
              <a:rPr lang="en-US" altLang="zh-CN" sz="1900" b="1" i="1" dirty="0">
                <a:solidFill>
                  <a:schemeClr val="tx1"/>
                </a:solidFill>
              </a:rPr>
              <a:t>u</a:t>
            </a:r>
            <a:r>
              <a:rPr lang="en-US" altLang="zh-CN" sz="1900" b="1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                        </a:t>
            </a:r>
            <a:r>
              <a:rPr lang="en-US" altLang="zh-CN" sz="1900" b="1" dirty="0">
                <a:solidFill>
                  <a:schemeClr val="tx1"/>
                </a:solidFill>
                <a:ea typeface="楷体" pitchFamily="49" charset="-122"/>
              </a:rPr>
              <a:t>if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900" b="1" dirty="0">
                <a:solidFill>
                  <a:schemeClr val="tx1"/>
                </a:solidFill>
                <a:ea typeface="楷体" pitchFamily="49" charset="-122"/>
              </a:rPr>
              <a:t>( 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u</a:t>
            </a:r>
            <a:r>
              <a:rPr lang="zh-CN" altLang="en-US" sz="1900" b="1" dirty="0">
                <a:solidFill>
                  <a:schemeClr val="tx1"/>
                </a:solidFill>
                <a:ea typeface="楷体" pitchFamily="49" charset="-122"/>
              </a:rPr>
              <a:t>不在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ε</a:t>
            </a:r>
            <a:r>
              <a:rPr lang="en-US" altLang="zh-CN" sz="1900" b="1" dirty="0">
                <a:solidFill>
                  <a:schemeClr val="tx1"/>
                </a:solidFill>
              </a:rPr>
              <a:t>-</a:t>
            </a:r>
            <a:r>
              <a:rPr lang="en-US" altLang="zh-CN" sz="1900" b="1" i="1" dirty="0">
                <a:solidFill>
                  <a:schemeClr val="tx1"/>
                </a:solidFill>
              </a:rPr>
              <a:t>closur</a:t>
            </a:r>
            <a:r>
              <a:rPr lang="en-US" altLang="zh-CN" sz="1900" b="1" i="1" spc="-500" dirty="0">
                <a:solidFill>
                  <a:schemeClr val="tx1"/>
                </a:solidFill>
              </a:rPr>
              <a:t>e  </a:t>
            </a:r>
            <a:r>
              <a:rPr lang="zh-CN" altLang="en-US" sz="1900" b="1" dirty="0">
                <a:solidFill>
                  <a:schemeClr val="tx1"/>
                </a:solidFill>
              </a:rPr>
              <a:t>（</a:t>
            </a:r>
            <a:r>
              <a:rPr lang="en-US" altLang="zh-CN" sz="1900" b="1" i="1" dirty="0">
                <a:solidFill>
                  <a:schemeClr val="tx1"/>
                </a:solidFill>
                <a:ea typeface="楷体_GB2312"/>
                <a:cs typeface="楷体_GB2312"/>
              </a:rPr>
              <a:t>T </a:t>
            </a:r>
            <a:r>
              <a:rPr lang="zh-CN" altLang="en-US" sz="1900" b="1" spc="-1000" dirty="0">
                <a:solidFill>
                  <a:schemeClr val="tx1"/>
                </a:solidFill>
              </a:rPr>
              <a:t>）</a:t>
            </a:r>
            <a:r>
              <a:rPr lang="zh-CN" altLang="en-US" sz="1900" b="1" dirty="0">
                <a:solidFill>
                  <a:schemeClr val="tx1"/>
                </a:solidFill>
                <a:ea typeface="楷体" pitchFamily="49" charset="-122"/>
              </a:rPr>
              <a:t>中</a:t>
            </a:r>
            <a:r>
              <a:rPr lang="zh-CN" altLang="en-US" sz="1900" b="1" spc="-1000" dirty="0">
                <a:solidFill>
                  <a:schemeClr val="tx1"/>
                </a:solidFill>
              </a:rPr>
              <a:t>）｛</a:t>
            </a:r>
            <a:endParaRPr lang="en-US" altLang="zh-CN" sz="1900" b="1" dirty="0">
              <a:solidFill>
                <a:schemeClr val="tx1"/>
              </a:solidFill>
              <a:ea typeface="楷体" pitchFamily="49" charset="-122"/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1900" b="1" dirty="0">
                <a:solidFill>
                  <a:schemeClr val="tx1"/>
                </a:solidFill>
                <a:ea typeface="楷体" pitchFamily="49" charset="-122"/>
              </a:rPr>
              <a:t>                                     将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u</a:t>
            </a:r>
            <a:r>
              <a:rPr lang="zh-CN" altLang="en-US" sz="1900" b="1" dirty="0">
                <a:solidFill>
                  <a:schemeClr val="tx1"/>
                </a:solidFill>
                <a:ea typeface="楷体" pitchFamily="49" charset="-122"/>
              </a:rPr>
              <a:t>加入到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ε</a:t>
            </a:r>
            <a:r>
              <a:rPr lang="en-US" altLang="zh-CN" sz="1900" b="1" dirty="0">
                <a:solidFill>
                  <a:schemeClr val="tx1"/>
                </a:solidFill>
              </a:rPr>
              <a:t>-</a:t>
            </a:r>
            <a:r>
              <a:rPr lang="en-US" altLang="zh-CN" sz="1900" b="1" i="1" dirty="0">
                <a:solidFill>
                  <a:schemeClr val="tx1"/>
                </a:solidFill>
              </a:rPr>
              <a:t>closur</a:t>
            </a:r>
            <a:r>
              <a:rPr lang="en-US" altLang="zh-CN" sz="1900" b="1" i="1" spc="-500" dirty="0">
                <a:solidFill>
                  <a:schemeClr val="tx1"/>
                </a:solidFill>
              </a:rPr>
              <a:t>e  </a:t>
            </a:r>
            <a:r>
              <a:rPr lang="zh-CN" altLang="en-US" sz="1900" b="1" dirty="0">
                <a:solidFill>
                  <a:schemeClr val="tx1"/>
                </a:solidFill>
              </a:rPr>
              <a:t>（</a:t>
            </a:r>
            <a:r>
              <a:rPr lang="en-US" altLang="zh-CN" sz="1900" b="1" i="1" dirty="0">
                <a:solidFill>
                  <a:schemeClr val="tx1"/>
                </a:solidFill>
                <a:ea typeface="楷体_GB2312"/>
                <a:cs typeface="楷体_GB2312"/>
              </a:rPr>
              <a:t>T </a:t>
            </a:r>
            <a:r>
              <a:rPr lang="zh-CN" altLang="en-US" sz="1900" b="1" spc="-1000" dirty="0">
                <a:solidFill>
                  <a:schemeClr val="tx1"/>
                </a:solidFill>
              </a:rPr>
              <a:t>）</a:t>
            </a:r>
            <a:r>
              <a:rPr lang="zh-CN" altLang="en-US" sz="1900" b="1" dirty="0">
                <a:solidFill>
                  <a:schemeClr val="tx1"/>
                </a:solidFill>
                <a:ea typeface="楷体" pitchFamily="49" charset="-122"/>
              </a:rPr>
              <a:t>中；</a:t>
            </a:r>
            <a:endParaRPr lang="en-US" altLang="zh-CN" sz="1900" b="1" dirty="0">
              <a:solidFill>
                <a:schemeClr val="tx1"/>
              </a:solidFill>
              <a:ea typeface="楷体" pitchFamily="49" charset="-122"/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900" b="1" dirty="0">
                <a:solidFill>
                  <a:schemeClr val="tx1"/>
                </a:solidFill>
                <a:ea typeface="楷体" pitchFamily="49" charset="-122"/>
              </a:rPr>
              <a:t>                                     </a:t>
            </a:r>
            <a:r>
              <a:rPr lang="zh-CN" altLang="en-US" sz="1900" b="1" dirty="0">
                <a:solidFill>
                  <a:schemeClr val="tx1"/>
                </a:solidFill>
                <a:ea typeface="楷体" pitchFamily="49" charset="-122"/>
              </a:rPr>
              <a:t>将</a:t>
            </a:r>
            <a:r>
              <a:rPr lang="en-US" altLang="zh-CN" sz="1900" b="1" i="1" dirty="0">
                <a:solidFill>
                  <a:schemeClr val="tx1"/>
                </a:solidFill>
                <a:ea typeface="楷体" pitchFamily="49" charset="-122"/>
              </a:rPr>
              <a:t>u</a:t>
            </a:r>
            <a:r>
              <a:rPr lang="zh-CN" altLang="en-US" sz="1900" b="1" dirty="0">
                <a:solidFill>
                  <a:schemeClr val="tx1"/>
                </a:solidFill>
              </a:rPr>
              <a:t>压入栈中</a:t>
            </a:r>
            <a:r>
              <a:rPr lang="en-US" altLang="zh-CN" sz="1900" b="1" dirty="0">
                <a:solidFill>
                  <a:schemeClr val="tx1"/>
                </a:solidFill>
                <a:ea typeface="楷体" pitchFamily="49" charset="-122"/>
              </a:rPr>
              <a:t>;</a:t>
            </a: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900" b="1" dirty="0">
                <a:solidFill>
                  <a:schemeClr val="tx1"/>
                </a:solidFill>
                <a:ea typeface="楷体" pitchFamily="49" charset="-122"/>
              </a:rPr>
              <a:t>                         }</a:t>
            </a: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900" b="1" dirty="0">
                <a:solidFill>
                  <a:schemeClr val="tx1"/>
                </a:solidFill>
                <a:ea typeface="楷体" pitchFamily="49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</a:endParaRPr>
          </a:p>
          <a:p>
            <a:pPr eaLnBrk="1" hangingPunct="1">
              <a:lnSpc>
                <a:spcPts val="2500"/>
              </a:lnSpc>
              <a:buClrTx/>
              <a:buFont typeface="Symbol" panose="05050102010706020507" pitchFamily="18" charset="2"/>
              <a:buNone/>
              <a:defRPr/>
            </a:pP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14B4ACE4-B4E5-4A0F-9024-F92A5F23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38" y="846138"/>
            <a:ext cx="592772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识别标识符的</a:t>
            </a:r>
            <a:r>
              <a:rPr lang="en-US" altLang="zh-CN" sz="3000" b="1" i="1">
                <a:solidFill>
                  <a:schemeClr val="tx1"/>
                </a:solidFill>
              </a:rPr>
              <a:t>DFA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digit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zh-CN" altLang="en-US" sz="2800" b="1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|1|2|…|9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letter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_ →</a:t>
            </a:r>
            <a:r>
              <a:rPr lang="zh-CN" altLang="en-US" sz="2800" b="1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Z|a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|…|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z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|_</a:t>
            </a:r>
          </a:p>
          <a:p>
            <a:pPr marL="303213" lvl="1" indent="0" eaLnBrk="1" hangingPunct="1">
              <a:buClrTx/>
              <a:buFont typeface="Symbol" panose="05050102010706020507" pitchFamily="18" charset="2"/>
              <a:buNone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id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 →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letter_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letter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_|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楷体_GB2312"/>
              </a:rPr>
              <a:t>digit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800" b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</a:p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标题 4">
            <a:extLst>
              <a:ext uri="{FF2B5EF4-FFF2-40B4-BE49-F238E27FC236}">
                <a16:creationId xmlns:a16="http://schemas.microsoft.com/office/drawing/2014/main" id="{A0890FF1-7831-4750-9AC8-F0577C9933C3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+mj-cs"/>
              </a:rPr>
              <a:t>3.2.4 </a:t>
            </a:r>
            <a:r>
              <a:rPr lang="zh-CN" altLang="en-US" sz="3000" b="1" spc="300" dirty="0">
                <a:latin typeface="微软雅黑" pitchFamily="34" charset="-122"/>
                <a:ea typeface="微软雅黑" pitchFamily="34" charset="-122"/>
                <a:cs typeface="+mj-cs"/>
              </a:rPr>
              <a:t>识别单词的</a:t>
            </a:r>
            <a:r>
              <a:rPr lang="en-US" altLang="zh-CN" sz="30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DFA</a:t>
            </a:r>
            <a:r>
              <a:rPr lang="en-US" altLang="zh-CN" sz="3000" b="1" spc="300" dirty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endParaRPr lang="zh-CN" altLang="en-US" sz="3000" b="1" spc="3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10596" name="组合 44">
            <a:extLst>
              <a:ext uri="{FF2B5EF4-FFF2-40B4-BE49-F238E27FC236}">
                <a16:creationId xmlns:a16="http://schemas.microsoft.com/office/drawing/2014/main" id="{EFD32678-49D8-4205-95D5-697C640152F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8" name="五边形 17">
              <a:extLst>
                <a:ext uri="{FF2B5EF4-FFF2-40B4-BE49-F238E27FC236}">
                  <a16:creationId xmlns:a16="http://schemas.microsoft.com/office/drawing/2014/main" id="{4956FFFC-B965-40AD-9579-2B4E698EAE3C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612" name="五边形 46">
              <a:extLst>
                <a:ext uri="{FF2B5EF4-FFF2-40B4-BE49-F238E27FC236}">
                  <a16:creationId xmlns:a16="http://schemas.microsoft.com/office/drawing/2014/main" id="{AAC1728F-CF0C-4D0A-9E45-26747ACF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组合 26">
            <a:extLst>
              <a:ext uri="{FF2B5EF4-FFF2-40B4-BE49-F238E27FC236}">
                <a16:creationId xmlns:a16="http://schemas.microsoft.com/office/drawing/2014/main" id="{63635C20-F8C5-4023-900E-04F49EB234A0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008313"/>
            <a:ext cx="5464175" cy="2087562"/>
            <a:chOff x="1214458" y="2694790"/>
            <a:chExt cx="5464158" cy="2087210"/>
          </a:xfrm>
        </p:grpSpPr>
        <p:grpSp>
          <p:nvGrpSpPr>
            <p:cNvPr id="110598" name="Group 4">
              <a:extLst>
                <a:ext uri="{FF2B5EF4-FFF2-40B4-BE49-F238E27FC236}">
                  <a16:creationId xmlns:a16="http://schemas.microsoft.com/office/drawing/2014/main" id="{151CC6AC-0EE9-4F39-AA1B-B61003CD4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58" y="2694790"/>
              <a:ext cx="4471998" cy="1328736"/>
              <a:chOff x="815" y="1729"/>
              <a:chExt cx="2817" cy="1116"/>
            </a:xfrm>
          </p:grpSpPr>
          <p:sp>
            <p:nvSpPr>
              <p:cNvPr id="110606" name="Line 8">
                <a:extLst>
                  <a:ext uri="{FF2B5EF4-FFF2-40B4-BE49-F238E27FC236}">
                    <a16:creationId xmlns:a16="http://schemas.microsoft.com/office/drawing/2014/main" id="{A4DD7CC7-EEEC-4C1F-8B30-4614A53AF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0" y="2656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07" name="Text Box 10">
                <a:extLst>
                  <a:ext uri="{FF2B5EF4-FFF2-40B4-BE49-F238E27FC236}">
                    <a16:creationId xmlns:a16="http://schemas.microsoft.com/office/drawing/2014/main" id="{DA1354C1-D135-4A1F-9089-7AA51F31F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0" y="2106"/>
                <a:ext cx="705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letter_</a:t>
                </a:r>
              </a:p>
            </p:txBody>
          </p:sp>
          <p:sp>
            <p:nvSpPr>
              <p:cNvPr id="110608" name="Text Box 11">
                <a:extLst>
                  <a:ext uri="{FF2B5EF4-FFF2-40B4-BE49-F238E27FC236}">
                    <a16:creationId xmlns:a16="http://schemas.microsoft.com/office/drawing/2014/main" id="{7DB6A550-850D-4086-ACF6-3D215070A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5" y="1729"/>
                <a:ext cx="807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letter_</a:t>
                </a:r>
              </a:p>
            </p:txBody>
          </p:sp>
          <p:sp>
            <p:nvSpPr>
              <p:cNvPr id="110609" name="Text Box 14">
                <a:extLst>
                  <a:ext uri="{FF2B5EF4-FFF2-40B4-BE49-F238E27FC236}">
                    <a16:creationId xmlns:a16="http://schemas.microsoft.com/office/drawing/2014/main" id="{7B40E3C1-35C8-48FA-BCDB-009BFAE42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" y="2406"/>
                <a:ext cx="528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start</a:t>
                </a:r>
                <a:endParaRPr kumimoji="1" lang="zh-CN" altLang="en-US" sz="2800" b="1" i="1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10610" name="Line 16">
                <a:extLst>
                  <a:ext uri="{FF2B5EF4-FFF2-40B4-BE49-F238E27FC236}">
                    <a16:creationId xmlns:a16="http://schemas.microsoft.com/office/drawing/2014/main" id="{0B4E0B48-EF33-477E-874E-097BA1ECA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2651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2" name="任意多边形 1">
              <a:extLst>
                <a:ext uri="{FF2B5EF4-FFF2-40B4-BE49-F238E27FC236}">
                  <a16:creationId xmlns:a16="http://schemas.microsoft.com/office/drawing/2014/main" id="{3106DDCD-28FA-445A-B1DB-FFBC181FB270}"/>
                </a:ext>
              </a:extLst>
            </p:cNvPr>
            <p:cNvSpPr/>
            <p:nvPr/>
          </p:nvSpPr>
          <p:spPr>
            <a:xfrm>
              <a:off x="4506923" y="3196355"/>
              <a:ext cx="636585" cy="349191"/>
            </a:xfrm>
            <a:custGeom>
              <a:avLst/>
              <a:gdLst>
                <a:gd name="connsiteX0" fmla="*/ 249565 w 812040"/>
                <a:gd name="connsiteY0" fmla="*/ 464649 h 464649"/>
                <a:gd name="connsiteX1" fmla="*/ 2822 w 812040"/>
                <a:gd name="connsiteY1" fmla="*/ 159849 h 464649"/>
                <a:gd name="connsiteX2" fmla="*/ 394708 w 812040"/>
                <a:gd name="connsiteY2" fmla="*/ 192 h 464649"/>
                <a:gd name="connsiteX3" fmla="*/ 801108 w 812040"/>
                <a:gd name="connsiteY3" fmla="*/ 188878 h 464649"/>
                <a:gd name="connsiteX4" fmla="*/ 655965 w 812040"/>
                <a:gd name="connsiteY4" fmla="*/ 464649 h 46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040" h="464649">
                  <a:moveTo>
                    <a:pt x="249565" y="464649"/>
                  </a:moveTo>
                  <a:cubicBezTo>
                    <a:pt x="114098" y="350954"/>
                    <a:pt x="-21369" y="237259"/>
                    <a:pt x="2822" y="159849"/>
                  </a:cubicBezTo>
                  <a:cubicBezTo>
                    <a:pt x="27013" y="82439"/>
                    <a:pt x="261660" y="-4646"/>
                    <a:pt x="394708" y="192"/>
                  </a:cubicBezTo>
                  <a:cubicBezTo>
                    <a:pt x="527756" y="5030"/>
                    <a:pt x="757565" y="111468"/>
                    <a:pt x="801108" y="188878"/>
                  </a:cubicBezTo>
                  <a:cubicBezTo>
                    <a:pt x="844651" y="266288"/>
                    <a:pt x="750308" y="365468"/>
                    <a:pt x="655965" y="464649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" name="任意多边形 2">
              <a:extLst>
                <a:ext uri="{FF2B5EF4-FFF2-40B4-BE49-F238E27FC236}">
                  <a16:creationId xmlns:a16="http://schemas.microsoft.com/office/drawing/2014/main" id="{3B209282-6269-4073-B24A-156896C53086}"/>
                </a:ext>
              </a:extLst>
            </p:cNvPr>
            <p:cNvSpPr/>
            <p:nvPr/>
          </p:nvSpPr>
          <p:spPr>
            <a:xfrm>
              <a:off x="4459298" y="4009018"/>
              <a:ext cx="811209" cy="326970"/>
            </a:xfrm>
            <a:custGeom>
              <a:avLst/>
              <a:gdLst>
                <a:gd name="connsiteX0" fmla="*/ 223309 w 810400"/>
                <a:gd name="connsiteY0" fmla="*/ 0 h 437007"/>
                <a:gd name="connsiteX1" fmla="*/ 5595 w 810400"/>
                <a:gd name="connsiteY1" fmla="*/ 159658 h 437007"/>
                <a:gd name="connsiteX2" fmla="*/ 426509 w 810400"/>
                <a:gd name="connsiteY2" fmla="*/ 435429 h 437007"/>
                <a:gd name="connsiteX3" fmla="*/ 803880 w 810400"/>
                <a:gd name="connsiteY3" fmla="*/ 261258 h 437007"/>
                <a:gd name="connsiteX4" fmla="*/ 629709 w 810400"/>
                <a:gd name="connsiteY4" fmla="*/ 29029 h 43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400" h="437007">
                  <a:moveTo>
                    <a:pt x="223309" y="0"/>
                  </a:moveTo>
                  <a:cubicBezTo>
                    <a:pt x="97518" y="43543"/>
                    <a:pt x="-28272" y="87087"/>
                    <a:pt x="5595" y="159658"/>
                  </a:cubicBezTo>
                  <a:cubicBezTo>
                    <a:pt x="39462" y="232229"/>
                    <a:pt x="293462" y="418496"/>
                    <a:pt x="426509" y="435429"/>
                  </a:cubicBezTo>
                  <a:cubicBezTo>
                    <a:pt x="559556" y="452362"/>
                    <a:pt x="770013" y="328991"/>
                    <a:pt x="803880" y="261258"/>
                  </a:cubicBezTo>
                  <a:cubicBezTo>
                    <a:pt x="837747" y="193525"/>
                    <a:pt x="733728" y="111277"/>
                    <a:pt x="629709" y="29029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0601" name="Text Box 11">
              <a:extLst>
                <a:ext uri="{FF2B5EF4-FFF2-40B4-BE49-F238E27FC236}">
                  <a16:creationId xmlns:a16="http://schemas.microsoft.com/office/drawing/2014/main" id="{B6A72A62-08F0-40F8-8824-779841B34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291" y="4258780"/>
              <a:ext cx="22193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digit</a:t>
              </a:r>
            </a:p>
          </p:txBody>
        </p:sp>
        <p:grpSp>
          <p:nvGrpSpPr>
            <p:cNvPr id="110602" name="组合 20">
              <a:extLst>
                <a:ext uri="{FF2B5EF4-FFF2-40B4-BE49-F238E27FC236}">
                  <a16:creationId xmlns:a16="http://schemas.microsoft.com/office/drawing/2014/main" id="{AD264397-9734-49BD-961A-1A5428CDC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3508394"/>
              <a:ext cx="642942" cy="563554"/>
              <a:chOff x="3636217" y="3214350"/>
              <a:chExt cx="727178" cy="635476"/>
            </a:xfrm>
          </p:grpSpPr>
          <p:sp>
            <p:nvSpPr>
              <p:cNvPr id="99340" name="Oval 10">
                <a:extLst>
                  <a:ext uri="{FF2B5EF4-FFF2-40B4-BE49-F238E27FC236}">
                    <a16:creationId xmlns:a16="http://schemas.microsoft.com/office/drawing/2014/main" id="{CC91D85A-6FFA-4006-9ED2-E959589F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048" y="3275931"/>
                <a:ext cx="583533" cy="50830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800" b="1">
                    <a:latin typeface="Times New Roman" panose="02020603050405020304" pitchFamily="18" charset="0"/>
                    <a:ea typeface="楷体_GB2312"/>
                    <a:cs typeface="楷体_GB2312"/>
                  </a:rPr>
                  <a:t>2</a:t>
                </a:r>
              </a:p>
            </p:txBody>
          </p:sp>
          <p:sp>
            <p:nvSpPr>
              <p:cNvPr id="110605" name="Oval 45">
                <a:extLst>
                  <a:ext uri="{FF2B5EF4-FFF2-40B4-BE49-F238E27FC236}">
                    <a16:creationId xmlns:a16="http://schemas.microsoft.com/office/drawing/2014/main" id="{20E5EB17-ED83-4C79-8902-C4D9C91B1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217" y="3214350"/>
                <a:ext cx="727178" cy="6354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339" name="Oval 15">
              <a:extLst>
                <a:ext uri="{FF2B5EF4-FFF2-40B4-BE49-F238E27FC236}">
                  <a16:creationId xmlns:a16="http://schemas.microsoft.com/office/drawing/2014/main" id="{0B4C0221-8D5A-4DCF-B475-74D97605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078" y="3539198"/>
              <a:ext cx="512760" cy="5015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B455BD42-64F6-4301-807B-6110D1A3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917575"/>
            <a:ext cx="7583487" cy="236855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digit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zh-CN" altLang="en-US" sz="2500" b="1">
                <a:solidFill>
                  <a:schemeClr val="tx1"/>
                </a:solidFill>
                <a:ea typeface="楷体_GB2312"/>
                <a:cs typeface="楷体_GB2312"/>
              </a:rPr>
              <a:t>0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|1|2|…|9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digits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digit digit</a:t>
            </a:r>
            <a:r>
              <a:rPr lang="en-US" altLang="zh-CN" sz="2500" b="1" i="1" baseline="30000">
                <a:solidFill>
                  <a:schemeClr val="tx1"/>
                </a:solidFill>
                <a:ea typeface="楷体_GB2312"/>
                <a:cs typeface="楷体_GB2312"/>
              </a:rPr>
              <a:t>*</a:t>
            </a:r>
            <a:endParaRPr lang="en-US" altLang="zh-CN" sz="2500" b="1" i="1">
              <a:solidFill>
                <a:schemeClr val="tx1"/>
              </a:solidFill>
              <a:ea typeface="楷体_GB2312"/>
              <a:cs typeface="楷体_GB231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optionalFraction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→ .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digits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optionalExponent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→ (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E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(+|-|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digits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)|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number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 →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digits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optionalFraction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 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optionalExponent</a:t>
            </a:r>
          </a:p>
        </p:txBody>
      </p:sp>
      <p:sp>
        <p:nvSpPr>
          <p:cNvPr id="56323" name="标题 5">
            <a:extLst>
              <a:ext uri="{FF2B5EF4-FFF2-40B4-BE49-F238E27FC236}">
                <a16:creationId xmlns:a16="http://schemas.microsoft.com/office/drawing/2014/main" id="{CC9C207D-34A8-44E7-9104-D5A9EDF5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识别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无符号数的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DFA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3A972F10-E33E-4F67-8D6E-EA8FCC8CE4E5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3354388"/>
            <a:ext cx="1355725" cy="731837"/>
            <a:chOff x="245793" y="5141767"/>
            <a:chExt cx="1356754" cy="976968"/>
          </a:xfrm>
        </p:grpSpPr>
        <p:sp>
          <p:nvSpPr>
            <p:cNvPr id="101417" name="Oval 7">
              <a:extLst>
                <a:ext uri="{FF2B5EF4-FFF2-40B4-BE49-F238E27FC236}">
                  <a16:creationId xmlns:a16="http://schemas.microsoft.com/office/drawing/2014/main" id="{5A9F51F2-5BC0-44C0-A849-29606F4C9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93" y="5733034"/>
              <a:ext cx="360636" cy="36027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683" name="Rectangle 31">
              <a:extLst>
                <a:ext uri="{FF2B5EF4-FFF2-40B4-BE49-F238E27FC236}">
                  <a16:creationId xmlns:a16="http://schemas.microsoft.com/office/drawing/2014/main" id="{A67A5417-9096-4B50-9F23-23A562FDB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71" y="5589586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1419" name="Oval 29">
              <a:extLst>
                <a:ext uri="{FF2B5EF4-FFF2-40B4-BE49-F238E27FC236}">
                  <a16:creationId xmlns:a16="http://schemas.microsoft.com/office/drawing/2014/main" id="{BD91F56A-5949-4683-A923-2E9DF50C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960" y="5756346"/>
              <a:ext cx="360637" cy="3623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685" name="Line 27">
              <a:extLst>
                <a:ext uri="{FF2B5EF4-FFF2-40B4-BE49-F238E27FC236}">
                  <a16:creationId xmlns:a16="http://schemas.microsoft.com/office/drawing/2014/main" id="{79A7D098-EAD4-4F48-9A2F-68B78B202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55" y="5915987"/>
              <a:ext cx="404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6" name="Freeform 19">
              <a:extLst>
                <a:ext uri="{FF2B5EF4-FFF2-40B4-BE49-F238E27FC236}">
                  <a16:creationId xmlns:a16="http://schemas.microsoft.com/office/drawing/2014/main" id="{1CE2F318-1FCA-496A-96D3-D378F882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779" y="5456748"/>
              <a:ext cx="382588" cy="300036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7" name="Rectangle 20">
              <a:extLst>
                <a:ext uri="{FF2B5EF4-FFF2-40B4-BE49-F238E27FC236}">
                  <a16:creationId xmlns:a16="http://schemas.microsoft.com/office/drawing/2014/main" id="{33053A82-D07C-4E71-85DE-94F1081EE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21" y="5141767"/>
              <a:ext cx="504826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60" name="Rectangle 20">
            <a:extLst>
              <a:ext uri="{FF2B5EF4-FFF2-40B4-BE49-F238E27FC236}">
                <a16:creationId xmlns:a16="http://schemas.microsoft.com/office/drawing/2014/main" id="{1E197954-79B6-412D-BC39-646F1270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381375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3" name="组合 21510">
            <a:extLst>
              <a:ext uri="{FF2B5EF4-FFF2-40B4-BE49-F238E27FC236}">
                <a16:creationId xmlns:a16="http://schemas.microsoft.com/office/drawing/2014/main" id="{8397DBD2-B11B-44BF-B710-2FE18EE5E64C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3616325"/>
            <a:ext cx="1854200" cy="952500"/>
            <a:chOff x="1175657" y="5157316"/>
            <a:chExt cx="1854869" cy="1270543"/>
          </a:xfrm>
        </p:grpSpPr>
        <p:sp>
          <p:nvSpPr>
            <p:cNvPr id="112673" name="Rectangle 9">
              <a:extLst>
                <a:ext uri="{FF2B5EF4-FFF2-40B4-BE49-F238E27FC236}">
                  <a16:creationId xmlns:a16="http://schemas.microsoft.com/office/drawing/2014/main" id="{8717B8AC-9D99-4A66-B321-D04BA02EF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767" y="6140522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01409" name="Oval 10">
              <a:extLst>
                <a:ext uri="{FF2B5EF4-FFF2-40B4-BE49-F238E27FC236}">
                  <a16:creationId xmlns:a16="http://schemas.microsoft.com/office/drawing/2014/main" id="{51EFA095-E965-4C22-914F-2FD124BC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627" y="5434719"/>
              <a:ext cx="358904" cy="3621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2675" name="Rectangle 14">
              <a:extLst>
                <a:ext uri="{FF2B5EF4-FFF2-40B4-BE49-F238E27FC236}">
                  <a16:creationId xmlns:a16="http://schemas.microsoft.com/office/drawing/2014/main" id="{7C68C8A1-0709-4F2B-A5DD-264642C70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652" y="5304068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楷体_GB2312"/>
                  <a:ea typeface="楷体_GB2312"/>
                  <a:cs typeface="楷体_GB2312"/>
                </a:rPr>
                <a:t>.</a:t>
              </a:r>
            </a:p>
          </p:txBody>
        </p:sp>
        <p:sp>
          <p:nvSpPr>
            <p:cNvPr id="112676" name="Line 13">
              <a:extLst>
                <a:ext uri="{FF2B5EF4-FFF2-40B4-BE49-F238E27FC236}">
                  <a16:creationId xmlns:a16="http://schemas.microsoft.com/office/drawing/2014/main" id="{EE9B6311-8A38-4FD1-AC89-3715616F6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92" y="562274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2" name="Oval 15">
              <a:extLst>
                <a:ext uri="{FF2B5EF4-FFF2-40B4-BE49-F238E27FC236}">
                  <a16:creationId xmlns:a16="http://schemas.microsoft.com/office/drawing/2014/main" id="{4E172130-772D-4357-AE3B-26407F00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062" y="5428365"/>
              <a:ext cx="360492" cy="3599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2678" name="Line 13">
              <a:extLst>
                <a:ext uri="{FF2B5EF4-FFF2-40B4-BE49-F238E27FC236}">
                  <a16:creationId xmlns:a16="http://schemas.microsoft.com/office/drawing/2014/main" id="{F5CB4D7A-03D1-4525-9D85-18E6EA04B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239" y="5613671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9" name="Freeform 19">
              <a:extLst>
                <a:ext uri="{FF2B5EF4-FFF2-40B4-BE49-F238E27FC236}">
                  <a16:creationId xmlns:a16="http://schemas.microsoft.com/office/drawing/2014/main" id="{559B50DA-3400-4849-851D-F8E1131D4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938" y="5157316"/>
              <a:ext cx="382588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0" name="Rectangle 31">
              <a:extLst>
                <a:ext uri="{FF2B5EF4-FFF2-40B4-BE49-F238E27FC236}">
                  <a16:creationId xmlns:a16="http://schemas.microsoft.com/office/drawing/2014/main" id="{367F6A74-4F62-47B1-82BD-BBC2FE59A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588" y="5283791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" name="任意多边形 3">
              <a:extLst>
                <a:ext uri="{FF2B5EF4-FFF2-40B4-BE49-F238E27FC236}">
                  <a16:creationId xmlns:a16="http://schemas.microsoft.com/office/drawing/2014/main" id="{C4A8470F-3026-4D99-9B3B-F1D14ED03E07}"/>
                </a:ext>
              </a:extLst>
            </p:cNvPr>
            <p:cNvSpPr/>
            <p:nvPr/>
          </p:nvSpPr>
          <p:spPr>
            <a:xfrm>
              <a:off x="1175657" y="5775647"/>
              <a:ext cx="1626187" cy="364222"/>
            </a:xfrm>
            <a:custGeom>
              <a:avLst/>
              <a:gdLst>
                <a:gd name="connsiteX0" fmla="*/ 0 w 1625600"/>
                <a:gd name="connsiteY0" fmla="*/ 0 h 334293"/>
                <a:gd name="connsiteX1" fmla="*/ 885372 w 1625600"/>
                <a:gd name="connsiteY1" fmla="*/ 333828 h 334293"/>
                <a:gd name="connsiteX2" fmla="*/ 1625600 w 1625600"/>
                <a:gd name="connsiteY2" fmla="*/ 58057 h 3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0" h="334293">
                  <a:moveTo>
                    <a:pt x="0" y="0"/>
                  </a:moveTo>
                  <a:cubicBezTo>
                    <a:pt x="307219" y="162076"/>
                    <a:pt x="614439" y="324152"/>
                    <a:pt x="885372" y="333828"/>
                  </a:cubicBezTo>
                  <a:cubicBezTo>
                    <a:pt x="1156305" y="343504"/>
                    <a:pt x="1390952" y="200780"/>
                    <a:pt x="1625600" y="58057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5" name="组合 21511">
            <a:extLst>
              <a:ext uri="{FF2B5EF4-FFF2-40B4-BE49-F238E27FC236}">
                <a16:creationId xmlns:a16="http://schemas.microsoft.com/office/drawing/2014/main" id="{59BBF3C1-02BC-411E-891C-6A4EEC24A89D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3308350"/>
            <a:ext cx="2714625" cy="1190625"/>
            <a:chOff x="3055077" y="4746748"/>
            <a:chExt cx="2712592" cy="1588857"/>
          </a:xfrm>
        </p:grpSpPr>
        <p:sp>
          <p:nvSpPr>
            <p:cNvPr id="112655" name="Line 27">
              <a:extLst>
                <a:ext uri="{FF2B5EF4-FFF2-40B4-BE49-F238E27FC236}">
                  <a16:creationId xmlns:a16="http://schemas.microsoft.com/office/drawing/2014/main" id="{71FCDB9C-A1E1-4459-8289-0855526F8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055" y="5640724"/>
              <a:ext cx="387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6" name="Rectangle 44">
              <a:extLst>
                <a:ext uri="{FF2B5EF4-FFF2-40B4-BE49-F238E27FC236}">
                  <a16:creationId xmlns:a16="http://schemas.microsoft.com/office/drawing/2014/main" id="{49B22F6B-AB07-4C12-8905-ABAB71D7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754" y="4865383"/>
              <a:ext cx="793156" cy="29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1392" name="Oval 15">
              <a:extLst>
                <a:ext uri="{FF2B5EF4-FFF2-40B4-BE49-F238E27FC236}">
                  <a16:creationId xmlns:a16="http://schemas.microsoft.com/office/drawing/2014/main" id="{8F255F06-421D-4B9C-A19E-B312A41E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146" y="5460675"/>
              <a:ext cx="360092" cy="3601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2658" name="Line 16">
              <a:extLst>
                <a:ext uri="{FF2B5EF4-FFF2-40B4-BE49-F238E27FC236}">
                  <a16:creationId xmlns:a16="http://schemas.microsoft.com/office/drawing/2014/main" id="{66A72F1C-7C15-490D-8106-66A453C2C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016" y="5641065"/>
              <a:ext cx="433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Oval 39">
              <a:extLst>
                <a:ext uri="{FF2B5EF4-FFF2-40B4-BE49-F238E27FC236}">
                  <a16:creationId xmlns:a16="http://schemas.microsoft.com/office/drawing/2014/main" id="{92EA5408-D9F0-49AD-9EFF-70B4A9AC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175" y="5356126"/>
              <a:ext cx="503238" cy="503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60" name="Rectangle 20">
              <a:extLst>
                <a:ext uri="{FF2B5EF4-FFF2-40B4-BE49-F238E27FC236}">
                  <a16:creationId xmlns:a16="http://schemas.microsoft.com/office/drawing/2014/main" id="{9997934C-4F10-4BFE-8AF4-6DF1196DA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677" y="5289235"/>
              <a:ext cx="398463" cy="2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04" name="任意多边形 21503">
              <a:extLst>
                <a:ext uri="{FF2B5EF4-FFF2-40B4-BE49-F238E27FC236}">
                  <a16:creationId xmlns:a16="http://schemas.microsoft.com/office/drawing/2014/main" id="{49AF3653-6D55-4D8F-BF89-F07BD69E0A0C}"/>
                </a:ext>
              </a:extLst>
            </p:cNvPr>
            <p:cNvSpPr/>
            <p:nvPr/>
          </p:nvSpPr>
          <p:spPr>
            <a:xfrm>
              <a:off x="3759399" y="5166206"/>
              <a:ext cx="842332" cy="275402"/>
            </a:xfrm>
            <a:custGeom>
              <a:avLst/>
              <a:gdLst>
                <a:gd name="connsiteX0" fmla="*/ 0 w 841829"/>
                <a:gd name="connsiteY0" fmla="*/ 275906 h 275906"/>
                <a:gd name="connsiteX1" fmla="*/ 333829 w 841829"/>
                <a:gd name="connsiteY1" fmla="*/ 135 h 275906"/>
                <a:gd name="connsiteX2" fmla="*/ 841829 w 841829"/>
                <a:gd name="connsiteY2" fmla="*/ 246878 h 27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829" h="275906">
                  <a:moveTo>
                    <a:pt x="0" y="275906"/>
                  </a:moveTo>
                  <a:cubicBezTo>
                    <a:pt x="96762" y="140439"/>
                    <a:pt x="193524" y="4973"/>
                    <a:pt x="333829" y="135"/>
                  </a:cubicBezTo>
                  <a:cubicBezTo>
                    <a:pt x="474134" y="-4703"/>
                    <a:pt x="657981" y="121087"/>
                    <a:pt x="841829" y="246878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05" name="任意多边形 21504">
              <a:extLst>
                <a:ext uri="{FF2B5EF4-FFF2-40B4-BE49-F238E27FC236}">
                  <a16:creationId xmlns:a16="http://schemas.microsoft.com/office/drawing/2014/main" id="{0AD3A124-0A68-486A-B905-3FEF7ADA6F9D}"/>
                </a:ext>
              </a:extLst>
            </p:cNvPr>
            <p:cNvSpPr/>
            <p:nvPr/>
          </p:nvSpPr>
          <p:spPr>
            <a:xfrm>
              <a:off x="3762572" y="5837764"/>
              <a:ext cx="856608" cy="165241"/>
            </a:xfrm>
            <a:custGeom>
              <a:avLst/>
              <a:gdLst>
                <a:gd name="connsiteX0" fmla="*/ 0 w 856343"/>
                <a:gd name="connsiteY0" fmla="*/ 29029 h 333939"/>
                <a:gd name="connsiteX1" fmla="*/ 420915 w 856343"/>
                <a:gd name="connsiteY1" fmla="*/ 333829 h 333939"/>
                <a:gd name="connsiteX2" fmla="*/ 856343 w 856343"/>
                <a:gd name="connsiteY2" fmla="*/ 0 h 3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333939">
                  <a:moveTo>
                    <a:pt x="0" y="29029"/>
                  </a:moveTo>
                  <a:cubicBezTo>
                    <a:pt x="139095" y="183848"/>
                    <a:pt x="278191" y="338667"/>
                    <a:pt x="420915" y="333829"/>
                  </a:cubicBezTo>
                  <a:cubicBezTo>
                    <a:pt x="563639" y="328991"/>
                    <a:pt x="709991" y="164495"/>
                    <a:pt x="856343" y="0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2663" name="Rectangle 9">
              <a:extLst>
                <a:ext uri="{FF2B5EF4-FFF2-40B4-BE49-F238E27FC236}">
                  <a16:creationId xmlns:a16="http://schemas.microsoft.com/office/drawing/2014/main" id="{0844732A-00B9-4910-8C5A-A3CDF169C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599" y="5666198"/>
              <a:ext cx="421252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12664" name="Rectangle 9">
              <a:extLst>
                <a:ext uri="{FF2B5EF4-FFF2-40B4-BE49-F238E27FC236}">
                  <a16:creationId xmlns:a16="http://schemas.microsoft.com/office/drawing/2014/main" id="{53837ED0-DCC4-43C3-A080-702AB8945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646" y="5285245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01400" name="Oval 7">
              <a:extLst>
                <a:ext uri="{FF2B5EF4-FFF2-40B4-BE49-F238E27FC236}">
                  <a16:creationId xmlns:a16="http://schemas.microsoft.com/office/drawing/2014/main" id="{49E336D9-5D24-47A3-BE29-D3E434DE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064" y="5439490"/>
              <a:ext cx="360092" cy="3601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2666" name="Rectangle 31">
              <a:extLst>
                <a:ext uri="{FF2B5EF4-FFF2-40B4-BE49-F238E27FC236}">
                  <a16:creationId xmlns:a16="http://schemas.microsoft.com/office/drawing/2014/main" id="{2FA53FA8-1766-4341-8839-E3A98A4C6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947" y="5288860"/>
              <a:ext cx="504825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1402" name="Oval 29">
              <a:extLst>
                <a:ext uri="{FF2B5EF4-FFF2-40B4-BE49-F238E27FC236}">
                  <a16:creationId xmlns:a16="http://schemas.microsoft.com/office/drawing/2014/main" id="{DB03515E-7D9C-4A94-AA05-B7CD0DB0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047" y="5435253"/>
              <a:ext cx="360092" cy="3601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668" name="Line 27">
              <a:extLst>
                <a:ext uri="{FF2B5EF4-FFF2-40B4-BE49-F238E27FC236}">
                  <a16:creationId xmlns:a16="http://schemas.microsoft.com/office/drawing/2014/main" id="{E7C46C27-8CEA-41E0-8447-B2AC4B449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6054" y="5607130"/>
              <a:ext cx="336122" cy="16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9" name="Freeform 19">
              <a:extLst>
                <a:ext uri="{FF2B5EF4-FFF2-40B4-BE49-F238E27FC236}">
                  <a16:creationId xmlns:a16="http://schemas.microsoft.com/office/drawing/2014/main" id="{E4477AE2-2039-4BE3-9FA4-CADE4548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816" y="5057140"/>
              <a:ext cx="382588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0" name="Rectangle 20">
              <a:extLst>
                <a:ext uri="{FF2B5EF4-FFF2-40B4-BE49-F238E27FC236}">
                  <a16:creationId xmlns:a16="http://schemas.microsoft.com/office/drawing/2014/main" id="{430C72F8-9936-4F67-90EE-40A89D11F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844" y="4746748"/>
              <a:ext cx="504825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09" name="任意多边形 21508">
              <a:extLst>
                <a:ext uri="{FF2B5EF4-FFF2-40B4-BE49-F238E27FC236}">
                  <a16:creationId xmlns:a16="http://schemas.microsoft.com/office/drawing/2014/main" id="{68E06A20-1B96-4AAE-8403-E4866794227B}"/>
                </a:ext>
              </a:extLst>
            </p:cNvPr>
            <p:cNvSpPr/>
            <p:nvPr/>
          </p:nvSpPr>
          <p:spPr>
            <a:xfrm>
              <a:off x="3055077" y="5803868"/>
              <a:ext cx="2355672" cy="531737"/>
            </a:xfrm>
            <a:custGeom>
              <a:avLst/>
              <a:gdLst>
                <a:gd name="connsiteX0" fmla="*/ 0 w 2743200"/>
                <a:gd name="connsiteY0" fmla="*/ 0 h 756045"/>
                <a:gd name="connsiteX1" fmla="*/ 1538515 w 2743200"/>
                <a:gd name="connsiteY1" fmla="*/ 754743 h 756045"/>
                <a:gd name="connsiteX2" fmla="*/ 2743200 w 2743200"/>
                <a:gd name="connsiteY2" fmla="*/ 145143 h 7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0" h="756045">
                  <a:moveTo>
                    <a:pt x="0" y="0"/>
                  </a:moveTo>
                  <a:cubicBezTo>
                    <a:pt x="540657" y="365276"/>
                    <a:pt x="1081315" y="730553"/>
                    <a:pt x="1538515" y="754743"/>
                  </a:cubicBezTo>
                  <a:cubicBezTo>
                    <a:pt x="1995715" y="778933"/>
                    <a:pt x="2369457" y="462038"/>
                    <a:pt x="2743200" y="145143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2672" name="Rectangle 9">
              <a:extLst>
                <a:ext uri="{FF2B5EF4-FFF2-40B4-BE49-F238E27FC236}">
                  <a16:creationId xmlns:a16="http://schemas.microsoft.com/office/drawing/2014/main" id="{DC69D59B-CEA2-491A-B4C1-0ED0C6A3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766" y="5965909"/>
              <a:ext cx="421252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0F0F4A72-F14A-4611-A5F5-690534886645}"/>
              </a:ext>
            </a:extLst>
          </p:cNvPr>
          <p:cNvSpPr/>
          <p:nvPr/>
        </p:nvSpPr>
        <p:spPr>
          <a:xfrm>
            <a:off x="850900" y="3727450"/>
            <a:ext cx="935038" cy="34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C2508484-C754-4829-A562-99EF9E39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3781425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start</a:t>
            </a:r>
          </a:p>
        </p:txBody>
      </p:sp>
      <p:sp>
        <p:nvSpPr>
          <p:cNvPr id="45" name="Line 27">
            <a:extLst>
              <a:ext uri="{FF2B5EF4-FFF2-40B4-BE49-F238E27FC236}">
                <a16:creationId xmlns:a16="http://schemas.microsoft.com/office/drawing/2014/main" id="{59FBA43C-1AEF-42AB-BA7B-322499D28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933825"/>
            <a:ext cx="331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51" name="组合 44">
            <a:extLst>
              <a:ext uri="{FF2B5EF4-FFF2-40B4-BE49-F238E27FC236}">
                <a16:creationId xmlns:a16="http://schemas.microsoft.com/office/drawing/2014/main" id="{CFA95E0A-1DFB-40CA-A92D-99C8B474E5E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7" name="五边形 46">
              <a:extLst>
                <a:ext uri="{FF2B5EF4-FFF2-40B4-BE49-F238E27FC236}">
                  <a16:creationId xmlns:a16="http://schemas.microsoft.com/office/drawing/2014/main" id="{9E76716A-297C-4D82-998A-8A86D009E6F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54" name="五边形 46">
              <a:extLst>
                <a:ext uri="{FF2B5EF4-FFF2-40B4-BE49-F238E27FC236}">
                  <a16:creationId xmlns:a16="http://schemas.microsoft.com/office/drawing/2014/main" id="{32EAB991-B8BE-411C-80AD-1FE72852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0237790-D81F-406A-99B3-F43EA5A1F624}"/>
              </a:ext>
            </a:extLst>
          </p:cNvPr>
          <p:cNvSpPr/>
          <p:nvPr/>
        </p:nvSpPr>
        <p:spPr>
          <a:xfrm>
            <a:off x="4887781" y="1046162"/>
            <a:ext cx="3756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思考：假设整数部分不能以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开头，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b="1" dirty="0">
                <a:latin typeface="+mn-ea"/>
                <a:ea typeface="+mn-ea"/>
              </a:rPr>
              <a:t>如何修改？</a:t>
            </a:r>
            <a:endParaRPr lang="en-US" altLang="zh-CN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2" grpId="0"/>
      <p:bldP spid="44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1509">
            <a:extLst>
              <a:ext uri="{FF2B5EF4-FFF2-40B4-BE49-F238E27FC236}">
                <a16:creationId xmlns:a16="http://schemas.microsoft.com/office/drawing/2014/main" id="{75D8D274-1FC3-481B-83BF-41C5673B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600"/>
              <a:t>…</a:t>
            </a:r>
            <a:endParaRPr lang="zh-CN" altLang="en-US" sz="3600"/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B49132B0-E438-4DF0-9EE3-3764362E3282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1803400"/>
            <a:ext cx="504825" cy="457200"/>
            <a:chOff x="1877756" y="2136724"/>
            <a:chExt cx="504714" cy="457651"/>
          </a:xfrm>
        </p:grpSpPr>
        <p:sp>
          <p:nvSpPr>
            <p:cNvPr id="114782" name="Freeform 19">
              <a:extLst>
                <a:ext uri="{FF2B5EF4-FFF2-40B4-BE49-F238E27FC236}">
                  <a16:creationId xmlns:a16="http://schemas.microsoft.com/office/drawing/2014/main" id="{648621D9-357C-48C2-86A2-3206AA77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313" y="2369640"/>
              <a:ext cx="382503" cy="224735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83" name="Rectangle 20">
              <a:extLst>
                <a:ext uri="{FF2B5EF4-FFF2-40B4-BE49-F238E27FC236}">
                  <a16:creationId xmlns:a16="http://schemas.microsoft.com/office/drawing/2014/main" id="{7B981A54-04FA-43DC-B446-3729240C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756" y="2136724"/>
              <a:ext cx="504714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" name="组合 9">
            <a:extLst>
              <a:ext uri="{FF2B5EF4-FFF2-40B4-BE49-F238E27FC236}">
                <a16:creationId xmlns:a16="http://schemas.microsoft.com/office/drawing/2014/main" id="{452F6628-216A-4422-AF95-69FD066B563C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1855788"/>
            <a:ext cx="503238" cy="457200"/>
            <a:chOff x="3591579" y="2188879"/>
            <a:chExt cx="504714" cy="457651"/>
          </a:xfrm>
        </p:grpSpPr>
        <p:sp>
          <p:nvSpPr>
            <p:cNvPr id="114780" name="Rectangle 20">
              <a:extLst>
                <a:ext uri="{FF2B5EF4-FFF2-40B4-BE49-F238E27FC236}">
                  <a16:creationId xmlns:a16="http://schemas.microsoft.com/office/drawing/2014/main" id="{CBC242BF-07ED-47E2-8BEB-FBC1F8BA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579" y="2188879"/>
              <a:ext cx="504714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4781" name="Freeform 19">
              <a:extLst>
                <a:ext uri="{FF2B5EF4-FFF2-40B4-BE49-F238E27FC236}">
                  <a16:creationId xmlns:a16="http://schemas.microsoft.com/office/drawing/2014/main" id="{B3C5F4D2-1985-4ACE-A220-F551D75A2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002" y="2421795"/>
              <a:ext cx="382503" cy="224735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4C5F52-4C2A-4B41-ADFD-888AB3211BDE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2238375"/>
            <a:ext cx="601662" cy="273050"/>
            <a:chOff x="6688765" y="2238912"/>
            <a:chExt cx="600640" cy="272761"/>
          </a:xfrm>
        </p:grpSpPr>
        <p:sp>
          <p:nvSpPr>
            <p:cNvPr id="114778" name="Line 16">
              <a:extLst>
                <a:ext uri="{FF2B5EF4-FFF2-40B4-BE49-F238E27FC236}">
                  <a16:creationId xmlns:a16="http://schemas.microsoft.com/office/drawing/2014/main" id="{10CC2D73-7C0F-4B9A-A388-8FC3CB923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8765" y="2509295"/>
              <a:ext cx="433439" cy="2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9" name="Rectangle 9">
              <a:extLst>
                <a:ext uri="{FF2B5EF4-FFF2-40B4-BE49-F238E27FC236}">
                  <a16:creationId xmlns:a16="http://schemas.microsoft.com/office/drawing/2014/main" id="{1CA0F442-B0A9-40CE-859D-8E02DA86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521" y="2238912"/>
              <a:ext cx="504884" cy="215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C1E218-9F0B-4762-A1EE-F31E87BB56E3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1928813"/>
            <a:ext cx="938212" cy="704850"/>
            <a:chOff x="6602413" y="1928813"/>
            <a:chExt cx="938212" cy="704850"/>
          </a:xfrm>
        </p:grpSpPr>
        <p:sp>
          <p:nvSpPr>
            <p:cNvPr id="114775" name="Rectangle 44">
              <a:extLst>
                <a:ext uri="{FF2B5EF4-FFF2-40B4-BE49-F238E27FC236}">
                  <a16:creationId xmlns:a16="http://schemas.microsoft.com/office/drawing/2014/main" id="{8497B2EC-CE86-4203-AF8C-23B3A403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369" y="1928813"/>
              <a:ext cx="792256" cy="216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楷体_GB2312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68" name="任意多边形 67">
              <a:extLst>
                <a:ext uri="{FF2B5EF4-FFF2-40B4-BE49-F238E27FC236}">
                  <a16:creationId xmlns:a16="http://schemas.microsoft.com/office/drawing/2014/main" id="{7E191A69-AB2A-4F3E-A6BB-6D07FB9F692B}"/>
                </a:ext>
              </a:extLst>
            </p:cNvPr>
            <p:cNvSpPr/>
            <p:nvPr/>
          </p:nvSpPr>
          <p:spPr bwMode="auto">
            <a:xfrm>
              <a:off x="6602413" y="2154238"/>
              <a:ext cx="744537" cy="241300"/>
            </a:xfrm>
            <a:custGeom>
              <a:avLst/>
              <a:gdLst>
                <a:gd name="connsiteX0" fmla="*/ 0 w 841829"/>
                <a:gd name="connsiteY0" fmla="*/ 275906 h 275906"/>
                <a:gd name="connsiteX1" fmla="*/ 333829 w 841829"/>
                <a:gd name="connsiteY1" fmla="*/ 135 h 275906"/>
                <a:gd name="connsiteX2" fmla="*/ 841829 w 841829"/>
                <a:gd name="connsiteY2" fmla="*/ 246878 h 27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829" h="275906">
                  <a:moveTo>
                    <a:pt x="0" y="275906"/>
                  </a:moveTo>
                  <a:cubicBezTo>
                    <a:pt x="96762" y="140439"/>
                    <a:pt x="193524" y="4973"/>
                    <a:pt x="333829" y="135"/>
                  </a:cubicBezTo>
                  <a:cubicBezTo>
                    <a:pt x="474134" y="-4703"/>
                    <a:pt x="657981" y="121087"/>
                    <a:pt x="841829" y="246878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510" name="Oval 7">
              <a:extLst>
                <a:ext uri="{FF2B5EF4-FFF2-40B4-BE49-F238E27FC236}">
                  <a16:creationId xmlns:a16="http://schemas.microsoft.com/office/drawing/2014/main" id="{98A6CE8B-D026-4343-8861-0B4D8979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2363788"/>
              <a:ext cx="360363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5" name="组合 12">
            <a:extLst>
              <a:ext uri="{FF2B5EF4-FFF2-40B4-BE49-F238E27FC236}">
                <a16:creationId xmlns:a16="http://schemas.microsoft.com/office/drawing/2014/main" id="{86AAD581-FE20-497A-94C7-8355FDBAAC8E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2320925"/>
            <a:ext cx="1878012" cy="630238"/>
            <a:chOff x="4926982" y="2654838"/>
            <a:chExt cx="1878091" cy="629840"/>
          </a:xfrm>
        </p:grpSpPr>
        <p:sp>
          <p:nvSpPr>
            <p:cNvPr id="114771" name="Oval 39">
              <a:extLst>
                <a:ext uri="{FF2B5EF4-FFF2-40B4-BE49-F238E27FC236}">
                  <a16:creationId xmlns:a16="http://schemas.microsoft.com/office/drawing/2014/main" id="{67432B2B-B186-4027-82FE-EC85BDCD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946" y="2654838"/>
              <a:ext cx="503127" cy="3769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任意多边形 68">
              <a:extLst>
                <a:ext uri="{FF2B5EF4-FFF2-40B4-BE49-F238E27FC236}">
                  <a16:creationId xmlns:a16="http://schemas.microsoft.com/office/drawing/2014/main" id="{77EC3CBD-A572-4E86-9023-D927C04E5750}"/>
                </a:ext>
              </a:extLst>
            </p:cNvPr>
            <p:cNvSpPr/>
            <p:nvPr/>
          </p:nvSpPr>
          <p:spPr bwMode="auto">
            <a:xfrm>
              <a:off x="4926982" y="2983243"/>
              <a:ext cx="1439923" cy="80911"/>
            </a:xfrm>
            <a:custGeom>
              <a:avLst/>
              <a:gdLst>
                <a:gd name="connsiteX0" fmla="*/ 0 w 856343"/>
                <a:gd name="connsiteY0" fmla="*/ 29029 h 333939"/>
                <a:gd name="connsiteX1" fmla="*/ 420915 w 856343"/>
                <a:gd name="connsiteY1" fmla="*/ 333829 h 333939"/>
                <a:gd name="connsiteX2" fmla="*/ 856343 w 856343"/>
                <a:gd name="connsiteY2" fmla="*/ 0 h 3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333939">
                  <a:moveTo>
                    <a:pt x="0" y="29029"/>
                  </a:moveTo>
                  <a:cubicBezTo>
                    <a:pt x="139095" y="183848"/>
                    <a:pt x="278191" y="338667"/>
                    <a:pt x="420915" y="333829"/>
                  </a:cubicBezTo>
                  <a:cubicBezTo>
                    <a:pt x="563639" y="328991"/>
                    <a:pt x="709991" y="164495"/>
                    <a:pt x="856343" y="0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773" name="Rectangle 9">
              <a:extLst>
                <a:ext uri="{FF2B5EF4-FFF2-40B4-BE49-F238E27FC236}">
                  <a16:creationId xmlns:a16="http://schemas.microsoft.com/office/drawing/2014/main" id="{24196695-0AE6-44E1-83B1-23DB8BB8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499" y="3069456"/>
              <a:ext cx="421159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" name="Oval 29">
              <a:extLst>
                <a:ext uri="{FF2B5EF4-FFF2-40B4-BE49-F238E27FC236}">
                  <a16:creationId xmlns:a16="http://schemas.microsoft.com/office/drawing/2014/main" id="{10D5E593-4055-4CF6-9B2E-D53E1E42A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255" y="2713539"/>
              <a:ext cx="360378" cy="27129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6" name="组合 14">
            <a:extLst>
              <a:ext uri="{FF2B5EF4-FFF2-40B4-BE49-F238E27FC236}">
                <a16:creationId xmlns:a16="http://schemas.microsoft.com/office/drawing/2014/main" id="{272A1B2A-31B9-45CC-BA66-A698C15167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870075"/>
            <a:ext cx="625475" cy="455613"/>
            <a:chOff x="6377115" y="2203660"/>
            <a:chExt cx="624528" cy="455442"/>
          </a:xfrm>
        </p:grpSpPr>
        <p:sp>
          <p:nvSpPr>
            <p:cNvPr id="114769" name="Freeform 19">
              <a:extLst>
                <a:ext uri="{FF2B5EF4-FFF2-40B4-BE49-F238E27FC236}">
                  <a16:creationId xmlns:a16="http://schemas.microsoft.com/office/drawing/2014/main" id="{033FFBF4-16CF-47CF-90F8-0CA8071D9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115" y="2434367"/>
              <a:ext cx="382503" cy="224735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0" name="Rectangle 20">
              <a:extLst>
                <a:ext uri="{FF2B5EF4-FFF2-40B4-BE49-F238E27FC236}">
                  <a16:creationId xmlns:a16="http://schemas.microsoft.com/office/drawing/2014/main" id="{3BC94554-BC30-473C-A00E-E1881861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929" y="2203660"/>
              <a:ext cx="504714" cy="215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7" name="组合 7">
            <a:extLst>
              <a:ext uri="{FF2B5EF4-FFF2-40B4-BE49-F238E27FC236}">
                <a16:creationId xmlns:a16="http://schemas.microsoft.com/office/drawing/2014/main" id="{457CD9EA-A1A2-404F-AC6E-EF58E4DBD07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14563"/>
            <a:ext cx="1066800" cy="469900"/>
            <a:chOff x="3024766" y="2548586"/>
            <a:chExt cx="1066163" cy="469256"/>
          </a:xfrm>
        </p:grpSpPr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7A0EA2EB-68EA-405A-B0B2-1704729A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127" y="2676997"/>
              <a:ext cx="441061" cy="27109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3   </a:t>
              </a:r>
              <a:r>
                <a:rPr lang="zh-CN" altLang="en-US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，</a:t>
              </a: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766" name="Line 13">
              <a:extLst>
                <a:ext uri="{FF2B5EF4-FFF2-40B4-BE49-F238E27FC236}">
                  <a16:creationId xmlns:a16="http://schemas.microsoft.com/office/drawing/2014/main" id="{1E4B45C7-D25E-4A66-9B1F-E15F8AEAE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766" y="2822489"/>
              <a:ext cx="431705" cy="2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67" name="Rectangle 31">
              <a:extLst>
                <a:ext uri="{FF2B5EF4-FFF2-40B4-BE49-F238E27FC236}">
                  <a16:creationId xmlns:a16="http://schemas.microsoft.com/office/drawing/2014/main" id="{961A7C7B-F4A3-4CBB-AADF-1C691E1C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83" y="2548586"/>
              <a:ext cx="504714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56C461F-61A5-4C63-9FAE-A5B9A790F704}"/>
                </a:ext>
              </a:extLst>
            </p:cNvPr>
            <p:cNvSpPr/>
            <p:nvPr/>
          </p:nvSpPr>
          <p:spPr bwMode="auto">
            <a:xfrm>
              <a:off x="3494385" y="2627852"/>
              <a:ext cx="596544" cy="3899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8">
            <a:extLst>
              <a:ext uri="{FF2B5EF4-FFF2-40B4-BE49-F238E27FC236}">
                <a16:creationId xmlns:a16="http://schemas.microsoft.com/office/drawing/2014/main" id="{83E8DD58-C311-4523-B149-03B5644F2361}"/>
              </a:ext>
            </a:extLst>
          </p:cNvPr>
          <p:cNvGrpSpPr>
            <a:grpSpLocks/>
          </p:cNvGrpSpPr>
          <p:nvPr/>
        </p:nvGrpSpPr>
        <p:grpSpPr bwMode="auto">
          <a:xfrm>
            <a:off x="3963988" y="1428750"/>
            <a:ext cx="2698750" cy="1204913"/>
            <a:chOff x="2339975" y="1762125"/>
            <a:chExt cx="2699073" cy="1204305"/>
          </a:xfrm>
        </p:grpSpPr>
        <p:sp>
          <p:nvSpPr>
            <p:cNvPr id="103493" name="Oval 15">
              <a:extLst>
                <a:ext uri="{FF2B5EF4-FFF2-40B4-BE49-F238E27FC236}">
                  <a16:creationId xmlns:a16="http://schemas.microsoft.com/office/drawing/2014/main" id="{2137452C-F3E6-4E6E-9704-43E255089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461" y="2696691"/>
              <a:ext cx="517587" cy="26973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   </a:t>
              </a:r>
              <a:r>
                <a:rPr lang="zh-CN" altLang="en-US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，</a:t>
              </a: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0" name="任意多边形 79">
              <a:extLst>
                <a:ext uri="{FF2B5EF4-FFF2-40B4-BE49-F238E27FC236}">
                  <a16:creationId xmlns:a16="http://schemas.microsoft.com/office/drawing/2014/main" id="{C8BBA728-3DAE-4565-83B9-F85F6EDE069B}"/>
                </a:ext>
              </a:extLst>
            </p:cNvPr>
            <p:cNvSpPr/>
            <p:nvPr/>
          </p:nvSpPr>
          <p:spPr bwMode="auto">
            <a:xfrm>
              <a:off x="2339975" y="2101679"/>
              <a:ext cx="2322790" cy="564865"/>
            </a:xfrm>
            <a:custGeom>
              <a:avLst/>
              <a:gdLst>
                <a:gd name="connsiteX0" fmla="*/ 0 w 2801257"/>
                <a:gd name="connsiteY0" fmla="*/ 740937 h 857051"/>
                <a:gd name="connsiteX1" fmla="*/ 1320800 w 2801257"/>
                <a:gd name="connsiteY1" fmla="*/ 709 h 857051"/>
                <a:gd name="connsiteX2" fmla="*/ 2801257 w 2801257"/>
                <a:gd name="connsiteY2" fmla="*/ 857051 h 85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257" h="857051">
                  <a:moveTo>
                    <a:pt x="0" y="740937"/>
                  </a:moveTo>
                  <a:cubicBezTo>
                    <a:pt x="426962" y="361147"/>
                    <a:pt x="853924" y="-18643"/>
                    <a:pt x="1320800" y="709"/>
                  </a:cubicBezTo>
                  <a:cubicBezTo>
                    <a:pt x="1787676" y="20061"/>
                    <a:pt x="2294466" y="438556"/>
                    <a:pt x="2801257" y="857051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764" name="Rectangle 20">
              <a:extLst>
                <a:ext uri="{FF2B5EF4-FFF2-40B4-BE49-F238E27FC236}">
                  <a16:creationId xmlns:a16="http://schemas.microsoft.com/office/drawing/2014/main" id="{32CA74DC-CA9A-4603-A1F4-B562FE382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239" y="1762125"/>
              <a:ext cx="398376" cy="195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9" name="组合 2">
            <a:extLst>
              <a:ext uri="{FF2B5EF4-FFF2-40B4-BE49-F238E27FC236}">
                <a16:creationId xmlns:a16="http://schemas.microsoft.com/office/drawing/2014/main" id="{006136D3-81A3-4B90-90B3-3C15C8598A30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2216150"/>
            <a:ext cx="3178175" cy="454025"/>
            <a:chOff x="-766816" y="2548336"/>
            <a:chExt cx="3178229" cy="455214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BAD3695C-1E93-4576-9F14-4902E99B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27" y="2666119"/>
              <a:ext cx="360368" cy="27058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4755" name="Rectangle 31">
              <a:extLst>
                <a:ext uri="{FF2B5EF4-FFF2-40B4-BE49-F238E27FC236}">
                  <a16:creationId xmlns:a16="http://schemas.microsoft.com/office/drawing/2014/main" id="{C755E1CC-A555-431F-B7F2-A3099174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89" y="2548336"/>
              <a:ext cx="504714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D59B03BB-540C-4464-91BB-154FE9F5F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489" y="2672485"/>
              <a:ext cx="625486" cy="2721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  <a:r>
                <a:rPr lang="zh-CN" altLang="en-US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，</a:t>
              </a: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3  </a:t>
              </a:r>
              <a:r>
                <a:rPr lang="zh-CN" altLang="en-US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，</a:t>
              </a:r>
              <a:r>
                <a:rPr lang="en-US" altLang="zh-CN" sz="1500" b="1" spc="-300" dirty="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517D2EF-0357-4C59-ACB6-90B7C8A4635F}"/>
                </a:ext>
              </a:extLst>
            </p:cNvPr>
            <p:cNvSpPr/>
            <p:nvPr/>
          </p:nvSpPr>
          <p:spPr bwMode="auto">
            <a:xfrm>
              <a:off x="1614474" y="2612002"/>
              <a:ext cx="796939" cy="3915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1ABDCFC-2102-4277-810D-B1AF2F7EB507}"/>
                </a:ext>
              </a:extLst>
            </p:cNvPr>
            <p:cNvSpPr/>
            <p:nvPr/>
          </p:nvSpPr>
          <p:spPr bwMode="auto">
            <a:xfrm>
              <a:off x="-766816" y="2615186"/>
              <a:ext cx="935054" cy="361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500" b="1" i="1" dirty="0">
                  <a:solidFill>
                    <a:schemeClr val="tx1"/>
                  </a:solidFill>
                  <a:latin typeface="Times New Roman" pitchFamily="18" charset="0"/>
                </a:rPr>
                <a:t>DFA</a:t>
              </a:r>
              <a:r>
                <a:rPr lang="zh-CN" altLang="en-US" sz="2500" b="1" i="1" dirty="0">
                  <a:solidFill>
                    <a:schemeClr val="tx1"/>
                  </a:solidFill>
                  <a:latin typeface="Times New Roman" pitchFamily="18" charset="0"/>
                </a:rPr>
                <a:t>：</a:t>
              </a:r>
            </a:p>
          </p:txBody>
        </p:sp>
        <p:sp>
          <p:nvSpPr>
            <p:cNvPr id="114759" name="Line 21">
              <a:extLst>
                <a:ext uri="{FF2B5EF4-FFF2-40B4-BE49-F238E27FC236}">
                  <a16:creationId xmlns:a16="http://schemas.microsoft.com/office/drawing/2014/main" id="{3F1E41D8-83DB-4B26-8D59-2F3F15B1D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116" y="2795589"/>
              <a:ext cx="2788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60" name="Rectangle 22">
              <a:extLst>
                <a:ext uri="{FF2B5EF4-FFF2-40B4-BE49-F238E27FC236}">
                  <a16:creationId xmlns:a16="http://schemas.microsoft.com/office/drawing/2014/main" id="{9C53E1CF-EF17-4D5B-9E14-268DB139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" y="2689587"/>
              <a:ext cx="648778" cy="21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A07BA2C-8F3C-4F0F-A2CC-AA2B20174225}"/>
                </a:ext>
              </a:extLst>
            </p:cNvPr>
            <p:cNvCxnSpPr/>
            <p:nvPr/>
          </p:nvCxnSpPr>
          <p:spPr bwMode="auto">
            <a:xfrm>
              <a:off x="1331895" y="2812551"/>
              <a:ext cx="2873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6">
            <a:extLst>
              <a:ext uri="{FF2B5EF4-FFF2-40B4-BE49-F238E27FC236}">
                <a16:creationId xmlns:a16="http://schemas.microsoft.com/office/drawing/2014/main" id="{B5FEDEF5-24FB-4945-8041-6BF290CC612C}"/>
              </a:ext>
            </a:extLst>
          </p:cNvPr>
          <p:cNvGrpSpPr>
            <a:grpSpLocks/>
          </p:cNvGrpSpPr>
          <p:nvPr/>
        </p:nvGrpSpPr>
        <p:grpSpPr bwMode="auto">
          <a:xfrm>
            <a:off x="4035425" y="2166938"/>
            <a:ext cx="649288" cy="447675"/>
            <a:chOff x="2411209" y="2499742"/>
            <a:chExt cx="648708" cy="447061"/>
          </a:xfrm>
        </p:grpSpPr>
        <p:sp>
          <p:nvSpPr>
            <p:cNvPr id="114751" name="Rectangle 14">
              <a:extLst>
                <a:ext uri="{FF2B5EF4-FFF2-40B4-BE49-F238E27FC236}">
                  <a16:creationId xmlns:a16="http://schemas.microsoft.com/office/drawing/2014/main" id="{1DCA1B31-B267-4139-AEEF-433150C9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09" y="2499742"/>
              <a:ext cx="504714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楷体_GB2312"/>
                  <a:ea typeface="楷体_GB2312"/>
                  <a:cs typeface="楷体_GB2312"/>
                </a:rPr>
                <a:t>.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31C86E00-D933-4B9E-A956-310FB398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876" y="2677298"/>
              <a:ext cx="360041" cy="2695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FAAEF2F-3108-4DC8-A3AD-1AB731FD108A}"/>
                </a:ext>
              </a:extLst>
            </p:cNvPr>
            <p:cNvCxnSpPr/>
            <p:nvPr/>
          </p:nvCxnSpPr>
          <p:spPr bwMode="auto">
            <a:xfrm>
              <a:off x="2411209" y="2805709"/>
              <a:ext cx="2886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0C846DC-D29D-45DB-A4F3-FBBA3CEDB0FD}"/>
              </a:ext>
            </a:extLst>
          </p:cNvPr>
          <p:cNvGrpSpPr>
            <a:grpSpLocks/>
          </p:cNvGrpSpPr>
          <p:nvPr/>
        </p:nvGrpSpPr>
        <p:grpSpPr bwMode="auto">
          <a:xfrm>
            <a:off x="5735638" y="2243138"/>
            <a:ext cx="430212" cy="254000"/>
            <a:chOff x="4110760" y="2576913"/>
            <a:chExt cx="431703" cy="253411"/>
          </a:xfrm>
        </p:grpSpPr>
        <p:sp>
          <p:nvSpPr>
            <p:cNvPr id="114749" name="Rectangle 20">
              <a:extLst>
                <a:ext uri="{FF2B5EF4-FFF2-40B4-BE49-F238E27FC236}">
                  <a16:creationId xmlns:a16="http://schemas.microsoft.com/office/drawing/2014/main" id="{1ABA7E47-5ED1-4757-B7B8-09E59938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943" y="2576913"/>
              <a:ext cx="398376" cy="195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4750" name="Line 13">
              <a:extLst>
                <a:ext uri="{FF2B5EF4-FFF2-40B4-BE49-F238E27FC236}">
                  <a16:creationId xmlns:a16="http://schemas.microsoft.com/office/drawing/2014/main" id="{FE558B9D-D080-42BF-BBF7-98D650BE0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0760" y="2827946"/>
              <a:ext cx="431703" cy="2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3">
            <a:extLst>
              <a:ext uri="{FF2B5EF4-FFF2-40B4-BE49-F238E27FC236}">
                <a16:creationId xmlns:a16="http://schemas.microsoft.com/office/drawing/2014/main" id="{6F308E94-173E-413A-BDDB-97BEFAE4696C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2255838"/>
            <a:ext cx="542925" cy="261937"/>
            <a:chOff x="5886884" y="2588928"/>
            <a:chExt cx="544535" cy="262593"/>
          </a:xfrm>
        </p:grpSpPr>
        <p:sp>
          <p:nvSpPr>
            <p:cNvPr id="114747" name="Rectangle 31">
              <a:extLst>
                <a:ext uri="{FF2B5EF4-FFF2-40B4-BE49-F238E27FC236}">
                  <a16:creationId xmlns:a16="http://schemas.microsoft.com/office/drawing/2014/main" id="{26E80685-1F1C-4E08-8452-509063340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705" y="2588928"/>
              <a:ext cx="504714" cy="215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4748" name="Line 13">
              <a:extLst>
                <a:ext uri="{FF2B5EF4-FFF2-40B4-BE49-F238E27FC236}">
                  <a16:creationId xmlns:a16="http://schemas.microsoft.com/office/drawing/2014/main" id="{51A99F8B-09C5-4F43-B4F3-E2CBE062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884" y="2849143"/>
              <a:ext cx="431705" cy="2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703" name="组合 2">
            <a:extLst>
              <a:ext uri="{FF2B5EF4-FFF2-40B4-BE49-F238E27FC236}">
                <a16:creationId xmlns:a16="http://schemas.microsoft.com/office/drawing/2014/main" id="{3C0DAC18-1E48-43EE-939E-2731D4806333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3354388"/>
            <a:ext cx="1355725" cy="731837"/>
            <a:chOff x="245793" y="5141767"/>
            <a:chExt cx="1356754" cy="976968"/>
          </a:xfrm>
        </p:grpSpPr>
        <p:sp>
          <p:nvSpPr>
            <p:cNvPr id="103472" name="Oval 7">
              <a:extLst>
                <a:ext uri="{FF2B5EF4-FFF2-40B4-BE49-F238E27FC236}">
                  <a16:creationId xmlns:a16="http://schemas.microsoft.com/office/drawing/2014/main" id="{748351CF-A07F-4993-A932-F4F39F1D2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93" y="5733034"/>
              <a:ext cx="360636" cy="36027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4742" name="Rectangle 31">
              <a:extLst>
                <a:ext uri="{FF2B5EF4-FFF2-40B4-BE49-F238E27FC236}">
                  <a16:creationId xmlns:a16="http://schemas.microsoft.com/office/drawing/2014/main" id="{E666CF30-49AB-441A-96CD-58588F0D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71" y="5589586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E7E08A81-A4CD-4DBC-AF91-4C8049B6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960" y="5756346"/>
              <a:ext cx="360637" cy="36238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744" name="Line 27">
              <a:extLst>
                <a:ext uri="{FF2B5EF4-FFF2-40B4-BE49-F238E27FC236}">
                  <a16:creationId xmlns:a16="http://schemas.microsoft.com/office/drawing/2014/main" id="{792EC165-B156-4728-81FD-8448A988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55" y="5915987"/>
              <a:ext cx="404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45" name="Freeform 19">
              <a:extLst>
                <a:ext uri="{FF2B5EF4-FFF2-40B4-BE49-F238E27FC236}">
                  <a16:creationId xmlns:a16="http://schemas.microsoft.com/office/drawing/2014/main" id="{9D7E6D61-272E-46C2-A063-DFD2A3B0D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779" y="5456748"/>
              <a:ext cx="382588" cy="300036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46" name="Rectangle 20">
              <a:extLst>
                <a:ext uri="{FF2B5EF4-FFF2-40B4-BE49-F238E27FC236}">
                  <a16:creationId xmlns:a16="http://schemas.microsoft.com/office/drawing/2014/main" id="{F8AA899B-2512-49C8-A020-FFA4826F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21" y="5141767"/>
              <a:ext cx="504826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14704" name="Rectangle 20">
            <a:extLst>
              <a:ext uri="{FF2B5EF4-FFF2-40B4-BE49-F238E27FC236}">
                <a16:creationId xmlns:a16="http://schemas.microsoft.com/office/drawing/2014/main" id="{13DFC77A-8555-48F7-8AEB-292C2CA1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381375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114705" name="组合 21510">
            <a:extLst>
              <a:ext uri="{FF2B5EF4-FFF2-40B4-BE49-F238E27FC236}">
                <a16:creationId xmlns:a16="http://schemas.microsoft.com/office/drawing/2014/main" id="{94D2C4CA-5F7D-4563-AFB9-8F82C914474F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3616325"/>
            <a:ext cx="1854200" cy="952500"/>
            <a:chOff x="1175657" y="5157316"/>
            <a:chExt cx="1854869" cy="1270543"/>
          </a:xfrm>
        </p:grpSpPr>
        <p:sp>
          <p:nvSpPr>
            <p:cNvPr id="114732" name="Rectangle 9">
              <a:extLst>
                <a:ext uri="{FF2B5EF4-FFF2-40B4-BE49-F238E27FC236}">
                  <a16:creationId xmlns:a16="http://schemas.microsoft.com/office/drawing/2014/main" id="{514B486F-B884-4FDC-A594-22C1DA977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767" y="6140522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9DD2F831-C9FE-47CC-AE13-9FB68F19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627" y="5434719"/>
              <a:ext cx="358904" cy="3621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4734" name="Rectangle 14">
              <a:extLst>
                <a:ext uri="{FF2B5EF4-FFF2-40B4-BE49-F238E27FC236}">
                  <a16:creationId xmlns:a16="http://schemas.microsoft.com/office/drawing/2014/main" id="{2B38EB69-3994-4D29-92E0-5754D6FA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652" y="5304068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楷体_GB2312"/>
                  <a:ea typeface="楷体_GB2312"/>
                  <a:cs typeface="楷体_GB2312"/>
                </a:rPr>
                <a:t>.</a:t>
              </a:r>
            </a:p>
          </p:txBody>
        </p:sp>
        <p:sp>
          <p:nvSpPr>
            <p:cNvPr id="114735" name="Line 13">
              <a:extLst>
                <a:ext uri="{FF2B5EF4-FFF2-40B4-BE49-F238E27FC236}">
                  <a16:creationId xmlns:a16="http://schemas.microsoft.com/office/drawing/2014/main" id="{D112B5F0-47EC-48C9-B47F-12E89847B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92" y="562274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DA65B5C3-E325-439F-B8F0-F47E0A02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062" y="5428365"/>
              <a:ext cx="360492" cy="3599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4737" name="Line 13">
              <a:extLst>
                <a:ext uri="{FF2B5EF4-FFF2-40B4-BE49-F238E27FC236}">
                  <a16:creationId xmlns:a16="http://schemas.microsoft.com/office/drawing/2014/main" id="{A4B8CE2D-23B4-422B-B356-2C2C8328C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239" y="5613671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38" name="Freeform 19">
              <a:extLst>
                <a:ext uri="{FF2B5EF4-FFF2-40B4-BE49-F238E27FC236}">
                  <a16:creationId xmlns:a16="http://schemas.microsoft.com/office/drawing/2014/main" id="{AD936B1E-A2F8-4E34-8963-49F2BDA96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938" y="5157316"/>
              <a:ext cx="382588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39" name="Rectangle 31">
              <a:extLst>
                <a:ext uri="{FF2B5EF4-FFF2-40B4-BE49-F238E27FC236}">
                  <a16:creationId xmlns:a16="http://schemas.microsoft.com/office/drawing/2014/main" id="{38EFE01E-B797-4B76-B071-9A93637CF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588" y="5283790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0" name="任意多边形 149">
              <a:extLst>
                <a:ext uri="{FF2B5EF4-FFF2-40B4-BE49-F238E27FC236}">
                  <a16:creationId xmlns:a16="http://schemas.microsoft.com/office/drawing/2014/main" id="{F5902C50-6E3A-4101-8B1E-1349A5623700}"/>
                </a:ext>
              </a:extLst>
            </p:cNvPr>
            <p:cNvSpPr/>
            <p:nvPr/>
          </p:nvSpPr>
          <p:spPr>
            <a:xfrm>
              <a:off x="1175657" y="5784117"/>
              <a:ext cx="1626187" cy="355752"/>
            </a:xfrm>
            <a:custGeom>
              <a:avLst/>
              <a:gdLst>
                <a:gd name="connsiteX0" fmla="*/ 0 w 1625600"/>
                <a:gd name="connsiteY0" fmla="*/ 0 h 334293"/>
                <a:gd name="connsiteX1" fmla="*/ 885372 w 1625600"/>
                <a:gd name="connsiteY1" fmla="*/ 333828 h 334293"/>
                <a:gd name="connsiteX2" fmla="*/ 1625600 w 1625600"/>
                <a:gd name="connsiteY2" fmla="*/ 58057 h 3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5600" h="334293">
                  <a:moveTo>
                    <a:pt x="0" y="0"/>
                  </a:moveTo>
                  <a:cubicBezTo>
                    <a:pt x="307219" y="162076"/>
                    <a:pt x="614439" y="324152"/>
                    <a:pt x="885372" y="333828"/>
                  </a:cubicBezTo>
                  <a:cubicBezTo>
                    <a:pt x="1156305" y="343504"/>
                    <a:pt x="1390952" y="200780"/>
                    <a:pt x="1625600" y="58057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14706" name="组合 21511">
            <a:extLst>
              <a:ext uri="{FF2B5EF4-FFF2-40B4-BE49-F238E27FC236}">
                <a16:creationId xmlns:a16="http://schemas.microsoft.com/office/drawing/2014/main" id="{39260A53-D8AB-4E8F-B8B8-FF537D1E90AB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3308350"/>
            <a:ext cx="2714625" cy="1190625"/>
            <a:chOff x="3055077" y="4746748"/>
            <a:chExt cx="2712592" cy="1588857"/>
          </a:xfrm>
        </p:grpSpPr>
        <p:sp>
          <p:nvSpPr>
            <p:cNvPr id="114714" name="Line 27">
              <a:extLst>
                <a:ext uri="{FF2B5EF4-FFF2-40B4-BE49-F238E27FC236}">
                  <a16:creationId xmlns:a16="http://schemas.microsoft.com/office/drawing/2014/main" id="{76E6B33B-E6E2-4551-8DCC-84BCC1427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055" y="5640724"/>
              <a:ext cx="387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5" name="Rectangle 44">
              <a:extLst>
                <a:ext uri="{FF2B5EF4-FFF2-40B4-BE49-F238E27FC236}">
                  <a16:creationId xmlns:a16="http://schemas.microsoft.com/office/drawing/2014/main" id="{D431859A-97B6-40F8-96C0-E26E3618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754" y="4865383"/>
              <a:ext cx="793156" cy="29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2955A161-6BB0-40C2-B08F-F4B58825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146" y="5460675"/>
              <a:ext cx="360092" cy="3601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4717" name="Line 16">
              <a:extLst>
                <a:ext uri="{FF2B5EF4-FFF2-40B4-BE49-F238E27FC236}">
                  <a16:creationId xmlns:a16="http://schemas.microsoft.com/office/drawing/2014/main" id="{6D659B02-02E2-445A-AB88-05C0F9D7D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016" y="5641065"/>
              <a:ext cx="433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8" name="Oval 39">
              <a:extLst>
                <a:ext uri="{FF2B5EF4-FFF2-40B4-BE49-F238E27FC236}">
                  <a16:creationId xmlns:a16="http://schemas.microsoft.com/office/drawing/2014/main" id="{D56BA131-F376-4D7F-AA59-5C5F9E23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175" y="5356126"/>
              <a:ext cx="503238" cy="503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19" name="Rectangle 20">
              <a:extLst>
                <a:ext uri="{FF2B5EF4-FFF2-40B4-BE49-F238E27FC236}">
                  <a16:creationId xmlns:a16="http://schemas.microsoft.com/office/drawing/2014/main" id="{BB5343F6-F17C-4668-B4A7-005B861AA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677" y="5289235"/>
              <a:ext cx="398463" cy="26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8" name="任意多边形 157">
              <a:extLst>
                <a:ext uri="{FF2B5EF4-FFF2-40B4-BE49-F238E27FC236}">
                  <a16:creationId xmlns:a16="http://schemas.microsoft.com/office/drawing/2014/main" id="{378EB4FD-7FAB-4852-871C-7C093B720106}"/>
                </a:ext>
              </a:extLst>
            </p:cNvPr>
            <p:cNvSpPr/>
            <p:nvPr/>
          </p:nvSpPr>
          <p:spPr>
            <a:xfrm>
              <a:off x="3759399" y="5166206"/>
              <a:ext cx="842332" cy="275402"/>
            </a:xfrm>
            <a:custGeom>
              <a:avLst/>
              <a:gdLst>
                <a:gd name="connsiteX0" fmla="*/ 0 w 841829"/>
                <a:gd name="connsiteY0" fmla="*/ 275906 h 275906"/>
                <a:gd name="connsiteX1" fmla="*/ 333829 w 841829"/>
                <a:gd name="connsiteY1" fmla="*/ 135 h 275906"/>
                <a:gd name="connsiteX2" fmla="*/ 841829 w 841829"/>
                <a:gd name="connsiteY2" fmla="*/ 246878 h 27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829" h="275906">
                  <a:moveTo>
                    <a:pt x="0" y="275906"/>
                  </a:moveTo>
                  <a:cubicBezTo>
                    <a:pt x="96762" y="140439"/>
                    <a:pt x="193524" y="4973"/>
                    <a:pt x="333829" y="135"/>
                  </a:cubicBezTo>
                  <a:cubicBezTo>
                    <a:pt x="474134" y="-4703"/>
                    <a:pt x="657981" y="121087"/>
                    <a:pt x="841829" y="246878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9" name="任意多边形 158">
              <a:extLst>
                <a:ext uri="{FF2B5EF4-FFF2-40B4-BE49-F238E27FC236}">
                  <a16:creationId xmlns:a16="http://schemas.microsoft.com/office/drawing/2014/main" id="{6FF0B09D-8DB6-4608-A431-35AA6EF82A6C}"/>
                </a:ext>
              </a:extLst>
            </p:cNvPr>
            <p:cNvSpPr/>
            <p:nvPr/>
          </p:nvSpPr>
          <p:spPr>
            <a:xfrm>
              <a:off x="3762572" y="5837764"/>
              <a:ext cx="856608" cy="165241"/>
            </a:xfrm>
            <a:custGeom>
              <a:avLst/>
              <a:gdLst>
                <a:gd name="connsiteX0" fmla="*/ 0 w 856343"/>
                <a:gd name="connsiteY0" fmla="*/ 29029 h 333939"/>
                <a:gd name="connsiteX1" fmla="*/ 420915 w 856343"/>
                <a:gd name="connsiteY1" fmla="*/ 333829 h 333939"/>
                <a:gd name="connsiteX2" fmla="*/ 856343 w 856343"/>
                <a:gd name="connsiteY2" fmla="*/ 0 h 3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333939">
                  <a:moveTo>
                    <a:pt x="0" y="29029"/>
                  </a:moveTo>
                  <a:cubicBezTo>
                    <a:pt x="139095" y="183848"/>
                    <a:pt x="278191" y="338667"/>
                    <a:pt x="420915" y="333829"/>
                  </a:cubicBezTo>
                  <a:cubicBezTo>
                    <a:pt x="563639" y="328991"/>
                    <a:pt x="709991" y="164495"/>
                    <a:pt x="856343" y="0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722" name="Rectangle 9">
              <a:extLst>
                <a:ext uri="{FF2B5EF4-FFF2-40B4-BE49-F238E27FC236}">
                  <a16:creationId xmlns:a16="http://schemas.microsoft.com/office/drawing/2014/main" id="{6E9724F7-86A8-444A-B270-BA3C9F7FD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599" y="5666198"/>
              <a:ext cx="421252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14723" name="Rectangle 9">
              <a:extLst>
                <a:ext uri="{FF2B5EF4-FFF2-40B4-BE49-F238E27FC236}">
                  <a16:creationId xmlns:a16="http://schemas.microsoft.com/office/drawing/2014/main" id="{E8EDF0C2-8A6B-496F-AFB7-244BBB539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646" y="5285245"/>
              <a:ext cx="5048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30E91246-15CA-4AC0-8330-249868FE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064" y="5439490"/>
              <a:ext cx="360092" cy="3601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725" name="Rectangle 31">
              <a:extLst>
                <a:ext uri="{FF2B5EF4-FFF2-40B4-BE49-F238E27FC236}">
                  <a16:creationId xmlns:a16="http://schemas.microsoft.com/office/drawing/2014/main" id="{18D2747E-4870-43A7-97AA-3C7FE8AF9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947" y="5288860"/>
              <a:ext cx="504825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3457" name="Oval 29">
              <a:extLst>
                <a:ext uri="{FF2B5EF4-FFF2-40B4-BE49-F238E27FC236}">
                  <a16:creationId xmlns:a16="http://schemas.microsoft.com/office/drawing/2014/main" id="{B2853D7F-07F6-4D00-AD1E-7268A582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047" y="5435253"/>
              <a:ext cx="360092" cy="3601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4727" name="Line 27">
              <a:extLst>
                <a:ext uri="{FF2B5EF4-FFF2-40B4-BE49-F238E27FC236}">
                  <a16:creationId xmlns:a16="http://schemas.microsoft.com/office/drawing/2014/main" id="{6D61D906-EBE6-4302-924C-5B01391EF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6054" y="5607130"/>
              <a:ext cx="336122" cy="16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8" name="Freeform 19">
              <a:extLst>
                <a:ext uri="{FF2B5EF4-FFF2-40B4-BE49-F238E27FC236}">
                  <a16:creationId xmlns:a16="http://schemas.microsoft.com/office/drawing/2014/main" id="{AE74344F-51BD-4910-878F-77F9FF292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816" y="5057140"/>
              <a:ext cx="382588" cy="300037"/>
            </a:xfrm>
            <a:custGeom>
              <a:avLst/>
              <a:gdLst>
                <a:gd name="T0" fmla="*/ 2147483646 w 241"/>
                <a:gd name="T1" fmla="*/ 2147483646 h 189"/>
                <a:gd name="T2" fmla="*/ 2147483646 w 241"/>
                <a:gd name="T3" fmla="*/ 2147483646 h 189"/>
                <a:gd name="T4" fmla="*/ 2147483646 w 241"/>
                <a:gd name="T5" fmla="*/ 2147483646 h 189"/>
                <a:gd name="T6" fmla="*/ 2147483646 w 241"/>
                <a:gd name="T7" fmla="*/ 2147483646 h 189"/>
                <a:gd name="T8" fmla="*/ 2147483646 w 241"/>
                <a:gd name="T9" fmla="*/ 2147483646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189"/>
                <a:gd name="T17" fmla="*/ 241 w 24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189">
                  <a:moveTo>
                    <a:pt x="52" y="189"/>
                  </a:moveTo>
                  <a:cubicBezTo>
                    <a:pt x="26" y="181"/>
                    <a:pt x="0" y="173"/>
                    <a:pt x="7" y="143"/>
                  </a:cubicBezTo>
                  <a:cubicBezTo>
                    <a:pt x="14" y="113"/>
                    <a:pt x="59" y="14"/>
                    <a:pt x="97" y="7"/>
                  </a:cubicBezTo>
                  <a:cubicBezTo>
                    <a:pt x="135" y="0"/>
                    <a:pt x="225" y="68"/>
                    <a:pt x="233" y="98"/>
                  </a:cubicBezTo>
                  <a:cubicBezTo>
                    <a:pt x="241" y="128"/>
                    <a:pt x="192" y="158"/>
                    <a:pt x="143" y="18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9" name="Rectangle 20">
              <a:extLst>
                <a:ext uri="{FF2B5EF4-FFF2-40B4-BE49-F238E27FC236}">
                  <a16:creationId xmlns:a16="http://schemas.microsoft.com/office/drawing/2014/main" id="{2E9CCBCC-3A77-4FE8-A0D0-235F4033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844" y="4746748"/>
              <a:ext cx="504825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8" name="任意多边形 167">
              <a:extLst>
                <a:ext uri="{FF2B5EF4-FFF2-40B4-BE49-F238E27FC236}">
                  <a16:creationId xmlns:a16="http://schemas.microsoft.com/office/drawing/2014/main" id="{6DFA74FD-51B1-42E3-806C-99818CEA6912}"/>
                </a:ext>
              </a:extLst>
            </p:cNvPr>
            <p:cNvSpPr/>
            <p:nvPr/>
          </p:nvSpPr>
          <p:spPr>
            <a:xfrm>
              <a:off x="3055077" y="5816579"/>
              <a:ext cx="2355672" cy="519026"/>
            </a:xfrm>
            <a:custGeom>
              <a:avLst/>
              <a:gdLst>
                <a:gd name="connsiteX0" fmla="*/ 0 w 2743200"/>
                <a:gd name="connsiteY0" fmla="*/ 0 h 756045"/>
                <a:gd name="connsiteX1" fmla="*/ 1538515 w 2743200"/>
                <a:gd name="connsiteY1" fmla="*/ 754743 h 756045"/>
                <a:gd name="connsiteX2" fmla="*/ 2743200 w 2743200"/>
                <a:gd name="connsiteY2" fmla="*/ 145143 h 7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0" h="756045">
                  <a:moveTo>
                    <a:pt x="0" y="0"/>
                  </a:moveTo>
                  <a:cubicBezTo>
                    <a:pt x="540657" y="365276"/>
                    <a:pt x="1081315" y="730553"/>
                    <a:pt x="1538515" y="754743"/>
                  </a:cubicBezTo>
                  <a:cubicBezTo>
                    <a:pt x="1995715" y="778933"/>
                    <a:pt x="2369457" y="462038"/>
                    <a:pt x="2743200" y="145143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731" name="Rectangle 9">
              <a:extLst>
                <a:ext uri="{FF2B5EF4-FFF2-40B4-BE49-F238E27FC236}">
                  <a16:creationId xmlns:a16="http://schemas.microsoft.com/office/drawing/2014/main" id="{83EA4019-9EC7-4B45-B392-0414AD0DB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766" y="5965909"/>
              <a:ext cx="421252" cy="28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9FC16CBF-5C80-44C0-BC7F-3E67041A2508}"/>
              </a:ext>
            </a:extLst>
          </p:cNvPr>
          <p:cNvSpPr/>
          <p:nvPr/>
        </p:nvSpPr>
        <p:spPr>
          <a:xfrm>
            <a:off x="850900" y="3727450"/>
            <a:ext cx="935038" cy="34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14708" name="Rectangle 22">
            <a:extLst>
              <a:ext uri="{FF2B5EF4-FFF2-40B4-BE49-F238E27FC236}">
                <a16:creationId xmlns:a16="http://schemas.microsoft.com/office/drawing/2014/main" id="{1A6E411D-A1DF-444F-81CE-2008CF3BD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3781425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start</a:t>
            </a:r>
          </a:p>
        </p:txBody>
      </p:sp>
      <p:sp>
        <p:nvSpPr>
          <p:cNvPr id="114709" name="Line 27">
            <a:extLst>
              <a:ext uri="{FF2B5EF4-FFF2-40B4-BE49-F238E27FC236}">
                <a16:creationId xmlns:a16="http://schemas.microsoft.com/office/drawing/2014/main" id="{EA42B05C-0E61-4224-B95D-796DB6734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933825"/>
            <a:ext cx="331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标题 5">
            <a:extLst>
              <a:ext uri="{FF2B5EF4-FFF2-40B4-BE49-F238E27FC236}">
                <a16:creationId xmlns:a16="http://schemas.microsoft.com/office/drawing/2014/main" id="{E5013081-9FF6-458C-82DF-8C20E21F0AD8}"/>
              </a:ext>
            </a:extLst>
          </p:cNvPr>
          <p:cNvSpPr txBox="1">
            <a:spLocks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3000" spc="3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识别</a:t>
            </a:r>
            <a:r>
              <a:rPr lang="zh-CN" altLang="en-US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无符号数的</a:t>
            </a:r>
            <a:r>
              <a:rPr lang="en-US" altLang="zh-CN" sz="3000" i="1" spc="30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DFA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4711" name="组合 44">
            <a:extLst>
              <a:ext uri="{FF2B5EF4-FFF2-40B4-BE49-F238E27FC236}">
                <a16:creationId xmlns:a16="http://schemas.microsoft.com/office/drawing/2014/main" id="{6BAB16F6-9FFB-4FB2-BFE3-A54D1584CAF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95" name="五边形 94">
              <a:extLst>
                <a:ext uri="{FF2B5EF4-FFF2-40B4-BE49-F238E27FC236}">
                  <a16:creationId xmlns:a16="http://schemas.microsoft.com/office/drawing/2014/main" id="{60EC0C3B-A0AB-4B4A-94A4-9E16C8FDC52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4713" name="五边形 46">
              <a:extLst>
                <a:ext uri="{FF2B5EF4-FFF2-40B4-BE49-F238E27FC236}">
                  <a16:creationId xmlns:a16="http://schemas.microsoft.com/office/drawing/2014/main" id="{3F9F096A-A2D1-452B-BE53-EC8C73CC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7" name="标题 1">
            <a:extLst>
              <a:ext uri="{FF2B5EF4-FFF2-40B4-BE49-F238E27FC236}">
                <a16:creationId xmlns:a16="http://schemas.microsoft.com/office/drawing/2014/main" id="{EA9108F7-4C84-4633-A61A-9B88E920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识别各进制无符号整数的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DFA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6739" name="组合 44">
            <a:extLst>
              <a:ext uri="{FF2B5EF4-FFF2-40B4-BE49-F238E27FC236}">
                <a16:creationId xmlns:a16="http://schemas.microsoft.com/office/drawing/2014/main" id="{ABE59AD7-48EE-4F99-9ACB-58522EECC44A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4" name="五边形 43">
              <a:extLst>
                <a:ext uri="{FF2B5EF4-FFF2-40B4-BE49-F238E27FC236}">
                  <a16:creationId xmlns:a16="http://schemas.microsoft.com/office/drawing/2014/main" id="{DD2CFD55-1C53-4BFA-94ED-10E89759F227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824" name="五边形 46">
              <a:extLst>
                <a:ext uri="{FF2B5EF4-FFF2-40B4-BE49-F238E27FC236}">
                  <a16:creationId xmlns:a16="http://schemas.microsoft.com/office/drawing/2014/main" id="{DB26DDC9-98E7-4F9D-A2CD-B540EED2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组合 1">
            <a:extLst>
              <a:ext uri="{FF2B5EF4-FFF2-40B4-BE49-F238E27FC236}">
                <a16:creationId xmlns:a16="http://schemas.microsoft.com/office/drawing/2014/main" id="{0D53CD83-E889-4BE9-8FF2-4AD1CD73147C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865188"/>
            <a:ext cx="4183063" cy="1274762"/>
            <a:chOff x="28575" y="865188"/>
            <a:chExt cx="4183386" cy="1274514"/>
          </a:xfrm>
        </p:grpSpPr>
        <p:sp>
          <p:nvSpPr>
            <p:cNvPr id="110618" name="Oval 32">
              <a:extLst>
                <a:ext uri="{FF2B5EF4-FFF2-40B4-BE49-F238E27FC236}">
                  <a16:creationId xmlns:a16="http://schemas.microsoft.com/office/drawing/2014/main" id="{4E427878-3E9F-4A4A-B76C-412D96EDB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34" y="1446100"/>
              <a:ext cx="381029" cy="28569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810" name="AutoShape 33">
              <a:extLst>
                <a:ext uri="{FF2B5EF4-FFF2-40B4-BE49-F238E27FC236}">
                  <a16:creationId xmlns:a16="http://schemas.microsoft.com/office/drawing/2014/main" id="{66E8BC11-F58C-443E-89C9-77BC49A03D1E}"/>
                </a:ext>
              </a:extLst>
            </p:cNvPr>
            <p:cNvCxnSpPr>
              <a:cxnSpLocks noChangeShapeType="1"/>
              <a:stCxn id="110618" idx="6"/>
            </p:cNvCxnSpPr>
            <p:nvPr/>
          </p:nvCxnSpPr>
          <p:spPr bwMode="auto">
            <a:xfrm>
              <a:off x="1325055" y="1588971"/>
              <a:ext cx="114283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811" name="Text Box 35">
              <a:extLst>
                <a:ext uri="{FF2B5EF4-FFF2-40B4-BE49-F238E27FC236}">
                  <a16:creationId xmlns:a16="http://schemas.microsoft.com/office/drawing/2014/main" id="{48D9E38B-005F-417D-98CA-CCB832226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872" y="1275496"/>
              <a:ext cx="526974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1-9</a:t>
              </a:r>
            </a:p>
          </p:txBody>
        </p:sp>
        <p:sp>
          <p:nvSpPr>
            <p:cNvPr id="116812" name="Text Box 36">
              <a:extLst>
                <a:ext uri="{FF2B5EF4-FFF2-40B4-BE49-F238E27FC236}">
                  <a16:creationId xmlns:a16="http://schemas.microsoft.com/office/drawing/2014/main" id="{1D3E7530-D6DC-435F-B737-C31FBEF78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026" y="1397599"/>
              <a:ext cx="880935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0-9</a:t>
              </a:r>
            </a:p>
          </p:txBody>
        </p:sp>
        <p:sp>
          <p:nvSpPr>
            <p:cNvPr id="116813" name="Line 39">
              <a:extLst>
                <a:ext uri="{FF2B5EF4-FFF2-40B4-BE49-F238E27FC236}">
                  <a16:creationId xmlns:a16="http://schemas.microsoft.com/office/drawing/2014/main" id="{533DA681-BE7D-4CF4-8EA8-2D8699A95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77" y="1689899"/>
              <a:ext cx="353862" cy="161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6814" name="Text Box 41">
              <a:extLst>
                <a:ext uri="{FF2B5EF4-FFF2-40B4-BE49-F238E27FC236}">
                  <a16:creationId xmlns:a16="http://schemas.microsoft.com/office/drawing/2014/main" id="{594292A9-A3F1-4D1A-8211-1BDC977CA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177" y="1635441"/>
              <a:ext cx="312693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815" name="矩形 3">
              <a:extLst>
                <a:ext uri="{FF2B5EF4-FFF2-40B4-BE49-F238E27FC236}">
                  <a16:creationId xmlns:a16="http://schemas.microsoft.com/office/drawing/2014/main" id="{DF3730B4-7FF3-4280-9C86-91B5A6C6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" y="865188"/>
              <a:ext cx="2887248" cy="39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DEC</a:t>
              </a:r>
              <a:r>
                <a:rPr kumimoji="1"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(1|...|9)(0|...|9)</a:t>
              </a:r>
              <a:r>
                <a:rPr lang="en-US" altLang="zh-CN" sz="2000" b="1" baseline="30000">
                  <a:latin typeface="Times New Roman" panose="02020603050405020304" pitchFamily="18" charset="0"/>
                  <a:ea typeface="楷体_GB2312"/>
                  <a:cs typeface="楷体_GB2312"/>
                </a:rPr>
                <a:t>* 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|0</a:t>
              </a:r>
              <a:endParaRPr lang="zh-CN" altLang="en-US" sz="2000" b="1"/>
            </a:p>
          </p:txBody>
        </p:sp>
        <p:sp>
          <p:nvSpPr>
            <p:cNvPr id="116816" name="Line 21">
              <a:extLst>
                <a:ext uri="{FF2B5EF4-FFF2-40B4-BE49-F238E27FC236}">
                  <a16:creationId xmlns:a16="http://schemas.microsoft.com/office/drawing/2014/main" id="{FC6CC0D6-62B9-4574-BC12-EF04DBBF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302" y="1565171"/>
              <a:ext cx="2788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7" name="Rectangle 22">
              <a:extLst>
                <a:ext uri="{FF2B5EF4-FFF2-40B4-BE49-F238E27FC236}">
                  <a16:creationId xmlns:a16="http://schemas.microsoft.com/office/drawing/2014/main" id="{755C2A40-FAE7-4771-A065-CC9A3E0E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7" y="1459474"/>
              <a:ext cx="648674" cy="214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36B4C5CF-6B50-472E-9EFB-7CFAB3194809}"/>
                </a:ext>
              </a:extLst>
            </p:cNvPr>
            <p:cNvSpPr/>
            <p:nvPr/>
          </p:nvSpPr>
          <p:spPr bwMode="auto">
            <a:xfrm>
              <a:off x="2921223" y="1363566"/>
              <a:ext cx="423896" cy="493616"/>
            </a:xfrm>
            <a:prstGeom prst="arc">
              <a:avLst>
                <a:gd name="adj1" fmla="val 12721186"/>
                <a:gd name="adj2" fmla="val 9111514"/>
              </a:avLst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6819" name="Oval 39">
              <a:extLst>
                <a:ext uri="{FF2B5EF4-FFF2-40B4-BE49-F238E27FC236}">
                  <a16:creationId xmlns:a16="http://schemas.microsoft.com/office/drawing/2014/main" id="{FF0371DB-D145-4A43-8AF1-2D1A9434B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768" y="1419622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9">
              <a:extLst>
                <a:ext uri="{FF2B5EF4-FFF2-40B4-BE49-F238E27FC236}">
                  <a16:creationId xmlns:a16="http://schemas.microsoft.com/office/drawing/2014/main" id="{4950D9A8-7371-4A36-8E72-A1661891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070" y="1479430"/>
              <a:ext cx="360391" cy="26982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6821" name="Oval 39">
              <a:extLst>
                <a:ext uri="{FF2B5EF4-FFF2-40B4-BE49-F238E27FC236}">
                  <a16:creationId xmlns:a16="http://schemas.microsoft.com/office/drawing/2014/main" id="{2345FDA4-360F-4210-8939-4BEF40F71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672" y="1762597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52F9F6-5D79-4713-86F6-344234282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816" y="1822264"/>
              <a:ext cx="360390" cy="26982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" name="组合 2">
            <a:extLst>
              <a:ext uri="{FF2B5EF4-FFF2-40B4-BE49-F238E27FC236}">
                <a16:creationId xmlns:a16="http://schemas.microsoft.com/office/drawing/2014/main" id="{0DA6B667-A998-4A5A-86B2-F5961C703A77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2500313"/>
            <a:ext cx="4919663" cy="1066800"/>
            <a:chOff x="34925" y="2500313"/>
            <a:chExt cx="4919029" cy="1066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359BBE-3C95-47BD-BC0D-1ABD800C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569" y="3125788"/>
              <a:ext cx="380951" cy="2857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6797" name="AutoShape 6">
              <a:extLst>
                <a:ext uri="{FF2B5EF4-FFF2-40B4-BE49-F238E27FC236}">
                  <a16:creationId xmlns:a16="http://schemas.microsoft.com/office/drawing/2014/main" id="{4627FFF2-FF62-4EB7-95DF-7EE51F47D2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10250" y="3268415"/>
              <a:ext cx="114283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98" name="AutoShape 8">
              <a:extLst>
                <a:ext uri="{FF2B5EF4-FFF2-40B4-BE49-F238E27FC236}">
                  <a16:creationId xmlns:a16="http://schemas.microsoft.com/office/drawing/2014/main" id="{5839EBE1-E8FB-486B-88E1-F118C02ACA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9159" y="3268415"/>
              <a:ext cx="630146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599" name="Oval 9">
              <a:extLst>
                <a:ext uri="{FF2B5EF4-FFF2-40B4-BE49-F238E27FC236}">
                  <a16:creationId xmlns:a16="http://schemas.microsoft.com/office/drawing/2014/main" id="{4FE60998-7D26-4297-85FE-03EF9EB36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461" y="3125788"/>
              <a:ext cx="380951" cy="2857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800" name="Text Box 10">
              <a:extLst>
                <a:ext uri="{FF2B5EF4-FFF2-40B4-BE49-F238E27FC236}">
                  <a16:creationId xmlns:a16="http://schemas.microsoft.com/office/drawing/2014/main" id="{AD4547C1-E2A6-466D-AF77-4A5358EEA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872" y="2932014"/>
              <a:ext cx="312692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801" name="Text Box 11">
              <a:extLst>
                <a:ext uri="{FF2B5EF4-FFF2-40B4-BE49-F238E27FC236}">
                  <a16:creationId xmlns:a16="http://schemas.microsoft.com/office/drawing/2014/main" id="{273AFC00-2420-49F2-9EB7-F0D534A5B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308" y="2900017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0-7</a:t>
              </a:r>
            </a:p>
          </p:txBody>
        </p:sp>
        <p:sp>
          <p:nvSpPr>
            <p:cNvPr id="116802" name="Text Box 12">
              <a:extLst>
                <a:ext uri="{FF2B5EF4-FFF2-40B4-BE49-F238E27FC236}">
                  <a16:creationId xmlns:a16="http://schemas.microsoft.com/office/drawing/2014/main" id="{0203D753-9884-4D77-926B-B991E6AC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638" y="3119636"/>
              <a:ext cx="525386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0-7</a:t>
              </a:r>
            </a:p>
          </p:txBody>
        </p:sp>
        <p:sp>
          <p:nvSpPr>
            <p:cNvPr id="116803" name="矩形 1">
              <a:extLst>
                <a:ext uri="{FF2B5EF4-FFF2-40B4-BE49-F238E27FC236}">
                  <a16:creationId xmlns:a16="http://schemas.microsoft.com/office/drawing/2014/main" id="{8707A496-F00C-48F7-A265-FF47192A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0" y="2500313"/>
              <a:ext cx="491833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latin typeface="Times New Roman" panose="02020603050405020304" pitchFamily="18" charset="0"/>
                </a:rPr>
                <a:t>OCT</a:t>
              </a:r>
              <a:r>
                <a:rPr kumimoji="1" lang="en-US" altLang="zh-CN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</a:t>
              </a:r>
              <a:r>
                <a:rPr lang="en-US" altLang="zh-CN" sz="2200" b="1">
                  <a:latin typeface="Times New Roman" panose="02020603050405020304" pitchFamily="18" charset="0"/>
                </a:rPr>
                <a:t>0(0|1|2|3|4|5|6|7)(0|1|2|3|4|5|6|7)</a:t>
              </a:r>
              <a:r>
                <a:rPr lang="en-US" altLang="zh-CN" sz="2200" b="1" baseline="30000">
                  <a:latin typeface="Times New Roman" panose="02020603050405020304" pitchFamily="18" charset="0"/>
                </a:rPr>
                <a:t>*</a:t>
              </a:r>
              <a:endPara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04" name="Line 21">
              <a:extLst>
                <a:ext uri="{FF2B5EF4-FFF2-40B4-BE49-F238E27FC236}">
                  <a16:creationId xmlns:a16="http://schemas.microsoft.com/office/drawing/2014/main" id="{BC3C5AED-486E-4362-A2BC-043D9B1B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600" y="3222905"/>
              <a:ext cx="278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5" name="Rectangle 22">
              <a:extLst>
                <a:ext uri="{FF2B5EF4-FFF2-40B4-BE49-F238E27FC236}">
                  <a16:creationId xmlns:a16="http://schemas.microsoft.com/office/drawing/2014/main" id="{D5D470C4-4533-4CB0-A579-A8BDD7443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" y="3117184"/>
              <a:ext cx="648672" cy="21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F2EEBFC5-6808-44D3-924B-0EC9F737AE4B}"/>
                </a:ext>
              </a:extLst>
            </p:cNvPr>
            <p:cNvSpPr/>
            <p:nvPr/>
          </p:nvSpPr>
          <p:spPr bwMode="auto">
            <a:xfrm>
              <a:off x="3857132" y="3073400"/>
              <a:ext cx="423808" cy="493713"/>
            </a:xfrm>
            <a:prstGeom prst="arc">
              <a:avLst>
                <a:gd name="adj1" fmla="val 12721186"/>
                <a:gd name="adj2" fmla="val 9111514"/>
              </a:avLst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6807" name="Oval 39">
              <a:extLst>
                <a:ext uri="{FF2B5EF4-FFF2-40B4-BE49-F238E27FC236}">
                  <a16:creationId xmlns:a16="http://schemas.microsoft.com/office/drawing/2014/main" id="{CB15CEA6-1BEB-462A-92DF-BE5E7624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3130749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29">
              <a:extLst>
                <a:ext uri="{FF2B5EF4-FFF2-40B4-BE49-F238E27FC236}">
                  <a16:creationId xmlns:a16="http://schemas.microsoft.com/office/drawing/2014/main" id="{9DDDDE18-1818-4D94-9687-8A94B7293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054" y="3189288"/>
              <a:ext cx="360317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" name="组合 3">
            <a:extLst>
              <a:ext uri="{FF2B5EF4-FFF2-40B4-BE49-F238E27FC236}">
                <a16:creationId xmlns:a16="http://schemas.microsoft.com/office/drawing/2014/main" id="{722DE0B0-5D0B-44CE-B35E-0EB00D735C04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3940175"/>
            <a:ext cx="6192838" cy="1092200"/>
            <a:chOff x="34925" y="3940175"/>
            <a:chExt cx="6193259" cy="1092200"/>
          </a:xfrm>
        </p:grpSpPr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6F02544B-868F-4529-855B-AB329FC22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132" y="4665663"/>
              <a:ext cx="381026" cy="2857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18">
              <a:extLst>
                <a:ext uri="{FF2B5EF4-FFF2-40B4-BE49-F238E27FC236}">
                  <a16:creationId xmlns:a16="http://schemas.microsoft.com/office/drawing/2014/main" id="{7EC9494E-574D-4839-A39F-38F9D2F56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2" y="4659313"/>
              <a:ext cx="381026" cy="2857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6782" name="Text Box 19">
              <a:extLst>
                <a:ext uri="{FF2B5EF4-FFF2-40B4-BE49-F238E27FC236}">
                  <a16:creationId xmlns:a16="http://schemas.microsoft.com/office/drawing/2014/main" id="{D44CADA2-56C7-4017-99DC-51F7F4C7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886" y="4398647"/>
              <a:ext cx="312767" cy="39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609" name="Oval 21">
              <a:extLst>
                <a:ext uri="{FF2B5EF4-FFF2-40B4-BE49-F238E27FC236}">
                  <a16:creationId xmlns:a16="http://schemas.microsoft.com/office/drawing/2014/main" id="{954DF55F-9724-43D5-8F15-F84585A6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358" y="4659313"/>
              <a:ext cx="381026" cy="2857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6784" name="Text Box 23">
              <a:extLst>
                <a:ext uri="{FF2B5EF4-FFF2-40B4-BE49-F238E27FC236}">
                  <a16:creationId xmlns:a16="http://schemas.microsoft.com/office/drawing/2014/main" id="{9E895E0F-9890-4AAB-A0F3-3493B08FB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27" y="4411339"/>
              <a:ext cx="312768" cy="39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 i="1">
                  <a:latin typeface="Times New Roman" panose="02020603050405020304" pitchFamily="18" charset="0"/>
                </a:rPr>
                <a:t>x</a:t>
              </a:r>
              <a:endParaRPr kumimoji="1"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16785" name="Text Box 24">
              <a:extLst>
                <a:ext uri="{FF2B5EF4-FFF2-40B4-BE49-F238E27FC236}">
                  <a16:creationId xmlns:a16="http://schemas.microsoft.com/office/drawing/2014/main" id="{AE1D4A6A-FEAA-4C72-9945-87B21FA4E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051" y="4429138"/>
              <a:ext cx="9750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0-9,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6786" name="Text Box 26">
              <a:extLst>
                <a:ext uri="{FF2B5EF4-FFF2-40B4-BE49-F238E27FC236}">
                  <a16:creationId xmlns:a16="http://schemas.microsoft.com/office/drawing/2014/main" id="{A7000FE0-BC75-494B-A72C-42B8C939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144" y="4624662"/>
              <a:ext cx="1332040" cy="39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0-9,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6787" name="Line 27">
              <a:extLst>
                <a:ext uri="{FF2B5EF4-FFF2-40B4-BE49-F238E27FC236}">
                  <a16:creationId xmlns:a16="http://schemas.microsoft.com/office/drawing/2014/main" id="{1FFB8EDA-8404-43E5-870C-BDF1D9538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883" y="4819047"/>
              <a:ext cx="12955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6788" name="矩形 5">
              <a:extLst>
                <a:ext uri="{FF2B5EF4-FFF2-40B4-BE49-F238E27FC236}">
                  <a16:creationId xmlns:a16="http://schemas.microsoft.com/office/drawing/2014/main" id="{C3B58222-FD43-44F2-9925-3DFD7781E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0" y="3940175"/>
              <a:ext cx="57907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HEX</a:t>
              </a:r>
              <a:r>
                <a:rPr kumimoji="1"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(0|1|...|9|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|...|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|…|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)(0|...|9|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|...|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 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|…|</a:t>
              </a:r>
              <a:r>
                <a:rPr lang="en-US" altLang="zh-CN" sz="20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r>
                <a:rPr lang="en-US" altLang="zh-CN" sz="2000" b="1" baseline="30000">
                  <a:latin typeface="Times New Roman" panose="02020603050405020304" pitchFamily="18" charset="0"/>
                  <a:ea typeface="楷体_GB2312"/>
                  <a:cs typeface="楷体_GB2312"/>
                </a:rPr>
                <a:t>*</a:t>
              </a:r>
              <a:endParaRPr lang="zh-CN" altLang="en-US" sz="2000" b="1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8D1D7250-6C34-45AB-944D-214C8B725890}"/>
                </a:ext>
              </a:extLst>
            </p:cNvPr>
            <p:cNvSpPr/>
            <p:nvPr/>
          </p:nvSpPr>
          <p:spPr bwMode="auto">
            <a:xfrm>
              <a:off x="4429424" y="4538663"/>
              <a:ext cx="423892" cy="493712"/>
            </a:xfrm>
            <a:prstGeom prst="arc">
              <a:avLst>
                <a:gd name="adj1" fmla="val 12721186"/>
                <a:gd name="adj2" fmla="val 9111514"/>
              </a:avLst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6790" name="Line 21">
              <a:extLst>
                <a:ext uri="{FF2B5EF4-FFF2-40B4-BE49-F238E27FC236}">
                  <a16:creationId xmlns:a16="http://schemas.microsoft.com/office/drawing/2014/main" id="{FF6983CA-4608-44B8-83B3-8BA118593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739" y="4766565"/>
              <a:ext cx="2789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1" name="Rectangle 22">
              <a:extLst>
                <a:ext uri="{FF2B5EF4-FFF2-40B4-BE49-F238E27FC236}">
                  <a16:creationId xmlns:a16="http://schemas.microsoft.com/office/drawing/2014/main" id="{4E310CA5-A927-429E-BA9D-2A1E739D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" y="4660912"/>
              <a:ext cx="648829" cy="21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D153F83-1702-4E48-8321-F8A212CD87C8}"/>
                </a:ext>
              </a:extLst>
            </p:cNvPr>
            <p:cNvCxnSpPr/>
            <p:nvPr/>
          </p:nvCxnSpPr>
          <p:spPr bwMode="auto">
            <a:xfrm flipV="1">
              <a:off x="1281198" y="4799013"/>
              <a:ext cx="320697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F70EC71-9EE7-4ED5-99F6-068034691E6E}"/>
                </a:ext>
              </a:extLst>
            </p:cNvPr>
            <p:cNvCxnSpPr/>
            <p:nvPr/>
          </p:nvCxnSpPr>
          <p:spPr bwMode="auto">
            <a:xfrm flipV="1">
              <a:off x="2019435" y="4803775"/>
              <a:ext cx="320697" cy="3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94" name="Oval 39">
              <a:extLst>
                <a:ext uri="{FF2B5EF4-FFF2-40B4-BE49-F238E27FC236}">
                  <a16:creationId xmlns:a16="http://schemas.microsoft.com/office/drawing/2014/main" id="{5A4BE110-34F5-4174-84E8-9D45C2CE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998" y="4616809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29">
              <a:extLst>
                <a:ext uri="{FF2B5EF4-FFF2-40B4-BE49-F238E27FC236}">
                  <a16:creationId xmlns:a16="http://schemas.microsoft.com/office/drawing/2014/main" id="{D0B57D5C-9AED-4925-95D6-125A0135A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913" y="4676775"/>
              <a:ext cx="360386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D43B9A-3B9D-41ED-9E49-FEAD072D3250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700088"/>
            <a:ext cx="5113338" cy="1223962"/>
            <a:chOff x="3851275" y="700088"/>
            <a:chExt cx="5112523" cy="1223962"/>
          </a:xfrm>
        </p:grpSpPr>
        <p:sp>
          <p:nvSpPr>
            <p:cNvPr id="87" name="Oval 32">
              <a:extLst>
                <a:ext uri="{FF2B5EF4-FFF2-40B4-BE49-F238E27FC236}">
                  <a16:creationId xmlns:a16="http://schemas.microsoft.com/office/drawing/2014/main" id="{3A71B252-5F57-45F5-B18F-81EAAF73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831" y="1638300"/>
              <a:ext cx="380939" cy="2857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771" name="AutoShape 33">
              <a:extLst>
                <a:ext uri="{FF2B5EF4-FFF2-40B4-BE49-F238E27FC236}">
                  <a16:creationId xmlns:a16="http://schemas.microsoft.com/office/drawing/2014/main" id="{538559CB-E9E7-4F4E-97D9-48723FB7921F}"/>
                </a:ext>
              </a:extLst>
            </p:cNvPr>
            <p:cNvCxnSpPr>
              <a:cxnSpLocks noChangeShapeType="1"/>
              <a:stCxn id="87" idx="0"/>
            </p:cNvCxnSpPr>
            <p:nvPr/>
          </p:nvCxnSpPr>
          <p:spPr bwMode="auto">
            <a:xfrm flipV="1">
              <a:off x="4942911" y="1424424"/>
              <a:ext cx="587838" cy="2140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72" name="Text Box 35">
              <a:extLst>
                <a:ext uri="{FF2B5EF4-FFF2-40B4-BE49-F238E27FC236}">
                  <a16:creationId xmlns:a16="http://schemas.microsoft.com/office/drawing/2014/main" id="{DE03EEA4-2831-4AB2-95CC-2B1B39116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524" y="1135239"/>
              <a:ext cx="527143" cy="40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1-9</a:t>
              </a:r>
            </a:p>
          </p:txBody>
        </p:sp>
        <p:sp>
          <p:nvSpPr>
            <p:cNvPr id="116773" name="Text Box 36">
              <a:extLst>
                <a:ext uri="{FF2B5EF4-FFF2-40B4-BE49-F238E27FC236}">
                  <a16:creationId xmlns:a16="http://schemas.microsoft.com/office/drawing/2014/main" id="{00D6253F-4A80-4BE7-AC53-B6B667387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3581" y="700088"/>
              <a:ext cx="881217" cy="40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0-9</a:t>
              </a:r>
            </a:p>
          </p:txBody>
        </p:sp>
        <p:sp>
          <p:nvSpPr>
            <p:cNvPr id="116774" name="Line 21">
              <a:extLst>
                <a:ext uri="{FF2B5EF4-FFF2-40B4-BE49-F238E27FC236}">
                  <a16:creationId xmlns:a16="http://schemas.microsoft.com/office/drawing/2014/main" id="{38E5904C-057B-45EF-BD52-C33C7B9C1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3475" y="1757588"/>
              <a:ext cx="2789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5" name="Rectangle 22">
              <a:extLst>
                <a:ext uri="{FF2B5EF4-FFF2-40B4-BE49-F238E27FC236}">
                  <a16:creationId xmlns:a16="http://schemas.microsoft.com/office/drawing/2014/main" id="{F128B7EC-8A6A-4961-8852-F87D054F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275" y="1651859"/>
              <a:ext cx="648881" cy="214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start</a:t>
              </a:r>
            </a:p>
          </p:txBody>
        </p:sp>
        <p:sp>
          <p:nvSpPr>
            <p:cNvPr id="96" name="弧形 95">
              <a:extLst>
                <a:ext uri="{FF2B5EF4-FFF2-40B4-BE49-F238E27FC236}">
                  <a16:creationId xmlns:a16="http://schemas.microsoft.com/office/drawing/2014/main" id="{66B984D0-44D3-419E-8955-6994657B48F2}"/>
                </a:ext>
              </a:extLst>
            </p:cNvPr>
            <p:cNvSpPr/>
            <p:nvPr/>
          </p:nvSpPr>
          <p:spPr bwMode="auto">
            <a:xfrm rot="16200000">
              <a:off x="5615482" y="915232"/>
              <a:ext cx="234950" cy="493634"/>
            </a:xfrm>
            <a:prstGeom prst="arc">
              <a:avLst>
                <a:gd name="adj1" fmla="val 12721186"/>
                <a:gd name="adj2" fmla="val 9111514"/>
              </a:avLst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6777" name="Text Box 34">
              <a:extLst>
                <a:ext uri="{FF2B5EF4-FFF2-40B4-BE49-F238E27FC236}">
                  <a16:creationId xmlns:a16="http://schemas.microsoft.com/office/drawing/2014/main" id="{C8426123-25F1-409D-8BD4-5C405D45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634" y="1176426"/>
              <a:ext cx="2973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(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DEC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value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)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8" name="Oval 39">
              <a:extLst>
                <a:ext uri="{FF2B5EF4-FFF2-40B4-BE49-F238E27FC236}">
                  <a16:creationId xmlns:a16="http://schemas.microsoft.com/office/drawing/2014/main" id="{490D0B7B-C6DD-4D25-81BE-5C277A9E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551" y="1258645"/>
              <a:ext cx="503622" cy="377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Oval 29">
              <a:extLst>
                <a:ext uri="{FF2B5EF4-FFF2-40B4-BE49-F238E27FC236}">
                  <a16:creationId xmlns:a16="http://schemas.microsoft.com/office/drawing/2014/main" id="{809CB525-78CB-4140-8A23-9B62E70B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787" y="1317625"/>
              <a:ext cx="360305" cy="2698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F51E65-5C78-42C7-819F-27889DF5075E}"/>
              </a:ext>
            </a:extLst>
          </p:cNvPr>
          <p:cNvGrpSpPr>
            <a:grpSpLocks/>
          </p:cNvGrpSpPr>
          <p:nvPr/>
        </p:nvGrpSpPr>
        <p:grpSpPr bwMode="auto">
          <a:xfrm>
            <a:off x="6169025" y="1571625"/>
            <a:ext cx="3082925" cy="1004888"/>
            <a:chOff x="6169429" y="1571618"/>
            <a:chExt cx="3082521" cy="1004176"/>
          </a:xfrm>
        </p:grpSpPr>
        <p:cxnSp>
          <p:nvCxnSpPr>
            <p:cNvPr id="116763" name="AutoShape 6">
              <a:extLst>
                <a:ext uri="{FF2B5EF4-FFF2-40B4-BE49-F238E27FC236}">
                  <a16:creationId xmlns:a16="http://schemas.microsoft.com/office/drawing/2014/main" id="{89123001-6482-4983-BEFB-4FEB0AD7F6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9429" y="2327302"/>
              <a:ext cx="6651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64" name="Text Box 11">
              <a:extLst>
                <a:ext uri="{FF2B5EF4-FFF2-40B4-BE49-F238E27FC236}">
                  <a16:creationId xmlns:a16="http://schemas.microsoft.com/office/drawing/2014/main" id="{9A98D683-712C-4A42-AC83-332C978FA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2536" y="1928808"/>
              <a:ext cx="526037" cy="39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0-7</a:t>
              </a:r>
            </a:p>
          </p:txBody>
        </p:sp>
        <p:sp>
          <p:nvSpPr>
            <p:cNvPr id="116765" name="Text Box 12">
              <a:extLst>
                <a:ext uri="{FF2B5EF4-FFF2-40B4-BE49-F238E27FC236}">
                  <a16:creationId xmlns:a16="http://schemas.microsoft.com/office/drawing/2014/main" id="{5738572F-BFE5-4E99-91AB-AA830B5F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2839" y="1571618"/>
              <a:ext cx="525481" cy="400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0-7</a:t>
              </a:r>
            </a:p>
          </p:txBody>
        </p:sp>
        <p:sp>
          <p:nvSpPr>
            <p:cNvPr id="113" name="弧形 112">
              <a:extLst>
                <a:ext uri="{FF2B5EF4-FFF2-40B4-BE49-F238E27FC236}">
                  <a16:creationId xmlns:a16="http://schemas.microsoft.com/office/drawing/2014/main" id="{65ADE089-AE3B-4FAD-A492-10ABB1D82023}"/>
                </a:ext>
              </a:extLst>
            </p:cNvPr>
            <p:cNvSpPr/>
            <p:nvPr/>
          </p:nvSpPr>
          <p:spPr bwMode="auto">
            <a:xfrm rot="16200000">
              <a:off x="6934572" y="1809433"/>
              <a:ext cx="236369" cy="493647"/>
            </a:xfrm>
            <a:prstGeom prst="arc">
              <a:avLst>
                <a:gd name="adj1" fmla="val 12721186"/>
                <a:gd name="adj2" fmla="val 9111514"/>
              </a:avLst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6767" name="Text Box 3">
              <a:extLst>
                <a:ext uri="{FF2B5EF4-FFF2-40B4-BE49-F238E27FC236}">
                  <a16:creationId xmlns:a16="http://schemas.microsoft.com/office/drawing/2014/main" id="{B8E6BD56-8592-4893-AC7E-6B970849C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1361" y="2113746"/>
              <a:ext cx="1960589" cy="4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OCT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value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8" name="Oval 39">
              <a:extLst>
                <a:ext uri="{FF2B5EF4-FFF2-40B4-BE49-F238E27FC236}">
                  <a16:creationId xmlns:a16="http://schemas.microsoft.com/office/drawing/2014/main" id="{FB079AEC-280D-4CD9-9262-B323639BB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269" y="2156108"/>
              <a:ext cx="503622" cy="377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9">
              <a:extLst>
                <a:ext uri="{FF2B5EF4-FFF2-40B4-BE49-F238E27FC236}">
                  <a16:creationId xmlns:a16="http://schemas.microsoft.com/office/drawing/2014/main" id="{46C62B57-92B7-4F2A-AD35-4571D506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060" y="2215686"/>
              <a:ext cx="360316" cy="2696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844E02A-E86C-4AAE-BCE6-BB3B57EEC41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514600"/>
            <a:ext cx="3771900" cy="993775"/>
            <a:chOff x="5410222" y="2514215"/>
            <a:chExt cx="3771952" cy="994160"/>
          </a:xfrm>
        </p:grpSpPr>
        <p:sp>
          <p:nvSpPr>
            <p:cNvPr id="126" name="Oval 17">
              <a:extLst>
                <a:ext uri="{FF2B5EF4-FFF2-40B4-BE49-F238E27FC236}">
                  <a16:creationId xmlns:a16="http://schemas.microsoft.com/office/drawing/2014/main" id="{52B52622-7AAE-4A71-B875-BB265F695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23" y="3178047"/>
              <a:ext cx="381005" cy="28586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6754" name="Text Box 23">
              <a:extLst>
                <a:ext uri="{FF2B5EF4-FFF2-40B4-BE49-F238E27FC236}">
                  <a16:creationId xmlns:a16="http://schemas.microsoft.com/office/drawing/2014/main" id="{5A4C0EBF-4BFF-4AEC-BE74-C9FDA3A56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22" y="2618190"/>
              <a:ext cx="312758" cy="39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x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6755" name="Text Box 24">
              <a:extLst>
                <a:ext uri="{FF2B5EF4-FFF2-40B4-BE49-F238E27FC236}">
                  <a16:creationId xmlns:a16="http://schemas.microsoft.com/office/drawing/2014/main" id="{E03FF8A8-4197-4882-87F0-7A8429EC0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6446" y="2928940"/>
              <a:ext cx="888397" cy="4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0-9,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6756" name="Text Box 26">
              <a:extLst>
                <a:ext uri="{FF2B5EF4-FFF2-40B4-BE49-F238E27FC236}">
                  <a16:creationId xmlns:a16="http://schemas.microsoft.com/office/drawing/2014/main" id="{BFD9856B-E64F-4DE1-B13A-D4A974EF3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668" y="2514215"/>
              <a:ext cx="1332000" cy="39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>
                  <a:latin typeface="Times New Roman" panose="02020603050405020304" pitchFamily="18" charset="0"/>
                </a:rPr>
                <a:t>0-9,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6757" name="Line 27">
              <a:extLst>
                <a:ext uri="{FF2B5EF4-FFF2-40B4-BE49-F238E27FC236}">
                  <a16:creationId xmlns:a16="http://schemas.microsoft.com/office/drawing/2014/main" id="{5225A77D-FA93-4853-8E44-D086E87C9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006" y="3304338"/>
              <a:ext cx="8527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4D0FD3B7-EE49-49F5-919B-B5575776F089}"/>
                </a:ext>
              </a:extLst>
            </p:cNvPr>
            <p:cNvCxnSpPr/>
            <p:nvPr/>
          </p:nvCxnSpPr>
          <p:spPr bwMode="auto">
            <a:xfrm flipH="1">
              <a:off x="5676926" y="2514215"/>
              <a:ext cx="11113" cy="663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弧形 132">
              <a:extLst>
                <a:ext uri="{FF2B5EF4-FFF2-40B4-BE49-F238E27FC236}">
                  <a16:creationId xmlns:a16="http://schemas.microsoft.com/office/drawing/2014/main" id="{A00A72C8-0A09-4C46-9040-CFB9BEE73F7B}"/>
                </a:ext>
              </a:extLst>
            </p:cNvPr>
            <p:cNvSpPr/>
            <p:nvPr/>
          </p:nvSpPr>
          <p:spPr bwMode="auto">
            <a:xfrm rot="16200000">
              <a:off x="6848474" y="2779522"/>
              <a:ext cx="233452" cy="493720"/>
            </a:xfrm>
            <a:prstGeom prst="arc">
              <a:avLst>
                <a:gd name="adj1" fmla="val 12721186"/>
                <a:gd name="adj2" fmla="val 9111514"/>
              </a:avLst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6760" name="Text Box 2">
              <a:extLst>
                <a:ext uri="{FF2B5EF4-FFF2-40B4-BE49-F238E27FC236}">
                  <a16:creationId xmlns:a16="http://schemas.microsoft.com/office/drawing/2014/main" id="{0309C23E-B3D9-48F4-92DA-EFAAE718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321" y="3019133"/>
              <a:ext cx="2028853" cy="4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HEX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value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1" name="Oval 39">
              <a:extLst>
                <a:ext uri="{FF2B5EF4-FFF2-40B4-BE49-F238E27FC236}">
                  <a16:creationId xmlns:a16="http://schemas.microsoft.com/office/drawing/2014/main" id="{E5D41E0C-B78A-474E-BAE6-6EACECBA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09" y="3131200"/>
              <a:ext cx="503622" cy="377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9">
              <a:extLst>
                <a:ext uri="{FF2B5EF4-FFF2-40B4-BE49-F238E27FC236}">
                  <a16:creationId xmlns:a16="http://schemas.microsoft.com/office/drawing/2014/main" id="{343CE4A8-F953-479A-BA78-2766864E6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666" y="3190752"/>
              <a:ext cx="360368" cy="2699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20045D-D8D6-4401-B231-5B3C2B9A8D45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1643063"/>
            <a:ext cx="2176462" cy="884237"/>
            <a:chOff x="4833952" y="1643056"/>
            <a:chExt cx="2176492" cy="884272"/>
          </a:xfrm>
        </p:grpSpPr>
        <p:sp>
          <p:nvSpPr>
            <p:cNvPr id="116747" name="Text Box 34">
              <a:extLst>
                <a:ext uri="{FF2B5EF4-FFF2-40B4-BE49-F238E27FC236}">
                  <a16:creationId xmlns:a16="http://schemas.microsoft.com/office/drawing/2014/main" id="{2C126EB7-4FD8-4944-8F2C-865A1B57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756" y="1643056"/>
              <a:ext cx="1871688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DEC,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0 )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8" name="Line 39">
              <a:extLst>
                <a:ext uri="{FF2B5EF4-FFF2-40B4-BE49-F238E27FC236}">
                  <a16:creationId xmlns:a16="http://schemas.microsoft.com/office/drawing/2014/main" id="{3E1D7817-328D-4621-B630-C876717E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960" y="1924277"/>
              <a:ext cx="432741" cy="440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6749" name="Text Box 41">
              <a:extLst>
                <a:ext uri="{FF2B5EF4-FFF2-40B4-BE49-F238E27FC236}">
                  <a16:creationId xmlns:a16="http://schemas.microsoft.com/office/drawing/2014/main" id="{50E5A63F-C6D9-44D0-95E7-FDF5CE284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3952" y="1924277"/>
              <a:ext cx="312730" cy="400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16750" name="组合 110">
              <a:extLst>
                <a:ext uri="{FF2B5EF4-FFF2-40B4-BE49-F238E27FC236}">
                  <a16:creationId xmlns:a16="http://schemas.microsoft.com/office/drawing/2014/main" id="{85FB1227-51EF-450B-8EE7-DD7B6AE74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642" y="2150153"/>
              <a:ext cx="822475" cy="377175"/>
              <a:chOff x="7282962" y="3764993"/>
              <a:chExt cx="503615" cy="377105"/>
            </a:xfrm>
          </p:grpSpPr>
          <p:sp>
            <p:nvSpPr>
              <p:cNvPr id="116751" name="Oval 39">
                <a:extLst>
                  <a:ext uri="{FF2B5EF4-FFF2-40B4-BE49-F238E27FC236}">
                    <a16:creationId xmlns:a16="http://schemas.microsoft.com/office/drawing/2014/main" id="{A26D0EF0-096B-416A-AE7F-8632ED0A8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2962" y="3764993"/>
                <a:ext cx="503615" cy="37710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B676A2AD-BA2A-486A-B2D7-DBD84D5DC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905" y="3823058"/>
                <a:ext cx="360636" cy="27142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2,3,5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标题 2">
            <a:extLst>
              <a:ext uri="{FF2B5EF4-FFF2-40B4-BE49-F238E27FC236}">
                <a16:creationId xmlns:a16="http://schemas.microsoft.com/office/drawing/2014/main" id="{45EF3E82-6348-48CB-ABF7-58B4F2E6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识别注释的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DFA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3F26E3EA-65CE-4AB6-A8FB-F10D0CBEAD72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2149475"/>
            <a:ext cx="5291138" cy="1501775"/>
            <a:chOff x="1638283" y="3214692"/>
            <a:chExt cx="5291166" cy="1501784"/>
          </a:xfrm>
        </p:grpSpPr>
        <p:grpSp>
          <p:nvGrpSpPr>
            <p:cNvPr id="118793" name="组合 2">
              <a:extLst>
                <a:ext uri="{FF2B5EF4-FFF2-40B4-BE49-F238E27FC236}">
                  <a16:creationId xmlns:a16="http://schemas.microsoft.com/office/drawing/2014/main" id="{0EAE3D22-A36F-4B01-9D86-C8D5C0C76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138" y="3643322"/>
              <a:ext cx="1447796" cy="542615"/>
              <a:chOff x="245793" y="5527478"/>
              <a:chExt cx="1448894" cy="724365"/>
            </a:xfrm>
          </p:grpSpPr>
          <p:sp>
            <p:nvSpPr>
              <p:cNvPr id="108572" name="Oval 7">
                <a:extLst>
                  <a:ext uri="{FF2B5EF4-FFF2-40B4-BE49-F238E27FC236}">
                    <a16:creationId xmlns:a16="http://schemas.microsoft.com/office/drawing/2014/main" id="{192FECCB-3B5A-49BD-883F-4F4184AB3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81" y="5595291"/>
                <a:ext cx="519509" cy="65272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18815" name="Rectangle 31">
                <a:extLst>
                  <a:ext uri="{FF2B5EF4-FFF2-40B4-BE49-F238E27FC236}">
                    <a16:creationId xmlns:a16="http://schemas.microsoft.com/office/drawing/2014/main" id="{B711C86A-2F91-415D-8879-C5141CF1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402" y="5527478"/>
                <a:ext cx="504825" cy="287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/</a:t>
                </a:r>
              </a:p>
            </p:txBody>
          </p:sp>
          <p:sp>
            <p:nvSpPr>
              <p:cNvPr id="108574" name="Oval 29">
                <a:extLst>
                  <a:ext uri="{FF2B5EF4-FFF2-40B4-BE49-F238E27FC236}">
                    <a16:creationId xmlns:a16="http://schemas.microsoft.com/office/drawing/2014/main" id="{42579704-0B5F-4D45-ABA1-3698EE4E6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242" y="5622842"/>
                <a:ext cx="500445" cy="62941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8817" name="Line 27">
                <a:extLst>
                  <a:ext uri="{FF2B5EF4-FFF2-40B4-BE49-F238E27FC236}">
                    <a16:creationId xmlns:a16="http://schemas.microsoft.com/office/drawing/2014/main" id="{54F540AE-2752-4F2C-A862-B2F3203D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289" y="5915989"/>
                <a:ext cx="4041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7DA3824E-E9E8-4ECF-ACD5-611BE122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5" y="3214692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others</a:t>
              </a:r>
            </a:p>
          </p:txBody>
        </p:sp>
        <p:grpSp>
          <p:nvGrpSpPr>
            <p:cNvPr id="118795" name="组合 21510">
              <a:extLst>
                <a:ext uri="{FF2B5EF4-FFF2-40B4-BE49-F238E27FC236}">
                  <a16:creationId xmlns:a16="http://schemas.microsoft.com/office/drawing/2014/main" id="{AA116045-DF27-4758-B79B-F0973D418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934" y="3500446"/>
              <a:ext cx="1861438" cy="714377"/>
              <a:chOff x="1014919" y="5002748"/>
              <a:chExt cx="1862111" cy="952911"/>
            </a:xfrm>
          </p:grpSpPr>
          <p:sp>
            <p:nvSpPr>
              <p:cNvPr id="108567" name="Oval 10">
                <a:extLst>
                  <a:ext uri="{FF2B5EF4-FFF2-40B4-BE49-F238E27FC236}">
                    <a16:creationId xmlns:a16="http://schemas.microsoft.com/office/drawing/2014/main" id="{47548485-57BB-4774-8F5E-8AF78431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729" y="5339442"/>
                <a:ext cx="505010" cy="6162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8810" name="Line 13">
                <a:extLst>
                  <a:ext uri="{FF2B5EF4-FFF2-40B4-BE49-F238E27FC236}">
                    <a16:creationId xmlns:a16="http://schemas.microsoft.com/office/drawing/2014/main" id="{4DBAC05A-4DE6-412F-AD0C-0F62C6411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949" y="5622750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9" name="Oval 15">
                <a:extLst>
                  <a:ext uri="{FF2B5EF4-FFF2-40B4-BE49-F238E27FC236}">
                    <a16:creationId xmlns:a16="http://schemas.microsoft.com/office/drawing/2014/main" id="{1BA0DA88-02AD-4411-9645-0A2347384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701" y="5288620"/>
                <a:ext cx="522479" cy="6225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8812" name="Line 13">
                <a:extLst>
                  <a:ext uri="{FF2B5EF4-FFF2-40B4-BE49-F238E27FC236}">
                    <a16:creationId xmlns:a16="http://schemas.microsoft.com/office/drawing/2014/main" id="{002261FA-DBD3-4020-9AF8-E947A9EF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4919" y="5613671"/>
                <a:ext cx="4318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3" name="Freeform 19">
                <a:extLst>
                  <a:ext uri="{FF2B5EF4-FFF2-40B4-BE49-F238E27FC236}">
                    <a16:creationId xmlns:a16="http://schemas.microsoft.com/office/drawing/2014/main" id="{CCB197DB-926B-423E-847D-A9A4D7626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166" y="5002748"/>
                <a:ext cx="382588" cy="300038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8796" name="组合 21511">
              <a:extLst>
                <a:ext uri="{FF2B5EF4-FFF2-40B4-BE49-F238E27FC236}">
                  <a16:creationId xmlns:a16="http://schemas.microsoft.com/office/drawing/2014/main" id="{7AEB7553-A0DD-41FB-B679-A9D78F52B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6314" y="3529463"/>
              <a:ext cx="2143135" cy="870771"/>
              <a:chOff x="1933551" y="5041809"/>
              <a:chExt cx="2141532" cy="1162019"/>
            </a:xfrm>
          </p:grpSpPr>
          <p:sp>
            <p:nvSpPr>
              <p:cNvPr id="118803" name="Line 27">
                <a:extLst>
                  <a:ext uri="{FF2B5EF4-FFF2-40B4-BE49-F238E27FC236}">
                    <a16:creationId xmlns:a16="http://schemas.microsoft.com/office/drawing/2014/main" id="{0E1541DB-EECE-4444-90B1-ADF3E7EC8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5701" y="5640720"/>
                <a:ext cx="3879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4" name="Oval 39">
                <a:extLst>
                  <a:ext uri="{FF2B5EF4-FFF2-40B4-BE49-F238E27FC236}">
                    <a16:creationId xmlns:a16="http://schemas.microsoft.com/office/drawing/2014/main" id="{8EE4699C-09AF-4AC0-B53F-BC7C4CD39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623" y="5260793"/>
                <a:ext cx="642460" cy="790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805" name="Rectangle 20">
                <a:extLst>
                  <a:ext uri="{FF2B5EF4-FFF2-40B4-BE49-F238E27FC236}">
                    <a16:creationId xmlns:a16="http://schemas.microsoft.com/office/drawing/2014/main" id="{959A0669-9D56-4F1B-AD54-AAE09178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5545" y="5289088"/>
                <a:ext cx="398463" cy="26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/</a:t>
                </a:r>
              </a:p>
            </p:txBody>
          </p:sp>
          <p:sp>
            <p:nvSpPr>
              <p:cNvPr id="34" name="任意多边形 33">
                <a:extLst>
                  <a:ext uri="{FF2B5EF4-FFF2-40B4-BE49-F238E27FC236}">
                    <a16:creationId xmlns:a16="http://schemas.microsoft.com/office/drawing/2014/main" id="{C2957194-6587-42E3-A87D-5F3C20F76602}"/>
                  </a:ext>
                </a:extLst>
              </p:cNvPr>
              <p:cNvSpPr/>
              <p:nvPr/>
            </p:nvSpPr>
            <p:spPr>
              <a:xfrm rot="21363809" flipH="1">
                <a:off x="1933550" y="5918269"/>
                <a:ext cx="785228" cy="285996"/>
              </a:xfrm>
              <a:custGeom>
                <a:avLst/>
                <a:gdLst>
                  <a:gd name="connsiteX0" fmla="*/ 0 w 856343"/>
                  <a:gd name="connsiteY0" fmla="*/ 29029 h 333939"/>
                  <a:gd name="connsiteX1" fmla="*/ 420915 w 856343"/>
                  <a:gd name="connsiteY1" fmla="*/ 333829 h 333939"/>
                  <a:gd name="connsiteX2" fmla="*/ 856343 w 856343"/>
                  <a:gd name="connsiteY2" fmla="*/ 0 h 33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343" h="333939">
                    <a:moveTo>
                      <a:pt x="0" y="29029"/>
                    </a:moveTo>
                    <a:cubicBezTo>
                      <a:pt x="139095" y="183848"/>
                      <a:pt x="278191" y="338667"/>
                      <a:pt x="420915" y="333829"/>
                    </a:cubicBezTo>
                    <a:cubicBezTo>
                      <a:pt x="563639" y="328991"/>
                      <a:pt x="709991" y="164495"/>
                      <a:pt x="856343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565" name="Oval 29">
                <a:extLst>
                  <a:ext uri="{FF2B5EF4-FFF2-40B4-BE49-F238E27FC236}">
                    <a16:creationId xmlns:a16="http://schemas.microsoft.com/office/drawing/2014/main" id="{65D7B2A7-7BF9-4F82-BBF0-FB8E202B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08" y="5337804"/>
                <a:ext cx="499691" cy="61859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500" b="1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8808" name="Freeform 19">
                <a:extLst>
                  <a:ext uri="{FF2B5EF4-FFF2-40B4-BE49-F238E27FC236}">
                    <a16:creationId xmlns:a16="http://schemas.microsoft.com/office/drawing/2014/main" id="{5276CA72-9801-42C6-A354-F72C3E7BB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394" y="5041809"/>
                <a:ext cx="382588" cy="300037"/>
              </a:xfrm>
              <a:custGeom>
                <a:avLst/>
                <a:gdLst>
                  <a:gd name="T0" fmla="*/ 2147483646 w 241"/>
                  <a:gd name="T1" fmla="*/ 2147483646 h 189"/>
                  <a:gd name="T2" fmla="*/ 2147483646 w 241"/>
                  <a:gd name="T3" fmla="*/ 2147483646 h 189"/>
                  <a:gd name="T4" fmla="*/ 2147483646 w 241"/>
                  <a:gd name="T5" fmla="*/ 2147483646 h 189"/>
                  <a:gd name="T6" fmla="*/ 2147483646 w 241"/>
                  <a:gd name="T7" fmla="*/ 2147483646 h 189"/>
                  <a:gd name="T8" fmla="*/ 2147483646 w 241"/>
                  <a:gd name="T9" fmla="*/ 2147483646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189"/>
                  <a:gd name="T17" fmla="*/ 241 w 24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189">
                    <a:moveTo>
                      <a:pt x="52" y="189"/>
                    </a:moveTo>
                    <a:cubicBezTo>
                      <a:pt x="26" y="181"/>
                      <a:pt x="0" y="173"/>
                      <a:pt x="7" y="143"/>
                    </a:cubicBezTo>
                    <a:cubicBezTo>
                      <a:pt x="14" y="113"/>
                      <a:pt x="59" y="14"/>
                      <a:pt x="97" y="7"/>
                    </a:cubicBezTo>
                    <a:cubicBezTo>
                      <a:pt x="135" y="0"/>
                      <a:pt x="225" y="68"/>
                      <a:pt x="233" y="98"/>
                    </a:cubicBezTo>
                    <a:cubicBezTo>
                      <a:pt x="241" y="128"/>
                      <a:pt x="192" y="158"/>
                      <a:pt x="143" y="18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8797" name="Rectangle 22">
              <a:extLst>
                <a:ext uri="{FF2B5EF4-FFF2-40B4-BE49-F238E27FC236}">
                  <a16:creationId xmlns:a16="http://schemas.microsoft.com/office/drawing/2014/main" id="{318CCEF0-040F-42CF-A534-9C9E6FB7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283" y="3781425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18798" name="Line 27">
              <a:extLst>
                <a:ext uri="{FF2B5EF4-FFF2-40B4-BE49-F238E27FC236}">
                  <a16:creationId xmlns:a16="http://schemas.microsoft.com/office/drawing/2014/main" id="{69A6C6B6-1E42-4045-B495-21CEA0387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933825"/>
              <a:ext cx="331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31">
              <a:extLst>
                <a:ext uri="{FF2B5EF4-FFF2-40B4-BE49-F238E27FC236}">
                  <a16:creationId xmlns:a16="http://schemas.microsoft.com/office/drawing/2014/main" id="{6B9ACCA6-899F-414D-B450-E4DCE398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496" y="3713170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＊</a:t>
              </a:r>
              <a:endPara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62D71E5E-B2FD-4B7F-A4F3-12F340CD6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88" y="371475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＊</a:t>
              </a:r>
              <a:endPara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31">
              <a:extLst>
                <a:ext uri="{FF2B5EF4-FFF2-40B4-BE49-F238E27FC236}">
                  <a16:creationId xmlns:a16="http://schemas.microsoft.com/office/drawing/2014/main" id="{2BF09105-1F29-4C05-A9D5-D9FBF8EC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491" y="3357568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5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＊</a:t>
              </a:r>
              <a:endPara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0">
              <a:extLst>
                <a:ext uri="{FF2B5EF4-FFF2-40B4-BE49-F238E27FC236}">
                  <a16:creationId xmlns:a16="http://schemas.microsoft.com/office/drawing/2014/main" id="{06E725C6-4965-4EFB-B28C-47C3C41E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4500575"/>
              <a:ext cx="504828" cy="215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5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others</a:t>
              </a:r>
            </a:p>
          </p:txBody>
        </p:sp>
      </p:grpSp>
      <p:grpSp>
        <p:nvGrpSpPr>
          <p:cNvPr id="118788" name="组合 44">
            <a:extLst>
              <a:ext uri="{FF2B5EF4-FFF2-40B4-BE49-F238E27FC236}">
                <a16:creationId xmlns:a16="http://schemas.microsoft.com/office/drawing/2014/main" id="{0C07933A-C9B2-4CF9-BC82-0F8E5ABE05F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5" name="五边形 54">
              <a:extLst>
                <a:ext uri="{FF2B5EF4-FFF2-40B4-BE49-F238E27FC236}">
                  <a16:creationId xmlns:a16="http://schemas.microsoft.com/office/drawing/2014/main" id="{726A3E4B-4D70-4BBB-B140-D254CEAB515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8792" name="五边形 46">
              <a:extLst>
                <a:ext uri="{FF2B5EF4-FFF2-40B4-BE49-F238E27FC236}">
                  <a16:creationId xmlns:a16="http://schemas.microsoft.com/office/drawing/2014/main" id="{86953C5E-DE66-4A57-B3CE-EF783156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9D1C68E-2397-4B23-B813-6E58DD352AA6}"/>
              </a:ext>
            </a:extLst>
          </p:cNvPr>
          <p:cNvSpPr txBox="1"/>
          <p:nvPr/>
        </p:nvSpPr>
        <p:spPr>
          <a:xfrm>
            <a:off x="1493838" y="1128713"/>
            <a:ext cx="48847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others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除了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之外的其它字符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D1C68E-2397-4B23-B813-6E58DD352AA6}"/>
              </a:ext>
            </a:extLst>
          </p:cNvPr>
          <p:cNvSpPr txBox="1"/>
          <p:nvPr/>
        </p:nvSpPr>
        <p:spPr>
          <a:xfrm>
            <a:off x="899592" y="3900488"/>
            <a:ext cx="7704855" cy="83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思考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如果注释文本中允许出现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，只要不出现“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*/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”子串，如何定义？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3">
            <a:extLst>
              <a:ext uri="{FF2B5EF4-FFF2-40B4-BE49-F238E27FC236}">
                <a16:creationId xmlns:a16="http://schemas.microsoft.com/office/drawing/2014/main" id="{9A6D3326-3B3A-4DCD-9445-29B9C842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482725"/>
            <a:ext cx="381000" cy="285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5" name="Text Box 15">
            <a:extLst>
              <a:ext uri="{FF2B5EF4-FFF2-40B4-BE49-F238E27FC236}">
                <a16:creationId xmlns:a16="http://schemas.microsoft.com/office/drawing/2014/main" id="{783EEEB4-2CAF-4A63-A6D7-45206E28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725488"/>
            <a:ext cx="16144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kumimoji="1" lang="en-US" altLang="zh-CN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</a:p>
        </p:txBody>
      </p:sp>
      <p:sp>
        <p:nvSpPr>
          <p:cNvPr id="120836" name="Text Box 16">
            <a:extLst>
              <a:ext uri="{FF2B5EF4-FFF2-40B4-BE49-F238E27FC236}">
                <a16:creationId xmlns:a16="http://schemas.microsoft.com/office/drawing/2014/main" id="{AEE6E1A3-837E-4EA8-BB1A-BAF12279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1201738"/>
            <a:ext cx="10239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letter_</a:t>
            </a:r>
          </a:p>
        </p:txBody>
      </p:sp>
      <p:sp>
        <p:nvSpPr>
          <p:cNvPr id="120837" name="Text Box 17">
            <a:extLst>
              <a:ext uri="{FF2B5EF4-FFF2-40B4-BE49-F238E27FC236}">
                <a16:creationId xmlns:a16="http://schemas.microsoft.com/office/drawing/2014/main" id="{3A50883C-CA77-42C7-B3B6-9D3F4196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143000"/>
            <a:ext cx="2765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</a:t>
            </a:r>
            <a:r>
              <a:rPr kumimoji="1"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kumimoji="1"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838" name="Line 29">
            <a:extLst>
              <a:ext uri="{FF2B5EF4-FFF2-40B4-BE49-F238E27FC236}">
                <a16:creationId xmlns:a16="http://schemas.microsoft.com/office/drawing/2014/main" id="{1F1232E1-857C-4CE0-827C-F49876A65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1670050"/>
            <a:ext cx="1674813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20839" name="Line 31">
            <a:extLst>
              <a:ext uri="{FF2B5EF4-FFF2-40B4-BE49-F238E27FC236}">
                <a16:creationId xmlns:a16="http://schemas.microsoft.com/office/drawing/2014/main" id="{B6638A0F-F088-4FB8-AD5F-22EE4DA6E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16303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20840" name="Text Box 32">
            <a:extLst>
              <a:ext uri="{FF2B5EF4-FFF2-40B4-BE49-F238E27FC236}">
                <a16:creationId xmlns:a16="http://schemas.microsoft.com/office/drawing/2014/main" id="{EA754B7C-A1B8-40F1-BE67-E777A0C8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130300"/>
            <a:ext cx="9906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/>
              <a:buNone/>
            </a:pPr>
            <a:r>
              <a:rPr kumimoji="1" lang="en-US" altLang="zh-CN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grpSp>
        <p:nvGrpSpPr>
          <p:cNvPr id="120841" name="Group 61">
            <a:extLst>
              <a:ext uri="{FF2B5EF4-FFF2-40B4-BE49-F238E27FC236}">
                <a16:creationId xmlns:a16="http://schemas.microsoft.com/office/drawing/2014/main" id="{A8298197-36CA-44B2-89D3-974B0F62FF7F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1844675"/>
            <a:ext cx="4918075" cy="1190625"/>
            <a:chOff x="1247" y="1671"/>
            <a:chExt cx="3098" cy="999"/>
          </a:xfrm>
        </p:grpSpPr>
        <p:sp>
          <p:nvSpPr>
            <p:cNvPr id="120879" name="Text Box 18">
              <a:extLst>
                <a:ext uri="{FF2B5EF4-FFF2-40B4-BE49-F238E27FC236}">
                  <a16:creationId xmlns:a16="http://schemas.microsoft.com/office/drawing/2014/main" id="{B38A9557-F69A-4F2F-BFB6-4E864B4D3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1810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</a:t>
              </a:r>
            </a:p>
          </p:txBody>
        </p:sp>
        <p:sp>
          <p:nvSpPr>
            <p:cNvPr id="120880" name="Text Box 22">
              <a:extLst>
                <a:ext uri="{FF2B5EF4-FFF2-40B4-BE49-F238E27FC236}">
                  <a16:creationId xmlns:a16="http://schemas.microsoft.com/office/drawing/2014/main" id="{6DFB19B0-60A2-42A2-B20D-3A75A3083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270"/>
              <a:ext cx="168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2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881" name="Freeform 30">
              <a:extLst>
                <a:ext uri="{FF2B5EF4-FFF2-40B4-BE49-F238E27FC236}">
                  <a16:creationId xmlns:a16="http://schemas.microsoft.com/office/drawing/2014/main" id="{A3BD821C-EDE8-4ABE-BD29-89362560B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676"/>
              <a:ext cx="1159" cy="884"/>
            </a:xfrm>
            <a:custGeom>
              <a:avLst/>
              <a:gdLst>
                <a:gd name="T0" fmla="*/ 0 w 1728"/>
                <a:gd name="T1" fmla="*/ 0 h 976"/>
                <a:gd name="T2" fmla="*/ 1 w 1728"/>
                <a:gd name="T3" fmla="*/ 5 h 976"/>
                <a:gd name="T4" fmla="*/ 1 w 1728"/>
                <a:gd name="T5" fmla="*/ 5 h 976"/>
                <a:gd name="T6" fmla="*/ 0 60000 65536"/>
                <a:gd name="T7" fmla="*/ 0 60000 65536"/>
                <a:gd name="T8" fmla="*/ 0 60000 65536"/>
                <a:gd name="T9" fmla="*/ 0 w 1728"/>
                <a:gd name="T10" fmla="*/ 0 h 976"/>
                <a:gd name="T11" fmla="*/ 1728 w 1728"/>
                <a:gd name="T12" fmla="*/ 976 h 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976">
                  <a:moveTo>
                    <a:pt x="0" y="0"/>
                  </a:moveTo>
                  <a:cubicBezTo>
                    <a:pt x="288" y="328"/>
                    <a:pt x="576" y="656"/>
                    <a:pt x="864" y="816"/>
                  </a:cubicBezTo>
                  <a:cubicBezTo>
                    <a:pt x="1152" y="976"/>
                    <a:pt x="1544" y="904"/>
                    <a:pt x="1728" y="96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cxnSp>
          <p:nvCxnSpPr>
            <p:cNvPr id="120882" name="AutoShape 12">
              <a:extLst>
                <a:ext uri="{FF2B5EF4-FFF2-40B4-BE49-F238E27FC236}">
                  <a16:creationId xmlns:a16="http://schemas.microsoft.com/office/drawing/2014/main" id="{2F3BE8E5-CF75-4241-A3F7-FEA2F8C487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2406" y="2450"/>
              <a:ext cx="258" cy="1"/>
            </a:xfrm>
            <a:prstGeom prst="curvedConnector5">
              <a:avLst>
                <a:gd name="adj1" fmla="val -52324"/>
                <a:gd name="adj2" fmla="val -38005551"/>
                <a:gd name="adj3" fmla="val 106074"/>
              </a:avLst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83" name="Text Box 19">
              <a:extLst>
                <a:ext uri="{FF2B5EF4-FFF2-40B4-BE49-F238E27FC236}">
                  <a16:creationId xmlns:a16="http://schemas.microsoft.com/office/drawing/2014/main" id="{905BDB75-622F-4623-91CD-54E5FB70A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1671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</a:t>
              </a:r>
            </a:p>
          </p:txBody>
        </p:sp>
      </p:grpSp>
      <p:grpSp>
        <p:nvGrpSpPr>
          <p:cNvPr id="120842" name="Group 60">
            <a:extLst>
              <a:ext uri="{FF2B5EF4-FFF2-40B4-BE49-F238E27FC236}">
                <a16:creationId xmlns:a16="http://schemas.microsoft.com/office/drawing/2014/main" id="{D729CE97-2C30-4435-AA02-7697B20734BA}"/>
              </a:ext>
            </a:extLst>
          </p:cNvPr>
          <p:cNvGrpSpPr>
            <a:grpSpLocks/>
          </p:cNvGrpSpPr>
          <p:nvPr/>
        </p:nvGrpSpPr>
        <p:grpSpPr bwMode="auto">
          <a:xfrm>
            <a:off x="2035175" y="1924050"/>
            <a:ext cx="5365750" cy="1849438"/>
            <a:chOff x="1247" y="1737"/>
            <a:chExt cx="3380" cy="1553"/>
          </a:xfrm>
        </p:grpSpPr>
        <p:sp>
          <p:nvSpPr>
            <p:cNvPr id="2" name="Oval 6">
              <a:extLst>
                <a:ext uri="{FF2B5EF4-FFF2-40B4-BE49-F238E27FC236}">
                  <a16:creationId xmlns:a16="http://schemas.microsoft.com/office/drawing/2014/main" id="{D0B5160C-0A90-4C3B-A13E-C9D54DC10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3050"/>
              <a:ext cx="240" cy="2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874" name="AutoShape 13">
              <a:extLst>
                <a:ext uri="{FF2B5EF4-FFF2-40B4-BE49-F238E27FC236}">
                  <a16:creationId xmlns:a16="http://schemas.microsoft.com/office/drawing/2014/main" id="{A3EC0097-E6CD-4CE9-B5D5-D3E620AA08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35" y="3075"/>
              <a:ext cx="850" cy="155"/>
            </a:xfrm>
            <a:prstGeom prst="curvedConnector2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75" name="Text Box 23">
              <a:extLst>
                <a:ext uri="{FF2B5EF4-FFF2-40B4-BE49-F238E27FC236}">
                  <a16:creationId xmlns:a16="http://schemas.microsoft.com/office/drawing/2014/main" id="{1BD48F6B-4B54-4123-BD32-E0FC6DA7F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769"/>
              <a:ext cx="14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ASG</a:t>
              </a:r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_ )</a:t>
              </a:r>
            </a:p>
          </p:txBody>
        </p:sp>
        <p:sp>
          <p:nvSpPr>
            <p:cNvPr id="120876" name="Text Box 24">
              <a:extLst>
                <a:ext uri="{FF2B5EF4-FFF2-40B4-BE49-F238E27FC236}">
                  <a16:creationId xmlns:a16="http://schemas.microsoft.com/office/drawing/2014/main" id="{ABC20E66-3DD6-4230-9ECF-66C006D60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" y="2825"/>
              <a:ext cx="22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20877" name="Text Box 25">
              <a:extLst>
                <a:ext uri="{FF2B5EF4-FFF2-40B4-BE49-F238E27FC236}">
                  <a16:creationId xmlns:a16="http://schemas.microsoft.com/office/drawing/2014/main" id="{D0A52CFD-CFFD-4BC9-BF79-EDFCD76CE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2304"/>
              <a:ext cx="31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120878" name="Line 34">
              <a:extLst>
                <a:ext uri="{FF2B5EF4-FFF2-40B4-BE49-F238E27FC236}">
                  <a16:creationId xmlns:a16="http://schemas.microsoft.com/office/drawing/2014/main" id="{14721AD8-CF34-4106-A9D9-250A48FF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737"/>
              <a:ext cx="583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120843" name="Group 1061">
            <a:extLst>
              <a:ext uri="{FF2B5EF4-FFF2-40B4-BE49-F238E27FC236}">
                <a16:creationId xmlns:a16="http://schemas.microsoft.com/office/drawing/2014/main" id="{A3D5D161-29BA-430C-9DFE-C0ECF491106A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778000"/>
            <a:ext cx="1042987" cy="3097213"/>
            <a:chOff x="352" y="1615"/>
            <a:chExt cx="657" cy="2600"/>
          </a:xfrm>
        </p:grpSpPr>
        <p:cxnSp>
          <p:nvCxnSpPr>
            <p:cNvPr id="120871" name="AutoShape 14">
              <a:extLst>
                <a:ext uri="{FF2B5EF4-FFF2-40B4-BE49-F238E27FC236}">
                  <a16:creationId xmlns:a16="http://schemas.microsoft.com/office/drawing/2014/main" id="{039C3D4E-F620-40B3-882A-EA9E03AD07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294" y="2912"/>
              <a:ext cx="2600" cy="6"/>
            </a:xfrm>
            <a:prstGeom prst="curvedConnector3">
              <a:avLst>
                <a:gd name="adj1" fmla="val 50000"/>
              </a:avLst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72" name="Text Box 40">
              <a:extLst>
                <a:ext uri="{FF2B5EF4-FFF2-40B4-BE49-F238E27FC236}">
                  <a16:creationId xmlns:a16="http://schemas.microsoft.com/office/drawing/2014/main" id="{03FED9B6-F2AF-49D2-AA86-7A03DDFBC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2387"/>
              <a:ext cx="657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 i="1">
                  <a:latin typeface="Times New Roman" panose="02020603050405020304" pitchFamily="18" charset="0"/>
                  <a:ea typeface="楷体_GB2312"/>
                  <a:cs typeface="楷体_GB2312"/>
                </a:rPr>
                <a:t>others</a:t>
              </a:r>
            </a:p>
          </p:txBody>
        </p:sp>
      </p:grpSp>
      <p:grpSp>
        <p:nvGrpSpPr>
          <p:cNvPr id="120844" name="Group 59">
            <a:extLst>
              <a:ext uri="{FF2B5EF4-FFF2-40B4-BE49-F238E27FC236}">
                <a16:creationId xmlns:a16="http://schemas.microsoft.com/office/drawing/2014/main" id="{8C56E7E0-302E-4182-AAA7-E50EC0A19551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1851025"/>
            <a:ext cx="5400675" cy="2792413"/>
            <a:chOff x="1225" y="1676"/>
            <a:chExt cx="3402" cy="2346"/>
          </a:xfrm>
        </p:grpSpPr>
        <p:sp>
          <p:nvSpPr>
            <p:cNvPr id="120865" name="Text Box 26">
              <a:extLst>
                <a:ext uri="{FF2B5EF4-FFF2-40B4-BE49-F238E27FC236}">
                  <a16:creationId xmlns:a16="http://schemas.microsoft.com/office/drawing/2014/main" id="{395163BB-8828-49CC-ABCB-474E1A9FC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2751"/>
              <a:ext cx="23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5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0866" name="Line 35">
              <a:extLst>
                <a:ext uri="{FF2B5EF4-FFF2-40B4-BE49-F238E27FC236}">
                  <a16:creationId xmlns:a16="http://schemas.microsoft.com/office/drawing/2014/main" id="{E1ABEEAD-4915-442F-86FB-58F4A563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1676"/>
              <a:ext cx="385" cy="17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0867" name="Text Box 27">
              <a:extLst>
                <a:ext uri="{FF2B5EF4-FFF2-40B4-BE49-F238E27FC236}">
                  <a16:creationId xmlns:a16="http://schemas.microsoft.com/office/drawing/2014/main" id="{27397EF2-AC44-44D1-8721-E45564251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621"/>
              <a:ext cx="1368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_ )</a:t>
              </a:r>
            </a:p>
          </p:txBody>
        </p:sp>
        <p:sp>
          <p:nvSpPr>
            <p:cNvPr id="120868" name="Line 37">
              <a:extLst>
                <a:ext uri="{FF2B5EF4-FFF2-40B4-BE49-F238E27FC236}">
                  <a16:creationId xmlns:a16="http://schemas.microsoft.com/office/drawing/2014/main" id="{0D6E9E5F-A6D5-4256-A11B-A7CB28763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566"/>
              <a:ext cx="102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0869" name="Text Box 38">
              <a:extLst>
                <a:ext uri="{FF2B5EF4-FFF2-40B4-BE49-F238E27FC236}">
                  <a16:creationId xmlns:a16="http://schemas.microsoft.com/office/drawing/2014/main" id="{B67DA3E0-45DE-47F1-91B1-0387CD164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383"/>
              <a:ext cx="22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0870" name="Text Box 39">
              <a:extLst>
                <a:ext uri="{FF2B5EF4-FFF2-40B4-BE49-F238E27FC236}">
                  <a16:creationId xmlns:a16="http://schemas.microsoft.com/office/drawing/2014/main" id="{8BB3CD07-5017-490E-818B-C91FBA9DB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3531"/>
              <a:ext cx="1401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</a:t>
              </a:r>
              <a:r>
                <a:rPr kumimoji="1" lang="en-US" altLang="zh-CN" sz="25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_ )</a:t>
              </a:r>
            </a:p>
          </p:txBody>
        </p:sp>
      </p:grpSp>
      <p:sp>
        <p:nvSpPr>
          <p:cNvPr id="61459" name="标题 4">
            <a:extLst>
              <a:ext uri="{FF2B5EF4-FFF2-40B4-BE49-F238E27FC236}">
                <a16:creationId xmlns:a16="http://schemas.microsoft.com/office/drawing/2014/main" id="{93B54A1F-C4DB-4AD0-A4DC-3633CD2D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识别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Token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DFA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20846" name="AutoShape 12">
            <a:extLst>
              <a:ext uri="{FF2B5EF4-FFF2-40B4-BE49-F238E27FC236}">
                <a16:creationId xmlns:a16="http://schemas.microsoft.com/office/drawing/2014/main" id="{96AC8E93-EC01-463E-8299-3680A695DEB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3871913" y="1635125"/>
            <a:ext cx="409575" cy="1588"/>
          </a:xfrm>
          <a:prstGeom prst="curvedConnector5">
            <a:avLst>
              <a:gd name="adj1" fmla="val -52324"/>
              <a:gd name="adj2" fmla="val -26400009"/>
              <a:gd name="adj3" fmla="val 152324"/>
            </a:avLst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847" name="组合 44">
            <a:extLst>
              <a:ext uri="{FF2B5EF4-FFF2-40B4-BE49-F238E27FC236}">
                <a16:creationId xmlns:a16="http://schemas.microsoft.com/office/drawing/2014/main" id="{945C481C-7D97-4C8D-A670-3130703EDF3D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45" name="五边形 44">
              <a:extLst>
                <a:ext uri="{FF2B5EF4-FFF2-40B4-BE49-F238E27FC236}">
                  <a16:creationId xmlns:a16="http://schemas.microsoft.com/office/drawing/2014/main" id="{C7861AED-8634-49D2-A9D8-928CCEAE178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0864" name="五边形 46">
              <a:extLst>
                <a:ext uri="{FF2B5EF4-FFF2-40B4-BE49-F238E27FC236}">
                  <a16:creationId xmlns:a16="http://schemas.microsoft.com/office/drawing/2014/main" id="{F2E67070-2260-4879-BD8F-B87C93A6E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0848" name="组合 5">
            <a:extLst>
              <a:ext uri="{FF2B5EF4-FFF2-40B4-BE49-F238E27FC236}">
                <a16:creationId xmlns:a16="http://schemas.microsoft.com/office/drawing/2014/main" id="{3F30BF35-D29A-4F33-8C79-C769037EA50A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3817938"/>
            <a:ext cx="503238" cy="377825"/>
            <a:chOff x="7282962" y="3764993"/>
            <a:chExt cx="503615" cy="377105"/>
          </a:xfrm>
        </p:grpSpPr>
        <p:sp>
          <p:nvSpPr>
            <p:cNvPr id="120861" name="Oval 39">
              <a:extLst>
                <a:ext uri="{FF2B5EF4-FFF2-40B4-BE49-F238E27FC236}">
                  <a16:creationId xmlns:a16="http://schemas.microsoft.com/office/drawing/2014/main" id="{3EBCEC92-E03B-4614-8331-862AEAA46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962" y="3764993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29">
              <a:extLst>
                <a:ext uri="{FF2B5EF4-FFF2-40B4-BE49-F238E27FC236}">
                  <a16:creationId xmlns:a16="http://schemas.microsoft.com/office/drawing/2014/main" id="{412603D5-3A33-40B4-B710-15990EF94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454" y="3823618"/>
              <a:ext cx="360632" cy="2709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849" name="组合 62">
            <a:extLst>
              <a:ext uri="{FF2B5EF4-FFF2-40B4-BE49-F238E27FC236}">
                <a16:creationId xmlns:a16="http://schemas.microsoft.com/office/drawing/2014/main" id="{9548C76F-BF3A-42E5-B82C-98B48E1244B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546225"/>
            <a:ext cx="504825" cy="377825"/>
            <a:chOff x="7282962" y="3764993"/>
            <a:chExt cx="503615" cy="377105"/>
          </a:xfrm>
        </p:grpSpPr>
        <p:sp>
          <p:nvSpPr>
            <p:cNvPr id="120859" name="Oval 39">
              <a:extLst>
                <a:ext uri="{FF2B5EF4-FFF2-40B4-BE49-F238E27FC236}">
                  <a16:creationId xmlns:a16="http://schemas.microsoft.com/office/drawing/2014/main" id="{6D36BA60-C12E-4E24-B2BB-BE8EDD36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962" y="3764993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Oval 29">
              <a:extLst>
                <a:ext uri="{FF2B5EF4-FFF2-40B4-BE49-F238E27FC236}">
                  <a16:creationId xmlns:a16="http://schemas.microsoft.com/office/drawing/2014/main" id="{BDB8A913-8DA0-40F9-888F-BC104F365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229" y="3823619"/>
              <a:ext cx="361082" cy="2709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850" name="组合 65">
            <a:extLst>
              <a:ext uri="{FF2B5EF4-FFF2-40B4-BE49-F238E27FC236}">
                <a16:creationId xmlns:a16="http://schemas.microsoft.com/office/drawing/2014/main" id="{0F4D0E6E-53E3-4B97-BCEC-7EA12FCCC710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716213"/>
            <a:ext cx="504825" cy="376237"/>
            <a:chOff x="7282962" y="3764993"/>
            <a:chExt cx="503615" cy="377105"/>
          </a:xfrm>
        </p:grpSpPr>
        <p:sp>
          <p:nvSpPr>
            <p:cNvPr id="120857" name="Oval 39">
              <a:extLst>
                <a:ext uri="{FF2B5EF4-FFF2-40B4-BE49-F238E27FC236}">
                  <a16:creationId xmlns:a16="http://schemas.microsoft.com/office/drawing/2014/main" id="{5C4CF823-07F0-451F-A90C-3A8DEB97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962" y="3764993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Oval 29">
              <a:extLst>
                <a:ext uri="{FF2B5EF4-FFF2-40B4-BE49-F238E27FC236}">
                  <a16:creationId xmlns:a16="http://schemas.microsoft.com/office/drawing/2014/main" id="{BEF01323-6E56-4F33-9BE5-E4E300938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229" y="3823866"/>
              <a:ext cx="361082" cy="2704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851" name="组合 71">
            <a:extLst>
              <a:ext uri="{FF2B5EF4-FFF2-40B4-BE49-F238E27FC236}">
                <a16:creationId xmlns:a16="http://schemas.microsoft.com/office/drawing/2014/main" id="{2FC3AEE2-2B04-4726-968A-3B498B445231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3346450"/>
            <a:ext cx="503238" cy="377825"/>
            <a:chOff x="7282962" y="3764993"/>
            <a:chExt cx="503615" cy="377105"/>
          </a:xfrm>
        </p:grpSpPr>
        <p:sp>
          <p:nvSpPr>
            <p:cNvPr id="120855" name="Oval 39">
              <a:extLst>
                <a:ext uri="{FF2B5EF4-FFF2-40B4-BE49-F238E27FC236}">
                  <a16:creationId xmlns:a16="http://schemas.microsoft.com/office/drawing/2014/main" id="{340DC693-8F42-4B65-BF80-D6CE78605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962" y="3764993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29">
              <a:extLst>
                <a:ext uri="{FF2B5EF4-FFF2-40B4-BE49-F238E27FC236}">
                  <a16:creationId xmlns:a16="http://schemas.microsoft.com/office/drawing/2014/main" id="{98B69261-6317-492A-87F8-38D73DFE9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454" y="3823619"/>
              <a:ext cx="360632" cy="2709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852" name="组合 74">
            <a:extLst>
              <a:ext uri="{FF2B5EF4-FFF2-40B4-BE49-F238E27FC236}">
                <a16:creationId xmlns:a16="http://schemas.microsoft.com/office/drawing/2014/main" id="{BE98F3CE-5B47-4A7D-A7E3-86023A17C3A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211638"/>
            <a:ext cx="504825" cy="376237"/>
            <a:chOff x="7282962" y="3764993"/>
            <a:chExt cx="503615" cy="377105"/>
          </a:xfrm>
        </p:grpSpPr>
        <p:sp>
          <p:nvSpPr>
            <p:cNvPr id="120853" name="Oval 39">
              <a:extLst>
                <a:ext uri="{FF2B5EF4-FFF2-40B4-BE49-F238E27FC236}">
                  <a16:creationId xmlns:a16="http://schemas.microsoft.com/office/drawing/2014/main" id="{ED85D772-1E3E-4D8A-ABB5-91D73789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962" y="3764993"/>
              <a:ext cx="503615" cy="3771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9">
              <a:extLst>
                <a:ext uri="{FF2B5EF4-FFF2-40B4-BE49-F238E27FC236}">
                  <a16:creationId xmlns:a16="http://schemas.microsoft.com/office/drawing/2014/main" id="{1064830F-C73B-4C09-909E-BEC7C0B8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228" y="3823866"/>
              <a:ext cx="361082" cy="2704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1" name="Rectangle 3">
            <a:extLst>
              <a:ext uri="{FF2B5EF4-FFF2-40B4-BE49-F238E27FC236}">
                <a16:creationId xmlns:a16="http://schemas.microsoft.com/office/drawing/2014/main" id="{D9E18642-96CF-41C7-82FE-01FA27DA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27113"/>
            <a:ext cx="7404100" cy="2571750"/>
          </a:xfrm>
        </p:spPr>
        <p:txBody>
          <a:bodyPr lIns="69056" tIns="34529" rIns="69056" bIns="34529"/>
          <a:lstStyle/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楷体_GB2312"/>
              </a:rPr>
              <a:t>动作标记</a:t>
            </a:r>
            <a:r>
              <a:rPr lang="zh-CN" altLang="en-US" dirty="0">
                <a:latin typeface="楷体_GB2312"/>
              </a:rPr>
              <a:t>：可以将识别单词后需要执行的</a:t>
            </a:r>
            <a:r>
              <a:rPr lang="zh-CN" altLang="en-US" dirty="0">
                <a:solidFill>
                  <a:srgbClr val="FF0000"/>
                </a:solidFill>
                <a:latin typeface="楷体_GB2312"/>
              </a:rPr>
              <a:t>动作</a:t>
            </a:r>
            <a:r>
              <a:rPr lang="zh-CN" altLang="en-US" dirty="0">
                <a:latin typeface="楷体_GB2312"/>
              </a:rPr>
              <a:t>标在</a:t>
            </a:r>
            <a:r>
              <a:rPr lang="en-US" altLang="zh-CN" i="1" dirty="0">
                <a:latin typeface="楷体_GB2312"/>
              </a:rPr>
              <a:t>DFA</a:t>
            </a:r>
            <a:r>
              <a:rPr lang="zh-CN" altLang="en-US" dirty="0">
                <a:latin typeface="楷体_GB2312"/>
              </a:rPr>
              <a:t>上构成状态转换图。</a:t>
            </a:r>
          </a:p>
          <a:p>
            <a:pPr eaLnBrk="1" hangingPunct="1"/>
            <a:r>
              <a:rPr lang="zh-CN" altLang="en-US" sz="2800" dirty="0">
                <a:solidFill>
                  <a:srgbClr val="0070C0"/>
                </a:solidFill>
                <a:latin typeface="楷体_GB2312"/>
              </a:rPr>
              <a:t>回退处理</a:t>
            </a:r>
            <a:r>
              <a:rPr lang="zh-CN" altLang="en-US" dirty="0">
                <a:latin typeface="楷体_GB2312"/>
              </a:rPr>
              <a:t>：如果到达终止状态时，读入了一个与当前单词无关的字符，是下一个单词的开始符号，需要回退一个字符。</a:t>
            </a:r>
            <a:endParaRPr lang="en-US" altLang="zh-CN" dirty="0">
              <a:latin typeface="楷体_GB2312"/>
            </a:endParaRPr>
          </a:p>
          <a:p>
            <a:pPr lvl="1" eaLnBrk="1" hangingPunct="1"/>
            <a:r>
              <a:rPr lang="zh-CN" altLang="en-US" dirty="0">
                <a:latin typeface="楷体_GB2312"/>
              </a:rPr>
              <a:t>状态上的</a:t>
            </a:r>
            <a:r>
              <a:rPr lang="zh-CN" altLang="en-US" dirty="0">
                <a:solidFill>
                  <a:srgbClr val="FF0000"/>
                </a:solidFill>
                <a:latin typeface="楷体_GB2312"/>
              </a:rPr>
              <a:t>*表示向前指针必须回退一个字符</a:t>
            </a:r>
            <a:r>
              <a:rPr lang="zh-CN" altLang="en-US" dirty="0">
                <a:latin typeface="楷体_GB2312"/>
              </a:rPr>
              <a:t>。 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4022043-2966-414E-8D55-1AFE1F943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69056" tIns="34529" rIns="69056" bIns="34529"/>
          <a:lstStyle/>
          <a:p>
            <a:pPr eaLnBrk="1" hangingPunct="1">
              <a:defRPr/>
            </a:pPr>
            <a:r>
              <a:rPr lang="zh-CN" alt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状态转换图</a:t>
            </a: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0" name="灯片编号占位符 5">
            <a:extLst>
              <a:ext uri="{FF2B5EF4-FFF2-40B4-BE49-F238E27FC236}">
                <a16:creationId xmlns:a16="http://schemas.microsoft.com/office/drawing/2014/main" id="{26F8587B-1F9C-42CF-83C5-97458718C12A}"/>
              </a:ext>
            </a:extLst>
          </p:cNvPr>
          <p:cNvSpPr txBox="1">
            <a:spLocks noGrp="1"/>
          </p:cNvSpPr>
          <p:nvPr/>
        </p:nvSpPr>
        <p:spPr bwMode="auto">
          <a:xfrm>
            <a:off x="7235825" y="4694238"/>
            <a:ext cx="16002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B9BD50D-2098-463F-A465-5BFA0106A24F}" type="slidenum">
              <a:rPr lang="en-US" altLang="zh-CN" sz="105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2E56612-DB18-4B35-8D68-9B21A2D4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60575"/>
            <a:ext cx="184150" cy="393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950" b="0">
              <a:ea typeface="宋体" panose="02010600030101010101" pitchFamily="2" charset="-122"/>
            </a:endParaRPr>
          </a:p>
        </p:txBody>
      </p:sp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10399037-FD7D-4F0F-A854-8D8E76314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3568700"/>
          <a:ext cx="635635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3" name="图片" r:id="rId5" imgW="3545012" imgH="835284" progId="Word.Picture.8">
                  <p:embed/>
                </p:oleObj>
              </mc:Choice>
              <mc:Fallback>
                <p:oleObj name="图片" r:id="rId5" imgW="3545012" imgH="83528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568700"/>
                        <a:ext cx="635635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3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3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3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4" name="Rectangle 24">
            <a:extLst>
              <a:ext uri="{FF2B5EF4-FFF2-40B4-BE49-F238E27FC236}">
                <a16:creationId xmlns:a16="http://schemas.microsoft.com/office/drawing/2014/main" id="{B8757053-2892-4196-9471-E0B03139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00" y="3046889"/>
            <a:ext cx="7756532" cy="1652588"/>
          </a:xfrm>
        </p:spPr>
        <p:txBody>
          <a:bodyPr/>
          <a:lstStyle/>
          <a:p>
            <a:pPr eaLnBrk="1" hangingPunct="1"/>
            <a:r>
              <a:rPr lang="zh-CN" altLang="en-US" dirty="0"/>
              <a:t>将词法分析器设计为单独的遍具有如下优点：</a:t>
            </a:r>
          </a:p>
          <a:p>
            <a:pPr lvl="1" eaLnBrk="1" hangingPunct="1"/>
            <a:r>
              <a:rPr lang="zh-CN" altLang="en-US" dirty="0"/>
              <a:t>简化编译器的设计：任务独立，语法分析更简易</a:t>
            </a:r>
          </a:p>
          <a:p>
            <a:pPr lvl="1" eaLnBrk="1" hangingPunct="1"/>
            <a:r>
              <a:rPr lang="zh-CN" altLang="en-US" dirty="0"/>
              <a:t>提高编译器的效率</a:t>
            </a:r>
          </a:p>
          <a:p>
            <a:pPr lvl="1" eaLnBrk="1" hangingPunct="1"/>
            <a:r>
              <a:rPr lang="zh-CN" altLang="en-US" dirty="0"/>
              <a:t>增强编译器的可移植性：只有词法分析与输入设备有关。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565D48F-FFF4-4C84-AF98-58A9EFFD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dirty="0"/>
              <a:t>词法分析器的位置 </a:t>
            </a:r>
          </a:p>
        </p:txBody>
      </p: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406D77E6-4BE2-44E4-814D-08CA6A2165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44AA8589-6EC5-461E-A421-87A8FBD9562A}" type="datetime1">
              <a:rPr lang="zh-CN" altLang="en-US">
                <a:latin typeface="+mn-lt"/>
              </a:rPr>
              <a:pPr>
                <a:defRPr/>
              </a:pPr>
              <a:t>2024/3/12</a:t>
            </a:fld>
            <a:endParaRPr lang="en-US" altLang="zh-CN">
              <a:latin typeface="+mn-lt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EAA19300-34E9-45B6-A252-EEF5219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CA608AC-E035-40EF-9192-F087C1E6C6EF}" type="slidenum">
              <a:rPr lang="en-US" altLang="zh-CN" sz="105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7BCFB566-6B3A-4F5E-B2EA-61455FA099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581" y="915566"/>
            <a:ext cx="8410073" cy="2563812"/>
            <a:chOff x="2373" y="8574"/>
            <a:chExt cx="9047" cy="2808"/>
          </a:xfrm>
        </p:grpSpPr>
        <p:sp>
          <p:nvSpPr>
            <p:cNvPr id="26631" name="AutoShape 5">
              <a:extLst>
                <a:ext uri="{FF2B5EF4-FFF2-40B4-BE49-F238E27FC236}">
                  <a16:creationId xmlns:a16="http://schemas.microsoft.com/office/drawing/2014/main" id="{C2A4A814-82AE-4B46-9B41-20891B09C6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7" y="8574"/>
              <a:ext cx="6552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6">
              <a:extLst>
                <a:ext uri="{FF2B5EF4-FFF2-40B4-BE49-F238E27FC236}">
                  <a16:creationId xmlns:a16="http://schemas.microsoft.com/office/drawing/2014/main" id="{95CE9520-49FF-4C7C-B3D8-9D2951933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0" y="9565"/>
              <a:ext cx="12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目标程序</a:t>
              </a:r>
            </a:p>
          </p:txBody>
        </p:sp>
        <p:sp>
          <p:nvSpPr>
            <p:cNvPr id="26633" name="Text Box 7">
              <a:extLst>
                <a:ext uri="{FF2B5EF4-FFF2-40B4-BE49-F238E27FC236}">
                  <a16:creationId xmlns:a16="http://schemas.microsoft.com/office/drawing/2014/main" id="{B4E664E7-74BB-4BD6-BCDF-73252D8B7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9510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词法分析器</a:t>
              </a:r>
            </a:p>
          </p:txBody>
        </p:sp>
        <p:sp>
          <p:nvSpPr>
            <p:cNvPr id="26634" name="Text Box 8">
              <a:extLst>
                <a:ext uri="{FF2B5EF4-FFF2-40B4-BE49-F238E27FC236}">
                  <a16:creationId xmlns:a16="http://schemas.microsoft.com/office/drawing/2014/main" id="{58C52629-7B65-42B5-B954-2DE1EF57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" y="9510"/>
              <a:ext cx="1377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语法分析器</a:t>
              </a:r>
            </a:p>
          </p:txBody>
        </p:sp>
        <p:sp>
          <p:nvSpPr>
            <p:cNvPr id="26635" name="Text Box 9">
              <a:extLst>
                <a:ext uri="{FF2B5EF4-FFF2-40B4-BE49-F238E27FC236}">
                  <a16:creationId xmlns:a16="http://schemas.microsoft.com/office/drawing/2014/main" id="{04FDAB02-7CD3-4734-8147-AC1E3C7F6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7" y="9510"/>
              <a:ext cx="209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语义分析与代码生成</a:t>
              </a:r>
            </a:p>
          </p:txBody>
        </p:sp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id="{C9F4A570-16E3-4992-B74E-C5FBB6B81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6" y="10370"/>
              <a:ext cx="2931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以语法分析器为中心</a:t>
              </a:r>
            </a:p>
          </p:txBody>
        </p:sp>
        <p:sp>
          <p:nvSpPr>
            <p:cNvPr id="26637" name="Line 12">
              <a:extLst>
                <a:ext uri="{FF2B5EF4-FFF2-40B4-BE49-F238E27FC236}">
                  <a16:creationId xmlns:a16="http://schemas.microsoft.com/office/drawing/2014/main" id="{6D09BE96-8B45-4E8F-AA3F-F6A67233B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9756"/>
              <a:ext cx="5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Text Box 13">
              <a:extLst>
                <a:ext uri="{FF2B5EF4-FFF2-40B4-BE49-F238E27FC236}">
                  <a16:creationId xmlns:a16="http://schemas.microsoft.com/office/drawing/2014/main" id="{6B7487E6-0F40-4437-84FA-828593AB8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9566"/>
              <a:ext cx="90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源程序</a:t>
              </a:r>
            </a:p>
          </p:txBody>
        </p:sp>
        <p:sp>
          <p:nvSpPr>
            <p:cNvPr id="26639" name="Line 14">
              <a:extLst>
                <a:ext uri="{FF2B5EF4-FFF2-40B4-BE49-F238E27FC236}">
                  <a16:creationId xmlns:a16="http://schemas.microsoft.com/office/drawing/2014/main" id="{F8B03865-083F-43C4-BBDF-3E80BE84C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0" y="9756"/>
              <a:ext cx="5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AutoShape 16">
              <a:extLst>
                <a:ext uri="{FF2B5EF4-FFF2-40B4-BE49-F238E27FC236}">
                  <a16:creationId xmlns:a16="http://schemas.microsoft.com/office/drawing/2014/main" id="{C0AD3DA1-7D28-4A6F-9B2B-41AF3775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9666"/>
              <a:ext cx="540" cy="196"/>
            </a:xfrm>
            <a:prstGeom prst="rightArrow">
              <a:avLst>
                <a:gd name="adj1" fmla="val 50000"/>
                <a:gd name="adj2" fmla="val 8653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AutoShape 18">
              <a:extLst>
                <a:ext uri="{FF2B5EF4-FFF2-40B4-BE49-F238E27FC236}">
                  <a16:creationId xmlns:a16="http://schemas.microsoft.com/office/drawing/2014/main" id="{B0147F0D-7C5F-4F8B-BEFC-6687465C1C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945" y="9513"/>
              <a:ext cx="209" cy="490"/>
            </a:xfrm>
            <a:prstGeom prst="downArrow">
              <a:avLst>
                <a:gd name="adj1" fmla="val 50000"/>
                <a:gd name="adj2" fmla="val 4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2" name="Text Box 19">
              <a:extLst>
                <a:ext uri="{FF2B5EF4-FFF2-40B4-BE49-F238E27FC236}">
                  <a16:creationId xmlns:a16="http://schemas.microsoft.com/office/drawing/2014/main" id="{6307F446-AEE5-4EF4-A232-B745C1555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8730"/>
              <a:ext cx="23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5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符号表</a:t>
              </a:r>
            </a:p>
          </p:txBody>
        </p:sp>
        <p:sp>
          <p:nvSpPr>
            <p:cNvPr id="26643" name="Freeform 20">
              <a:extLst>
                <a:ext uri="{FF2B5EF4-FFF2-40B4-BE49-F238E27FC236}">
                  <a16:creationId xmlns:a16="http://schemas.microsoft.com/office/drawing/2014/main" id="{39961A19-65D4-4D01-8F89-5733AEE8A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9198"/>
              <a:ext cx="1260" cy="312"/>
            </a:xfrm>
            <a:custGeom>
              <a:avLst/>
              <a:gdLst>
                <a:gd name="T0" fmla="*/ 0 w 1260"/>
                <a:gd name="T1" fmla="*/ 312 h 312"/>
                <a:gd name="T2" fmla="*/ 360 w 1260"/>
                <a:gd name="T3" fmla="*/ 156 h 312"/>
                <a:gd name="T4" fmla="*/ 1260 w 1260"/>
                <a:gd name="T5" fmla="*/ 0 h 312"/>
                <a:gd name="T6" fmla="*/ 0 60000 65536"/>
                <a:gd name="T7" fmla="*/ 0 60000 65536"/>
                <a:gd name="T8" fmla="*/ 0 60000 65536"/>
                <a:gd name="T9" fmla="*/ 0 w 1260"/>
                <a:gd name="T10" fmla="*/ 0 h 312"/>
                <a:gd name="T11" fmla="*/ 1260 w 1260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0" h="312">
                  <a:moveTo>
                    <a:pt x="0" y="312"/>
                  </a:moveTo>
                  <a:cubicBezTo>
                    <a:pt x="75" y="260"/>
                    <a:pt x="150" y="208"/>
                    <a:pt x="360" y="156"/>
                  </a:cubicBezTo>
                  <a:cubicBezTo>
                    <a:pt x="570" y="104"/>
                    <a:pt x="915" y="52"/>
                    <a:pt x="126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1">
              <a:extLst>
                <a:ext uri="{FF2B5EF4-FFF2-40B4-BE49-F238E27FC236}">
                  <a16:creationId xmlns:a16="http://schemas.microsoft.com/office/drawing/2014/main" id="{6098D815-7F90-4185-A5B7-2B4A7FBA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19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22">
              <a:extLst>
                <a:ext uri="{FF2B5EF4-FFF2-40B4-BE49-F238E27FC236}">
                  <a16:creationId xmlns:a16="http://schemas.microsoft.com/office/drawing/2014/main" id="{84BB146A-2343-4F5C-9217-F130F19DA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9198"/>
              <a:ext cx="1260" cy="312"/>
            </a:xfrm>
            <a:custGeom>
              <a:avLst/>
              <a:gdLst>
                <a:gd name="T0" fmla="*/ 1260 w 1260"/>
                <a:gd name="T1" fmla="*/ 159744 h 156"/>
                <a:gd name="T2" fmla="*/ 0 w 1260"/>
                <a:gd name="T3" fmla="*/ 0 h 156"/>
                <a:gd name="T4" fmla="*/ 0 60000 65536"/>
                <a:gd name="T5" fmla="*/ 0 60000 65536"/>
                <a:gd name="T6" fmla="*/ 0 w 1260"/>
                <a:gd name="T7" fmla="*/ 0 h 156"/>
                <a:gd name="T8" fmla="*/ 1260 w 1260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0" h="156">
                  <a:moveTo>
                    <a:pt x="1260" y="156"/>
                  </a:moveTo>
                  <a:cubicBezTo>
                    <a:pt x="765" y="78"/>
                    <a:pt x="270" y="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8DBBC5F8-B3A5-4EC4-9E0C-555AF455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5" y="1357313"/>
            <a:ext cx="46196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单词的描述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单词的识别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词法分析阶段的错误处理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词法分析器生成工具</a:t>
            </a:r>
            <a:r>
              <a:rPr lang="en-US" altLang="zh-CN" sz="25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Lex</a:t>
            </a:r>
            <a:b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647D41-AB77-4DD0-81C4-505543EA84B4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25956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85342340-0B09-4046-9A8F-611A3C19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15BD8E5-3DEC-4C0F-A2F6-FB0A1A14BDFD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标题 1">
            <a:extLst>
              <a:ext uri="{FF2B5EF4-FFF2-40B4-BE49-F238E27FC236}">
                <a16:creationId xmlns:a16="http://schemas.microsoft.com/office/drawing/2014/main" id="{C8183671-F813-40F9-AE10-624FB16B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词法分析阶段的错误处理</a:t>
            </a:r>
          </a:p>
        </p:txBody>
      </p:sp>
      <p:grpSp>
        <p:nvGrpSpPr>
          <p:cNvPr id="128003" name="组合 44">
            <a:extLst>
              <a:ext uri="{FF2B5EF4-FFF2-40B4-BE49-F238E27FC236}">
                <a16:creationId xmlns:a16="http://schemas.microsoft.com/office/drawing/2014/main" id="{302CF593-74E8-49BD-9009-4449BA2DB24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64DFAF98-AD79-4675-91BE-B7FCB91FD02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8006" name="五边形 46">
              <a:extLst>
                <a:ext uri="{FF2B5EF4-FFF2-40B4-BE49-F238E27FC236}">
                  <a16:creationId xmlns:a16="http://schemas.microsoft.com/office/drawing/2014/main" id="{773AA7C2-6275-4194-BB86-66EC2821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BA8C52F-C82C-4ED9-9B66-1BB3AB566064}"/>
              </a:ext>
            </a:extLst>
          </p:cNvPr>
          <p:cNvSpPr txBox="1">
            <a:spLocks/>
          </p:cNvSpPr>
          <p:nvPr/>
        </p:nvSpPr>
        <p:spPr bwMode="auto">
          <a:xfrm>
            <a:off x="395536" y="843558"/>
            <a:ext cx="8280846" cy="4032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2088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词法错误的类型</a:t>
            </a:r>
            <a:endParaRPr lang="en-US" altLang="zh-CN" sz="30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非法字符</a:t>
            </a:r>
            <a:endParaRPr lang="en-US" altLang="zh-CN" sz="2500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~ @</a:t>
            </a:r>
            <a:endParaRPr lang="en-US" altLang="zh-CN" sz="2500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单词拼写错误</a:t>
            </a:r>
            <a:endParaRPr lang="en-US" altLang="zh-CN" sz="2500" b="1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 j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1.05</a:t>
            </a:r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5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词法错误检测</a:t>
            </a:r>
            <a:endParaRPr lang="en-US" altLang="zh-CN" sz="3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当前状态与当前输入符号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在转换表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对应项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中的信息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为空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，而当前状态又不是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终止状态</a:t>
            </a:r>
            <a:r>
              <a:rPr lang="zh-CN" altLang="en-US" sz="25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，则调用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错误处理程序</a:t>
            </a:r>
            <a:endParaRPr lang="en-US" altLang="zh-CN" sz="25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3CE7CE-BFB0-4863-B02B-335B2C228A3B}"/>
              </a:ext>
            </a:extLst>
          </p:cNvPr>
          <p:cNvSpPr/>
          <p:nvPr/>
        </p:nvSpPr>
        <p:spPr>
          <a:xfrm>
            <a:off x="5652120" y="2758157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//G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识别为标识符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291A26F0-C821-4509-8B46-83A77933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28688"/>
            <a:ext cx="8439150" cy="280828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查找已扫描字符串中最后一个对应于某终态的字符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</a:rPr>
              <a:t>找到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了，将该字符与其前面的字符识别成一个单词。然后将输入指针退回到该字符，扫描器重新回到初始状态，继续识别下一个单词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如果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</a:rPr>
              <a:t>没找到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，则确定出错，采用错误恢复策略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23E96222-0710-4B28-BB77-2DD0FAE6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错误处理</a:t>
            </a:r>
          </a:p>
        </p:txBody>
      </p:sp>
      <p:grpSp>
        <p:nvGrpSpPr>
          <p:cNvPr id="130052" name="组合 44">
            <a:extLst>
              <a:ext uri="{FF2B5EF4-FFF2-40B4-BE49-F238E27FC236}">
                <a16:creationId xmlns:a16="http://schemas.microsoft.com/office/drawing/2014/main" id="{F98DA657-9148-42CE-B595-07A5E5670620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57E1D2E-DE44-46E6-9FB2-EEBC0F2AB4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0054" name="五边形 46">
              <a:extLst>
                <a:ext uri="{FF2B5EF4-FFF2-40B4-BE49-F238E27FC236}">
                  <a16:creationId xmlns:a16="http://schemas.microsoft.com/office/drawing/2014/main" id="{3EBA38BE-6A70-477A-BD03-3B40E31AB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1111EB7-76B5-4150-A5CA-EA6ED587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501062" cy="3730625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最简单的错误恢复策略</a:t>
            </a:r>
            <a:r>
              <a:rPr lang="zh-CN" altLang="en-US" sz="2700" b="1" spc="-20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2700" b="1" dirty="0">
                <a:solidFill>
                  <a:srgbClr val="FF0000"/>
                </a:solidFill>
                <a:latin typeface="+mn-ea"/>
              </a:rPr>
              <a:t>恐慌模式</a:t>
            </a: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panic mode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”恢复</a:t>
            </a: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从剩余的输入中不断删除字符，直到词法分析器能够在剩余输入的开头发现一个正确的字符为止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进行修补尝试</a:t>
            </a:r>
            <a:endParaRPr lang="en-US" altLang="zh-CN" sz="27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删除一个多余的字符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插入一个遗漏的字符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用一个正确的字符代替一个不正确的字符；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交换两个相邻的字符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64F91D3A-A379-43AF-A987-9CFDDAC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错误恢复策略</a:t>
            </a:r>
          </a:p>
        </p:txBody>
      </p:sp>
      <p:grpSp>
        <p:nvGrpSpPr>
          <p:cNvPr id="132100" name="组合 44">
            <a:extLst>
              <a:ext uri="{FF2B5EF4-FFF2-40B4-BE49-F238E27FC236}">
                <a16:creationId xmlns:a16="http://schemas.microsoft.com/office/drawing/2014/main" id="{9B913326-ED14-4F5E-A8A3-2BEDA9688D27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AFEB445B-D45C-45B7-BB4F-EC2F4DD2954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2102" name="五边形 46">
              <a:extLst>
                <a:ext uri="{FF2B5EF4-FFF2-40B4-BE49-F238E27FC236}">
                  <a16:creationId xmlns:a16="http://schemas.microsoft.com/office/drawing/2014/main" id="{FDB0F0E0-6011-49BE-95D9-9E269B4B9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038D75ED-7036-4D3E-A311-9D76F9B7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5" y="1357313"/>
            <a:ext cx="4619625" cy="324643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单词的描述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单词的识别</a:t>
            </a: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词法分析阶段的错误处理</a:t>
            </a:r>
            <a:endParaRPr lang="en-US" altLang="zh-CN" sz="25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4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词法分析器生成工具</a:t>
            </a:r>
            <a:r>
              <a:rPr lang="en-US" altLang="zh-CN" sz="2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b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5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9E8F5D-30D4-409A-9C32-C3689E4F2811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34148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710F817C-2AEE-4684-A2A7-5120D4B2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A578C90-29D0-4A99-985F-A68160A9C89A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8A8AB486-D06B-42AC-8973-48E2ED38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501062" cy="280828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700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的构成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语言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编译器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D33D7FDB-C3D7-42A5-8565-40F9C62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词法分析器生成工具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6196" name="组合 44">
            <a:extLst>
              <a:ext uri="{FF2B5EF4-FFF2-40B4-BE49-F238E27FC236}">
                <a16:creationId xmlns:a16="http://schemas.microsoft.com/office/drawing/2014/main" id="{362954B7-F7B2-4963-A89C-619D7D0AD0A8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1266C04E-03CE-4714-AA45-BC8EBA8295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6199" name="五边形 46">
              <a:extLst>
                <a:ext uri="{FF2B5EF4-FFF2-40B4-BE49-F238E27FC236}">
                  <a16:creationId xmlns:a16="http://schemas.microsoft.com/office/drawing/2014/main" id="{6039DE70-8850-4026-8535-972DB8EC8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6197" name="矩形 4">
            <a:extLst>
              <a:ext uri="{FF2B5EF4-FFF2-40B4-BE49-F238E27FC236}">
                <a16:creationId xmlns:a16="http://schemas.microsoft.com/office/drawing/2014/main" id="{53496213-75D9-40B1-93F2-5D8841DF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09913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Lesk, M.E. (October 1975). "Lex – A Lexical Analyzer Generator". </a:t>
            </a:r>
            <a:r>
              <a:rPr lang="en-US" altLang="zh-CN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Comp. Sci. Tech. Rep. No. 39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(Murray Hill, New Jersey: Bell Laboratories).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标题 1">
            <a:extLst>
              <a:ext uri="{FF2B5EF4-FFF2-40B4-BE49-F238E27FC236}">
                <a16:creationId xmlns:a16="http://schemas.microsoft.com/office/drawing/2014/main" id="{15D5D732-9388-4CD0-8AB3-345C05C2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Lex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grpSp>
        <p:nvGrpSpPr>
          <p:cNvPr id="138243" name="组合 44">
            <a:extLst>
              <a:ext uri="{FF2B5EF4-FFF2-40B4-BE49-F238E27FC236}">
                <a16:creationId xmlns:a16="http://schemas.microsoft.com/office/drawing/2014/main" id="{1B8A414D-8204-4F6A-B3B2-CD84A3F3290B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B1681B0-40DD-4E3F-A956-697DD0B5D8D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8268" name="五边形 46">
              <a:extLst>
                <a:ext uri="{FF2B5EF4-FFF2-40B4-BE49-F238E27FC236}">
                  <a16:creationId xmlns:a16="http://schemas.microsoft.com/office/drawing/2014/main" id="{6E410125-0BA8-415F-9DAD-A39F9248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Rectangle 9">
            <a:extLst>
              <a:ext uri="{FF2B5EF4-FFF2-40B4-BE49-F238E27FC236}">
                <a16:creationId xmlns:a16="http://schemas.microsoft.com/office/drawing/2014/main" id="{DA164A85-952F-4AA0-AE9B-B654F27B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3786188"/>
            <a:ext cx="23034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buClr>
                <a:srgbClr val="333399"/>
              </a:buClr>
              <a:buSzPct val="75000"/>
              <a:buFont typeface="Monotype Sorts"/>
              <a:buNone/>
            </a:pPr>
            <a:r>
              <a:rPr kumimoji="1" lang="en-US" altLang="zh-CN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kumimoji="1"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的</a:t>
            </a:r>
            <a:r>
              <a:rPr kumimoji="1" lang="en-US" altLang="zh-CN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token</a:t>
            </a:r>
            <a:r>
              <a:rPr kumimoji="1"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序列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94F5BB-60A8-461B-AF45-D7A3C54B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3795713"/>
            <a:ext cx="2808288" cy="863600"/>
          </a:xfrm>
          <a:prstGeom prst="rec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400" b="1" i="1" kern="0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</a:rPr>
              <a:t>a.out</a:t>
            </a:r>
            <a:endParaRPr kumimoji="1" lang="en-US" altLang="zh-CN" sz="2400" b="1" i="1" kern="0" dirty="0">
              <a:solidFill>
                <a:srgbClr val="3333CC"/>
              </a:solidFill>
              <a:latin typeface="Times New Roman" pitchFamily="18" charset="0"/>
              <a:ea typeface="楷体" pitchFamily="49" charset="-122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400" b="1" i="1" kern="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</a:rPr>
              <a:t>X</a:t>
            </a:r>
            <a:r>
              <a:rPr kumimoji="1" lang="zh-CN" altLang="en-US" sz="2400" b="1" kern="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</a:rPr>
              <a:t>语言词法分析器</a:t>
            </a:r>
            <a:endParaRPr kumimoji="1" lang="en-US" altLang="zh-CN" sz="2400" b="1" kern="0" dirty="0">
              <a:solidFill>
                <a:srgbClr val="3333CC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1747E20-3B13-4F58-B4E2-D910046A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13163"/>
            <a:ext cx="2808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>
              <a:buClr>
                <a:srgbClr val="333399"/>
              </a:buClr>
              <a:buSzPct val="75000"/>
              <a:buFont typeface="Monotype Sorts"/>
              <a:buNone/>
            </a:pPr>
            <a:r>
              <a:rPr kumimoji="1" lang="en-US" altLang="zh-CN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b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语言编写的程序</a:t>
            </a:r>
            <a:r>
              <a:rPr kumimoji="1" lang="en-US" altLang="zh-CN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A09A099-2DF4-449D-A6B9-BDA3D1CE30B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416175"/>
            <a:ext cx="3170238" cy="863600"/>
            <a:chOff x="762000" y="2425700"/>
            <a:chExt cx="3170238" cy="86360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854845A-1BA1-4BC7-A411-84F5F9B21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2425700"/>
              <a:ext cx="2089150" cy="863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endParaRPr kumimoji="1" lang="en-US" altLang="zh-CN" sz="8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400" b="1" i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Lex</a:t>
              </a:r>
              <a:r>
                <a:rPr kumimoji="1" lang="zh-CN" altLang="en-US" sz="2400" b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编译器</a:t>
              </a: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8F21F0CF-9156-452C-AD07-1EEA3286B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714625"/>
              <a:ext cx="990600" cy="250825"/>
            </a:xfrm>
            <a:prstGeom prst="rightArrow">
              <a:avLst>
                <a:gd name="adj1" fmla="val 50000"/>
                <a:gd name="adj2" fmla="val 11470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A8F34A-10E0-4E24-800D-ACA226360D40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2417763"/>
            <a:ext cx="2738437" cy="863600"/>
            <a:chOff x="4002088" y="2427288"/>
            <a:chExt cx="2738435" cy="863600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69D0C56-8604-47DA-A14E-1CE5B5C19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2" y="2427288"/>
              <a:ext cx="1370011" cy="863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endParaRPr kumimoji="1" lang="en-US" altLang="zh-CN" sz="8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400" b="1" i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</a:t>
              </a:r>
              <a:r>
                <a:rPr kumimoji="1" lang="zh-CN" altLang="en-US" sz="2400" b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编译器</a:t>
              </a:r>
            </a:p>
          </p:txBody>
        </p:sp>
        <p:sp>
          <p:nvSpPr>
            <p:cNvPr id="17" name="AutoShape 12">
              <a:extLst>
                <a:ext uri="{FF2B5EF4-FFF2-40B4-BE49-F238E27FC236}">
                  <a16:creationId xmlns:a16="http://schemas.microsoft.com/office/drawing/2014/main" id="{D7CA6955-1E52-46DD-93E1-670567E1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716213"/>
              <a:ext cx="1296986" cy="249237"/>
            </a:xfrm>
            <a:prstGeom prst="rightArrow">
              <a:avLst>
                <a:gd name="adj1" fmla="val 50000"/>
                <a:gd name="adj2" fmla="val 15018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0" name="AutoShape 12">
            <a:extLst>
              <a:ext uri="{FF2B5EF4-FFF2-40B4-BE49-F238E27FC236}">
                <a16:creationId xmlns:a16="http://schemas.microsoft.com/office/drawing/2014/main" id="{9F69B29D-1E08-43CA-9E13-49D08E68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144963"/>
            <a:ext cx="2765425" cy="249237"/>
          </a:xfrm>
          <a:prstGeom prst="rightArrow">
            <a:avLst>
              <a:gd name="adj1" fmla="val 50000"/>
              <a:gd name="adj2" fmla="val 28143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3143BF3-8C7C-43BC-BECF-67206926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17988"/>
            <a:ext cx="2232025" cy="215900"/>
          </a:xfrm>
          <a:prstGeom prst="rightArrow">
            <a:avLst>
              <a:gd name="adj1" fmla="val 50000"/>
              <a:gd name="adj2" fmla="val 258456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6483CA-C36B-4D63-8E2F-E486E900CD9B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1190625"/>
            <a:ext cx="2519362" cy="1546225"/>
            <a:chOff x="474663" y="1200151"/>
            <a:chExt cx="2519362" cy="1546224"/>
          </a:xfrm>
        </p:grpSpPr>
        <p:sp>
          <p:nvSpPr>
            <p:cNvPr id="138261" name="Rectangle 25">
              <a:extLst>
                <a:ext uri="{FF2B5EF4-FFF2-40B4-BE49-F238E27FC236}">
                  <a16:creationId xmlns:a16="http://schemas.microsoft.com/office/drawing/2014/main" id="{3D2D43CE-B935-4915-8349-52EFCC83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025" y="2284413"/>
              <a:ext cx="722313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 i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lex.l</a:t>
              </a:r>
              <a:endParaRPr lang="zh-CN" altLang="en-US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2" name="AutoShape 32">
              <a:extLst>
                <a:ext uri="{FF2B5EF4-FFF2-40B4-BE49-F238E27FC236}">
                  <a16:creationId xmlns:a16="http://schemas.microsoft.com/office/drawing/2014/main" id="{98B13413-B2DF-43B3-8092-7F6EA590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3" y="1200151"/>
              <a:ext cx="2519362" cy="865187"/>
            </a:xfrm>
            <a:prstGeom prst="wedgeRoundRectCallout">
              <a:avLst>
                <a:gd name="adj1" fmla="val -21022"/>
                <a:gd name="adj2" fmla="val 81977"/>
                <a:gd name="adj3" fmla="val 16667"/>
              </a:avLst>
            </a:prstGeom>
            <a:noFill/>
            <a:ln w="9525">
              <a:solidFill>
                <a:srgbClr val="0070C0"/>
              </a:solidFill>
              <a:prstDash val="lgDash"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Lex</a:t>
              </a: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源程序</a:t>
              </a:r>
              <a:endPara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（</a:t>
              </a: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语言的词法定义）</a:t>
              </a:r>
              <a:endPara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1B54750-611A-4C01-A208-C499735FD1CF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192213"/>
            <a:ext cx="2887662" cy="1514475"/>
            <a:chOff x="3347864" y="1201738"/>
            <a:chExt cx="2887836" cy="1515367"/>
          </a:xfrm>
        </p:grpSpPr>
        <p:sp>
          <p:nvSpPr>
            <p:cNvPr id="138259" name="Rectangle 4">
              <a:extLst>
                <a:ext uri="{FF2B5EF4-FFF2-40B4-BE49-F238E27FC236}">
                  <a16:creationId xmlns:a16="http://schemas.microsoft.com/office/drawing/2014/main" id="{17E3BCD7-282D-40AA-96D6-066C94F8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283718"/>
              <a:ext cx="1208089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 i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lex.yy.c</a:t>
              </a:r>
            </a:p>
          </p:txBody>
        </p:sp>
        <p:sp>
          <p:nvSpPr>
            <p:cNvPr id="23" name="AutoShape 34">
              <a:extLst>
                <a:ext uri="{FF2B5EF4-FFF2-40B4-BE49-F238E27FC236}">
                  <a16:creationId xmlns:a16="http://schemas.microsoft.com/office/drawing/2014/main" id="{1698E3AE-C846-4955-9152-B64439E2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1201738"/>
              <a:ext cx="2887836" cy="865697"/>
            </a:xfrm>
            <a:prstGeom prst="wedgeRoundRectCallout">
              <a:avLst>
                <a:gd name="adj1" fmla="val -7532"/>
                <a:gd name="adj2" fmla="val 82491"/>
                <a:gd name="adj3" fmla="val 16667"/>
              </a:avLst>
            </a:prstGeom>
            <a:noFill/>
            <a:ln w="9525">
              <a:solidFill>
                <a:srgbClr val="0070C0"/>
              </a:solidFill>
              <a:prstDash val="lgDash"/>
              <a:miter lim="800000"/>
              <a:headEnd/>
              <a:tailE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语言词法分析源程序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（</a:t>
              </a:r>
              <a:r>
                <a: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</a:t>
              </a: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语言）</a:t>
              </a:r>
              <a:endPara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63A3ADE-4AA5-4C93-9F1B-621B5090FA49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458913"/>
            <a:ext cx="1724025" cy="1546225"/>
            <a:chOff x="6762084" y="1469080"/>
            <a:chExt cx="1723898" cy="1546224"/>
          </a:xfrm>
        </p:grpSpPr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40A9B86F-0648-46A8-A4EB-C969B26E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084" y="2669229"/>
              <a:ext cx="777818" cy="244475"/>
            </a:xfrm>
            <a:prstGeom prst="rightArrow">
              <a:avLst>
                <a:gd name="adj1" fmla="val 50000"/>
                <a:gd name="adj2" fmla="val 13345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grpSp>
          <p:nvGrpSpPr>
            <p:cNvPr id="138256" name="组合 27">
              <a:extLst>
                <a:ext uri="{FF2B5EF4-FFF2-40B4-BE49-F238E27FC236}">
                  <a16:creationId xmlns:a16="http://schemas.microsoft.com/office/drawing/2014/main" id="{DAAAE080-1EA7-49AB-B84A-967573D81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0220" y="1469080"/>
              <a:ext cx="1655762" cy="1546224"/>
              <a:chOff x="6811963" y="1200151"/>
              <a:chExt cx="1655762" cy="1546224"/>
            </a:xfrm>
          </p:grpSpPr>
          <p:sp>
            <p:nvSpPr>
              <p:cNvPr id="138257" name="Rectangle 28">
                <a:extLst>
                  <a:ext uri="{FF2B5EF4-FFF2-40B4-BE49-F238E27FC236}">
                    <a16:creationId xmlns:a16="http://schemas.microsoft.com/office/drawing/2014/main" id="{38A12063-E9C3-449A-BE38-403F5FB57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1100" y="2284413"/>
                <a:ext cx="825500" cy="46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eaLnBrk="1" hangingPunct="1"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b="1" i="1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a.out</a:t>
                </a:r>
                <a:endParaRPr lang="zh-CN" altLang="en-US" b="1" i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AutoShape 35">
                <a:extLst>
                  <a:ext uri="{FF2B5EF4-FFF2-40B4-BE49-F238E27FC236}">
                    <a16:creationId xmlns:a16="http://schemas.microsoft.com/office/drawing/2014/main" id="{C347CAFF-A3F6-4B9F-83A3-53630DBDD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2085" y="1200151"/>
                <a:ext cx="1655640" cy="939799"/>
              </a:xfrm>
              <a:prstGeom prst="wedgeRoundRectCallout">
                <a:avLst>
                  <a:gd name="adj1" fmla="val 20462"/>
                  <a:gd name="adj2" fmla="val 72771"/>
                  <a:gd name="adj3" fmla="val 16667"/>
                </a:avLst>
              </a:prstGeom>
              <a:noFill/>
              <a:ln w="9525">
                <a:solidFill>
                  <a:srgbClr val="0070C0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X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语言</a:t>
                </a:r>
                <a:endPara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algn="ctr" eaLnBrk="1" fontAlgn="auto" hangingPunct="1"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zh-CN" altLang="en-US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词法分析器</a:t>
                </a:r>
                <a:endParaRPr lang="zh-CN" altLang="en-US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6D19DD6-8D75-4AAD-AF05-9047759D30AB}"/>
              </a:ext>
            </a:extLst>
          </p:cNvPr>
          <p:cNvCxnSpPr>
            <a:cxnSpLocks/>
            <a:stCxn id="138257" idx="2"/>
            <a:endCxn id="13" idx="0"/>
          </p:cNvCxnSpPr>
          <p:nvPr/>
        </p:nvCxnSpPr>
        <p:spPr>
          <a:xfrm rot="5400000">
            <a:off x="5981700" y="1814513"/>
            <a:ext cx="790575" cy="3171825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20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内容占位符 4">
            <a:extLst>
              <a:ext uri="{FF2B5EF4-FFF2-40B4-BE49-F238E27FC236}">
                <a16:creationId xmlns:a16="http://schemas.microsoft.com/office/drawing/2014/main" id="{F35BFE90-BFC1-4694-A665-06B53168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716213"/>
            <a:ext cx="8147050" cy="1800225"/>
          </a:xfrm>
        </p:spPr>
        <p:txBody>
          <a:bodyPr/>
          <a:lstStyle/>
          <a:p>
            <a:r>
              <a:rPr lang="en-US" altLang="zh-CN" sz="2800" dirty="0" err="1"/>
              <a:t>Lex.yy.c</a:t>
            </a:r>
            <a:r>
              <a:rPr lang="en-US" altLang="zh-CN" sz="2800" dirty="0"/>
              <a:t> </a:t>
            </a:r>
            <a:r>
              <a:rPr lang="zh-CN" altLang="en-US" sz="2800" dirty="0"/>
              <a:t>包含 </a:t>
            </a:r>
            <a:r>
              <a:rPr lang="zh-CN" altLang="en-US" sz="2800" dirty="0">
                <a:solidFill>
                  <a:srgbClr val="FF0000"/>
                </a:solidFill>
              </a:rPr>
              <a:t>函数 </a:t>
            </a:r>
            <a:r>
              <a:rPr lang="en-US" altLang="zh-CN" sz="2800" dirty="0" err="1">
                <a:solidFill>
                  <a:srgbClr val="FF0000"/>
                </a:solidFill>
              </a:rPr>
              <a:t>yylex</a:t>
            </a:r>
            <a:r>
              <a:rPr lang="en-US" altLang="zh-CN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zh-CN" altLang="en-US" sz="2400" dirty="0"/>
              <a:t>作用是</a:t>
            </a:r>
            <a:r>
              <a:rPr lang="zh-CN" altLang="en-US" sz="2400" dirty="0">
                <a:solidFill>
                  <a:srgbClr val="0070C0"/>
                </a:solidFill>
              </a:rPr>
              <a:t>识别</a:t>
            </a:r>
            <a:r>
              <a:rPr lang="zh-CN" altLang="en-US" sz="2400" dirty="0"/>
              <a:t>输入文件中的</a:t>
            </a:r>
            <a:r>
              <a:rPr lang="zh-CN" altLang="en-US" sz="2400" dirty="0">
                <a:solidFill>
                  <a:srgbClr val="0070C0"/>
                </a:solidFill>
              </a:rPr>
              <a:t>词法单元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70C0"/>
                </a:solidFill>
              </a:rPr>
              <a:t>添加规则，</a:t>
            </a:r>
            <a:r>
              <a:rPr lang="zh-CN" altLang="en-US" sz="2400" dirty="0"/>
              <a:t>每</a:t>
            </a:r>
            <a:r>
              <a:rPr lang="zh-CN" altLang="en-US" sz="2400" dirty="0">
                <a:solidFill>
                  <a:srgbClr val="0070C0"/>
                </a:solidFill>
              </a:rPr>
              <a:t>识别一个词法单元</a:t>
            </a:r>
            <a:r>
              <a:rPr lang="zh-CN" altLang="en-US" sz="2400" dirty="0"/>
              <a:t>就返回这个单词。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011F7C6-A824-42C2-B643-8943F9C4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pc="300" dirty="0"/>
              <a:t>Lex</a:t>
            </a:r>
            <a:r>
              <a:rPr lang="zh-CN" altLang="en-US" spc="300" dirty="0"/>
              <a:t>的使用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FB3F2B-07A2-499A-8126-5E07E99249D6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1274763"/>
            <a:ext cx="3170238" cy="863600"/>
            <a:chOff x="762000" y="2425700"/>
            <a:chExt cx="3170238" cy="863600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76A185C-5960-48C7-A71E-6A0647D5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2425700"/>
              <a:ext cx="2089150" cy="863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endParaRPr kumimoji="1" lang="en-US" altLang="zh-CN" sz="8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400" b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Lex</a:t>
              </a:r>
              <a:r>
                <a:rPr kumimoji="1" lang="zh-CN" altLang="en-US" sz="2400" b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编译器</a:t>
              </a: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4655F785-EBCE-4814-9700-202BD1AF9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714625"/>
              <a:ext cx="990600" cy="250825"/>
            </a:xfrm>
            <a:prstGeom prst="rightArrow">
              <a:avLst>
                <a:gd name="adj1" fmla="val 50000"/>
                <a:gd name="adj2" fmla="val 11470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E69DF62-F5DB-476C-8F7D-17A1D4AE3568}"/>
              </a:ext>
            </a:extLst>
          </p:cNvPr>
          <p:cNvGrpSpPr>
            <a:grpSpLocks/>
          </p:cNvGrpSpPr>
          <p:nvPr/>
        </p:nvGrpSpPr>
        <p:grpSpPr bwMode="auto">
          <a:xfrm>
            <a:off x="4014788" y="1276350"/>
            <a:ext cx="2738437" cy="863600"/>
            <a:chOff x="4002088" y="2427288"/>
            <a:chExt cx="2738435" cy="86360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509C70B-BE97-455A-BB7A-07AAA313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12" y="2427288"/>
              <a:ext cx="1370011" cy="863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endParaRPr kumimoji="1" lang="en-US" altLang="zh-CN" sz="8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algn="ctr" fontAlgn="auto"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400" b="1" i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</a:t>
              </a:r>
              <a:r>
                <a:rPr kumimoji="1" lang="zh-CN" altLang="en-US" sz="2400" b="1" kern="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编译器</a:t>
              </a: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3DB1DB46-46E3-4C3F-8220-ABAEE94D9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716213"/>
              <a:ext cx="1296986" cy="249238"/>
            </a:xfrm>
            <a:prstGeom prst="rightArrow">
              <a:avLst>
                <a:gd name="adj1" fmla="val 50000"/>
                <a:gd name="adj2" fmla="val 150184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368FD9-8101-4116-B86E-55C9AED6C5C0}"/>
              </a:ext>
            </a:extLst>
          </p:cNvPr>
          <p:cNvGrpSpPr>
            <a:grpSpLocks/>
          </p:cNvGrpSpPr>
          <p:nvPr/>
        </p:nvGrpSpPr>
        <p:grpSpPr bwMode="auto">
          <a:xfrm>
            <a:off x="6775450" y="1401763"/>
            <a:ext cx="1612900" cy="461962"/>
            <a:chOff x="6762084" y="2553342"/>
            <a:chExt cx="1612773" cy="461962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A7755CD4-E23E-4845-9FAC-836AC017A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084" y="2669229"/>
              <a:ext cx="777814" cy="244475"/>
            </a:xfrm>
            <a:prstGeom prst="rightArrow">
              <a:avLst>
                <a:gd name="adj1" fmla="val 50000"/>
                <a:gd name="adj2" fmla="val 13345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40298" name="Rectangle 28">
              <a:extLst>
                <a:ext uri="{FF2B5EF4-FFF2-40B4-BE49-F238E27FC236}">
                  <a16:creationId xmlns:a16="http://schemas.microsoft.com/office/drawing/2014/main" id="{B39C4A42-26A5-4D91-B0E2-CD8AFC1C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9357" y="2553342"/>
              <a:ext cx="825500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 i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a.out</a:t>
              </a:r>
              <a:endParaRPr lang="zh-CN" altLang="en-US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0295" name="Rectangle 25">
            <a:extLst>
              <a:ext uri="{FF2B5EF4-FFF2-40B4-BE49-F238E27FC236}">
                <a16:creationId xmlns:a16="http://schemas.microsoft.com/office/drawing/2014/main" id="{0B7DF6FD-CCBE-438A-B5C8-E503D970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1177925"/>
            <a:ext cx="7223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lex.l</a:t>
            </a:r>
            <a:endParaRPr lang="zh-CN" altLang="en-US" b="1" i="1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0296" name="Rectangle 4">
            <a:extLst>
              <a:ext uri="{FF2B5EF4-FFF2-40B4-BE49-F238E27FC236}">
                <a16:creationId xmlns:a16="http://schemas.microsoft.com/office/drawing/2014/main" id="{54959F24-C500-4B4D-A83C-056D96AB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1155700"/>
            <a:ext cx="12080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lex.yy.c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B42FA1-1838-4B87-8820-88466820A047}"/>
              </a:ext>
            </a:extLst>
          </p:cNvPr>
          <p:cNvSpPr/>
          <p:nvPr/>
        </p:nvSpPr>
        <p:spPr>
          <a:xfrm>
            <a:off x="1136650" y="3452813"/>
            <a:ext cx="4384675" cy="141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801C0F-A08C-45E2-8221-1B791FC87A94}"/>
              </a:ext>
            </a:extLst>
          </p:cNvPr>
          <p:cNvSpPr/>
          <p:nvPr/>
        </p:nvSpPr>
        <p:spPr>
          <a:xfrm>
            <a:off x="1173163" y="2311400"/>
            <a:ext cx="4810125" cy="85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32C55B-5C56-4CE3-A0DB-FD08C523F3C7}"/>
              </a:ext>
            </a:extLst>
          </p:cNvPr>
          <p:cNvSpPr/>
          <p:nvPr/>
        </p:nvSpPr>
        <p:spPr>
          <a:xfrm>
            <a:off x="1168400" y="365125"/>
            <a:ext cx="4819650" cy="1404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949EE4-06F8-4C21-892A-6865F1888D23}"/>
              </a:ext>
            </a:extLst>
          </p:cNvPr>
          <p:cNvSpPr/>
          <p:nvPr/>
        </p:nvSpPr>
        <p:spPr>
          <a:xfrm>
            <a:off x="1187450" y="195263"/>
            <a:ext cx="5105400" cy="4770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%{</a:t>
            </a:r>
            <a:r>
              <a:rPr lang="ko-KR" altLang="en-US" dirty="0">
                <a:solidFill>
                  <a:schemeClr val="tx1"/>
                </a:solidFill>
              </a:rPr>
              <a:t>／＊</a:t>
            </a:r>
            <a:r>
              <a:rPr lang="zh-CN" altLang="en-US" dirty="0">
                <a:solidFill>
                  <a:schemeClr val="tx1"/>
                </a:solidFill>
              </a:rPr>
              <a:t>此处省略 ＃</a:t>
            </a:r>
            <a:r>
              <a:rPr lang="en-US" altLang="zh-CN" dirty="0">
                <a:solidFill>
                  <a:schemeClr val="tx1"/>
                </a:solidFill>
              </a:rPr>
              <a:t>include</a:t>
            </a:r>
            <a:r>
              <a:rPr lang="zh-CN" altLang="en-US" dirty="0">
                <a:solidFill>
                  <a:schemeClr val="tx1"/>
                </a:solidFill>
              </a:rPr>
              <a:t>部分＊／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int chars=0;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int words = 0;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int lines=0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} %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letter [a-</a:t>
            </a:r>
            <a:r>
              <a:rPr lang="en-US" altLang="zh-CN" dirty="0" err="1">
                <a:solidFill>
                  <a:schemeClr val="tx1"/>
                </a:solidFill>
              </a:rPr>
              <a:t>zA</a:t>
            </a:r>
            <a:r>
              <a:rPr lang="en-US" altLang="zh-CN" dirty="0">
                <a:solidFill>
                  <a:schemeClr val="tx1"/>
                </a:solidFill>
              </a:rPr>
              <a:t>-Z]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%%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zh-CN" dirty="0">
                <a:solidFill>
                  <a:srgbClr val="FF0000"/>
                </a:solidFill>
              </a:rPr>
              <a:t>letter}+</a:t>
            </a:r>
            <a:r>
              <a:rPr lang="en-US" altLang="zh-CN" dirty="0">
                <a:solidFill>
                  <a:schemeClr val="tx1"/>
                </a:solidFill>
              </a:rPr>
              <a:t>  {words++;   chars+= </a:t>
            </a:r>
            <a:r>
              <a:rPr lang="en-US" altLang="zh-CN" dirty="0" err="1">
                <a:solidFill>
                  <a:schemeClr val="tx1"/>
                </a:solidFill>
              </a:rPr>
              <a:t>yyleng</a:t>
            </a:r>
            <a:r>
              <a:rPr lang="en-US" altLang="zh-CN" dirty="0">
                <a:solidFill>
                  <a:schemeClr val="tx1"/>
                </a:solidFill>
              </a:rPr>
              <a:t>;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\n	</a:t>
            </a:r>
            <a:r>
              <a:rPr lang="en-US" altLang="zh-CN" dirty="0">
                <a:solidFill>
                  <a:schemeClr val="tx1"/>
                </a:solidFill>
              </a:rPr>
              <a:t> { chars++; </a:t>
            </a:r>
            <a:r>
              <a:rPr lang="en-US" altLang="zh-CN" dirty="0" err="1">
                <a:solidFill>
                  <a:schemeClr val="tx1"/>
                </a:solidFill>
              </a:rPr>
              <a:t>linesars</a:t>
            </a:r>
            <a:r>
              <a:rPr lang="en-US" altLang="zh-CN" dirty="0">
                <a:solidFill>
                  <a:schemeClr val="tx1"/>
                </a:solidFill>
              </a:rPr>
              <a:t>++;}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 	{ chars++;}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%%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int main(int </a:t>
            </a:r>
            <a:r>
              <a:rPr lang="en-US" altLang="zh-CN" dirty="0" err="1">
                <a:solidFill>
                  <a:schemeClr val="tx1"/>
                </a:solidFill>
              </a:rPr>
              <a:t>argc,char</a:t>
            </a:r>
            <a:r>
              <a:rPr lang="en-US" altLang="zh-CN" dirty="0">
                <a:solidFill>
                  <a:schemeClr val="tx1"/>
                </a:solidFill>
              </a:rPr>
              <a:t>** 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if (</a:t>
            </a:r>
            <a:r>
              <a:rPr lang="en-US" altLang="zh-CN" dirty="0" err="1">
                <a:solidFill>
                  <a:schemeClr val="tx1"/>
                </a:solidFill>
              </a:rPr>
              <a:t>argc</a:t>
            </a:r>
            <a:r>
              <a:rPr lang="en-US" altLang="zh-CN" dirty="0">
                <a:solidFill>
                  <a:schemeClr val="tx1"/>
                </a:solidFill>
              </a:rPr>
              <a:t>&gt;1){(</a:t>
            </a:r>
            <a:r>
              <a:rPr lang="en-US" altLang="zh-CN" dirty="0" err="1">
                <a:solidFill>
                  <a:schemeClr val="tx1"/>
                </a:solidFill>
              </a:rPr>
              <a:t>argc</a:t>
            </a:r>
            <a:r>
              <a:rPr lang="en-US" altLang="zh-CN" dirty="0">
                <a:solidFill>
                  <a:schemeClr val="tx1"/>
                </a:solidFill>
              </a:rPr>
              <a:t> &gt;(!(</a:t>
            </a:r>
            <a:r>
              <a:rPr lang="en-US" altLang="zh-CN" dirty="0" err="1">
                <a:solidFill>
                  <a:schemeClr val="tx1"/>
                </a:solidFill>
              </a:rPr>
              <a:t>yyin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fopen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[1],"r")))}</a:t>
            </a:r>
            <a:r>
              <a:rPr lang="en-US" altLang="zh-CN" dirty="0" err="1">
                <a:solidFill>
                  <a:schemeClr val="tx1"/>
                </a:solidFill>
              </a:rPr>
              <a:t>perror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[1]);return 1;}}</a:t>
            </a:r>
            <a:r>
              <a:rPr lang="en-US" altLang="zh-CN" dirty="0" err="1">
                <a:solidFill>
                  <a:schemeClr val="tx1"/>
                </a:solidFill>
              </a:rPr>
              <a:t>yylex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("%8d%8d%8d\</a:t>
            </a:r>
            <a:r>
              <a:rPr lang="en-US" altLang="zh-CN" dirty="0" err="1">
                <a:solidFill>
                  <a:schemeClr val="tx1"/>
                </a:solidFill>
              </a:rPr>
              <a:t>n",words</a:t>
            </a:r>
            <a:r>
              <a:rPr lang="en-US" altLang="zh-CN" dirty="0">
                <a:solidFill>
                  <a:schemeClr val="tx1"/>
                </a:solidFill>
              </a:rPr>
              <a:t>, chars);return 0;}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FC24ACC2-EC7B-4DF5-A484-1D239BCD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90538"/>
            <a:ext cx="989012" cy="3521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Flex</a:t>
            </a:r>
            <a:br>
              <a:rPr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程</a:t>
            </a:r>
            <a:br>
              <a:rPr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序</a:t>
            </a:r>
            <a:br>
              <a:rPr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的</a:t>
            </a:r>
            <a:br>
              <a:rPr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结</a:t>
            </a:r>
            <a:br>
              <a:rPr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zh-CN" altLang="en-US" sz="28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构</a:t>
            </a:r>
          </a:p>
        </p:txBody>
      </p:sp>
      <p:grpSp>
        <p:nvGrpSpPr>
          <p:cNvPr id="141319" name="组合 44">
            <a:extLst>
              <a:ext uri="{FF2B5EF4-FFF2-40B4-BE49-F238E27FC236}">
                <a16:creationId xmlns:a16="http://schemas.microsoft.com/office/drawing/2014/main" id="{52855511-3361-4ACF-8AA7-23D7480EF1EE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EA28445A-6792-46E3-A28E-DFDFA8524B0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1345" name="五边形 46">
              <a:extLst>
                <a:ext uri="{FF2B5EF4-FFF2-40B4-BE49-F238E27FC236}">
                  <a16:creationId xmlns:a16="http://schemas.microsoft.com/office/drawing/2014/main" id="{39150B78-A74B-4002-99F7-6103E176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1320" name="灯片编号占位符 3">
            <a:extLst>
              <a:ext uri="{FF2B5EF4-FFF2-40B4-BE49-F238E27FC236}">
                <a16:creationId xmlns:a16="http://schemas.microsoft.com/office/drawing/2014/main" id="{4128FBCC-986F-4A3C-BB4F-64B5471A1438}"/>
              </a:ext>
            </a:extLst>
          </p:cNvPr>
          <p:cNvSpPr txBox="1">
            <a:spLocks/>
          </p:cNvSpPr>
          <p:nvPr/>
        </p:nvSpPr>
        <p:spPr bwMode="auto">
          <a:xfrm>
            <a:off x="7145338" y="45085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FF3AF90-B687-44E6-BE56-F2492D0F31A0}" type="slidenum">
              <a:rPr lang="zh-CN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509E75-79A1-435A-AEF8-E1049C4483C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11150"/>
            <a:ext cx="1638300" cy="1730375"/>
            <a:chOff x="6383338" y="311349"/>
            <a:chExt cx="1144910" cy="1458925"/>
          </a:xfrm>
        </p:grpSpPr>
        <p:sp>
          <p:nvSpPr>
            <p:cNvPr id="141342" name="矩形 4">
              <a:extLst>
                <a:ext uri="{FF2B5EF4-FFF2-40B4-BE49-F238E27FC236}">
                  <a16:creationId xmlns:a16="http://schemas.microsoft.com/office/drawing/2014/main" id="{D682A601-E252-46ED-8E5E-28F06146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149" y="813644"/>
              <a:ext cx="994099" cy="38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定义部分</a:t>
              </a:r>
              <a:endParaRPr lang="en-US" altLang="zh-CN" sz="1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7ACD02B8-83D7-4FDE-8A1A-9E64AA9B8373}"/>
                </a:ext>
              </a:extLst>
            </p:cNvPr>
            <p:cNvSpPr/>
            <p:nvPr/>
          </p:nvSpPr>
          <p:spPr>
            <a:xfrm>
              <a:off x="6383338" y="311349"/>
              <a:ext cx="224101" cy="1458925"/>
            </a:xfrm>
            <a:prstGeom prst="rightBrac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DFE587-87A7-4FE5-B5AA-631675F5581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322513"/>
            <a:ext cx="1744663" cy="825500"/>
            <a:chOff x="6356350" y="2322611"/>
            <a:chExt cx="1744447" cy="825204"/>
          </a:xfrm>
        </p:grpSpPr>
        <p:sp>
          <p:nvSpPr>
            <p:cNvPr id="141340" name="矩形 7">
              <a:extLst>
                <a:ext uri="{FF2B5EF4-FFF2-40B4-BE49-F238E27FC236}">
                  <a16:creationId xmlns:a16="http://schemas.microsoft.com/office/drawing/2014/main" id="{DF717FE8-DF58-43C7-AF93-A7C6DCDFC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613" y="2499742"/>
              <a:ext cx="1422184" cy="46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转换规则</a:t>
              </a:r>
            </a:p>
          </p:txBody>
        </p:sp>
        <p:sp>
          <p:nvSpPr>
            <p:cNvPr id="34" name="右大括号 33">
              <a:extLst>
                <a:ext uri="{FF2B5EF4-FFF2-40B4-BE49-F238E27FC236}">
                  <a16:creationId xmlns:a16="http://schemas.microsoft.com/office/drawing/2014/main" id="{84E3CBD2-F1A1-4640-9228-A3DED48475B1}"/>
                </a:ext>
              </a:extLst>
            </p:cNvPr>
            <p:cNvSpPr/>
            <p:nvPr/>
          </p:nvSpPr>
          <p:spPr>
            <a:xfrm>
              <a:off x="6356350" y="2322611"/>
              <a:ext cx="322223" cy="825204"/>
            </a:xfrm>
            <a:prstGeom prst="rightBrac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B4A90C-622B-4FF6-8A60-0D934DCECE6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411538"/>
            <a:ext cx="2651125" cy="1366837"/>
            <a:chOff x="6383338" y="3780861"/>
            <a:chExt cx="2651105" cy="1366915"/>
          </a:xfrm>
        </p:grpSpPr>
        <p:sp>
          <p:nvSpPr>
            <p:cNvPr id="35" name="矩形 8">
              <a:extLst>
                <a:ext uri="{FF2B5EF4-FFF2-40B4-BE49-F238E27FC236}">
                  <a16:creationId xmlns:a16="http://schemas.microsoft.com/office/drawing/2014/main" id="{D31864B5-A3B4-4C15-BF25-974C7481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174" y="4093616"/>
              <a:ext cx="2427269" cy="461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用户自定义代码</a:t>
              </a:r>
              <a:r>
                <a:rPr lang="en-US" altLang="zh-CN" sz="2400" b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endParaRPr lang="zh-CN" altLang="en-US" sz="1600" kern="0" dirty="0">
                <a:solidFill>
                  <a:srgbClr val="0000FF"/>
                </a:solidFill>
              </a:endParaRPr>
            </a:p>
          </p:txBody>
        </p:sp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C267F968-BE8E-46D4-B464-8C87CBCE5A06}"/>
                </a:ext>
              </a:extLst>
            </p:cNvPr>
            <p:cNvSpPr/>
            <p:nvPr/>
          </p:nvSpPr>
          <p:spPr>
            <a:xfrm>
              <a:off x="6383338" y="3780861"/>
              <a:ext cx="204786" cy="136691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133133" name="Rectangle 15">
            <a:extLst>
              <a:ext uri="{FF2B5EF4-FFF2-40B4-BE49-F238E27FC236}">
                <a16:creationId xmlns:a16="http://schemas.microsoft.com/office/drawing/2014/main" id="{8F5AC3F8-80F3-4A17-A50B-54709095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682875"/>
            <a:ext cx="2347913" cy="465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格式：模式</a:t>
            </a: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9" name="圆角矩形标注 38">
            <a:extLst>
              <a:ext uri="{FF2B5EF4-FFF2-40B4-BE49-F238E27FC236}">
                <a16:creationId xmlns:a16="http://schemas.microsoft.com/office/drawing/2014/main" id="{822CD848-FC18-47A8-8901-2E1E9BEF040F}"/>
              </a:ext>
            </a:extLst>
          </p:cNvPr>
          <p:cNvSpPr/>
          <p:nvPr/>
        </p:nvSpPr>
        <p:spPr>
          <a:xfrm>
            <a:off x="3397250" y="877888"/>
            <a:ext cx="2327275" cy="739775"/>
          </a:xfrm>
          <a:prstGeom prst="wedgeRoundRectCallout">
            <a:avLst>
              <a:gd name="adj1" fmla="val -71251"/>
              <a:gd name="adj2" fmla="val -317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00E4A8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所有内容都被直接复制到文件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lex.yy.c</a:t>
            </a:r>
            <a:r>
              <a:rPr lang="zh-CN" altLang="en-US" b="1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</a:p>
        </p:txBody>
      </p:sp>
      <p:sp>
        <p:nvSpPr>
          <p:cNvPr id="40" name="圆角矩形标注 39">
            <a:extLst>
              <a:ext uri="{FF2B5EF4-FFF2-40B4-BE49-F238E27FC236}">
                <a16:creationId xmlns:a16="http://schemas.microsoft.com/office/drawing/2014/main" id="{342D0276-89C3-4262-BE48-58C2EC368C3E}"/>
              </a:ext>
            </a:extLst>
          </p:cNvPr>
          <p:cNvSpPr/>
          <p:nvPr/>
        </p:nvSpPr>
        <p:spPr>
          <a:xfrm>
            <a:off x="5988050" y="4329113"/>
            <a:ext cx="2427288" cy="635000"/>
          </a:xfrm>
          <a:prstGeom prst="wedgeRoundRectCallout">
            <a:avLst>
              <a:gd name="adj1" fmla="val -12113"/>
              <a:gd name="adj2" fmla="val -862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00E4A8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所有内容都被直接复制到文件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lex.yy.c</a:t>
            </a:r>
            <a:r>
              <a:rPr lang="zh-CN" altLang="en-US" b="1" kern="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AD79C14-3F85-424E-9DCE-3E890773C389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369888"/>
            <a:ext cx="398462" cy="1385887"/>
            <a:chOff x="1201861" y="370370"/>
            <a:chExt cx="398464" cy="138586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1FFF394-E55C-4320-8E66-743A2B6731CD}"/>
                </a:ext>
              </a:extLst>
            </p:cNvPr>
            <p:cNvSpPr/>
            <p:nvPr/>
          </p:nvSpPr>
          <p:spPr>
            <a:xfrm>
              <a:off x="1201861" y="370370"/>
              <a:ext cx="379414" cy="336544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E44218-AFDA-4748-898E-D0DB4F5180C1}"/>
                </a:ext>
              </a:extLst>
            </p:cNvPr>
            <p:cNvSpPr/>
            <p:nvPr/>
          </p:nvSpPr>
          <p:spPr>
            <a:xfrm>
              <a:off x="1201861" y="1419690"/>
              <a:ext cx="398464" cy="336544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CAB293-767A-4D9E-9E7B-7788E2F43A95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2041525"/>
            <a:ext cx="450850" cy="1370013"/>
            <a:chOff x="1168400" y="2040830"/>
            <a:chExt cx="450936" cy="137049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70EBB46-F74F-4392-822F-67655E585C8E}"/>
                </a:ext>
              </a:extLst>
            </p:cNvPr>
            <p:cNvSpPr/>
            <p:nvPr/>
          </p:nvSpPr>
          <p:spPr>
            <a:xfrm>
              <a:off x="1168400" y="2040830"/>
              <a:ext cx="446173" cy="257265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76519D-8A0C-4789-9E56-01F1D9662F8C}"/>
                </a:ext>
              </a:extLst>
            </p:cNvPr>
            <p:cNvSpPr/>
            <p:nvPr/>
          </p:nvSpPr>
          <p:spPr>
            <a:xfrm>
              <a:off x="1173164" y="3154058"/>
              <a:ext cx="446172" cy="257265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AB2FE9-48E2-4870-BCD3-05C6944B4596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677988"/>
            <a:ext cx="2519362" cy="461962"/>
            <a:chOff x="2699792" y="1678037"/>
            <a:chExt cx="4878568" cy="46166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65EA396-A4B8-460D-A699-13568466075B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1923941"/>
              <a:ext cx="3455269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33" name="矩形 11">
              <a:extLst>
                <a:ext uri="{FF2B5EF4-FFF2-40B4-BE49-F238E27FC236}">
                  <a16:creationId xmlns:a16="http://schemas.microsoft.com/office/drawing/2014/main" id="{A03EE6EA-ABA2-4076-9DBA-DAF343B9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1678037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正则定义</a:t>
              </a:r>
              <a:endParaRPr lang="zh-CN" altLang="en-US" sz="240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CB66F01-FF74-4223-A7CC-9C72F8CA9A45}"/>
              </a:ext>
            </a:extLst>
          </p:cNvPr>
          <p:cNvSpPr/>
          <p:nvPr/>
        </p:nvSpPr>
        <p:spPr>
          <a:xfrm>
            <a:off x="8418513" y="709613"/>
            <a:ext cx="549275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两组</a:t>
            </a:r>
            <a:r>
              <a:rPr lang="en-US" altLang="zh-CN" b="1" dirty="0">
                <a:solidFill>
                  <a:srgbClr val="0000FF"/>
                </a:solidFill>
              </a:rPr>
              <a:t>%% </a:t>
            </a:r>
            <a:r>
              <a:rPr lang="zh-CN" altLang="en-US" b="1" dirty="0">
                <a:solidFill>
                  <a:srgbClr val="0000FF"/>
                </a:solidFill>
              </a:rPr>
              <a:t>将代码分为三部分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E2644853-8482-4805-AAF5-4E98A76FC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-28575"/>
            <a:ext cx="277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声明部分（可选）</a:t>
            </a:r>
            <a:endParaRPr lang="en-US" altLang="zh-CN" sz="18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4" grpId="0" animBg="1"/>
      <p:bldP spid="3" grpId="0" animBg="1"/>
      <p:bldP spid="133133" grpId="0" animBg="1"/>
      <p:bldP spid="39" grpId="0" animBg="1"/>
      <p:bldP spid="40" grpId="0" animBg="1"/>
      <p:bldP spid="15" grpId="0" animBg="1"/>
      <p:bldP spid="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FB4EF05C-D1F1-4350-8699-DC38AF86BCAE}"/>
              </a:ext>
            </a:extLst>
          </p:cNvPr>
          <p:cNvSpPr txBox="1">
            <a:spLocks noGrp="1"/>
          </p:cNvSpPr>
          <p:nvPr/>
        </p:nvSpPr>
        <p:spPr bwMode="auto">
          <a:xfrm>
            <a:off x="1485900" y="4684713"/>
            <a:ext cx="1600200" cy="357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D3CCB869-D0D5-4075-A97C-6550E49437AA}" type="datetime1">
              <a:rPr lang="zh-CN" altLang="en-US" sz="1050">
                <a:latin typeface="+mn-lt"/>
              </a:rPr>
              <a:pPr eaLnBrk="1" hangingPunct="1">
                <a:defRPr/>
              </a:pPr>
              <a:t>2024/3/12</a:t>
            </a:fld>
            <a:endParaRPr lang="en-US" altLang="zh-CN" sz="1050">
              <a:latin typeface="+mn-lt"/>
            </a:endParaRPr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id="{3A269DE5-C464-41FC-893E-47052BF6F2B9}"/>
              </a:ext>
            </a:extLst>
          </p:cNvPr>
          <p:cNvSpPr txBox="1">
            <a:spLocks noGrp="1"/>
          </p:cNvSpPr>
          <p:nvPr/>
        </p:nvSpPr>
        <p:spPr bwMode="auto">
          <a:xfrm>
            <a:off x="6057900" y="4684713"/>
            <a:ext cx="16002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385EE14-AA1E-4777-A53D-057FA8120152}" type="slidenum">
              <a:rPr lang="en-US" altLang="zh-CN" sz="1050" b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59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sp>
        <p:nvSpPr>
          <p:cNvPr id="143364" name="Text Box 2">
            <a:extLst>
              <a:ext uri="{FF2B5EF4-FFF2-40B4-BE49-F238E27FC236}">
                <a16:creationId xmlns:a16="http://schemas.microsoft.com/office/drawing/2014/main" id="{5949BFE7-0306-4F2F-B5DB-567FDFA0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42963"/>
            <a:ext cx="701198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Lex</a:t>
            </a:r>
            <a:r>
              <a:rPr kumimoji="1" lang="zh-CN" altLang="zh-CN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的功能是根据</a:t>
            </a:r>
            <a:r>
              <a:rPr kumimoji="1" lang="en-US" altLang="zh-CN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Lex</a:t>
            </a:r>
            <a:r>
              <a:rPr kumimoji="1" lang="zh-CN" altLang="zh-CN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源程序构造一个词法分析程序，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1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该词法分析器实质上是一个有穷自动机。</a:t>
            </a:r>
            <a:endParaRPr kumimoji="1" lang="zh-CN" altLang="en-US" sz="21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96715" name="Rectangle 11">
            <a:extLst>
              <a:ext uri="{FF2B5EF4-FFF2-40B4-BE49-F238E27FC236}">
                <a16:creationId xmlns:a16="http://schemas.microsoft.com/office/drawing/2014/main" id="{03B8EF95-89D6-42CF-AE6E-37C93E71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310063"/>
            <a:ext cx="53387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Lex</a:t>
            </a:r>
            <a:r>
              <a: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的功能是根据</a:t>
            </a:r>
            <a:r>
              <a:rPr kumimoji="1"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Lex</a:t>
            </a:r>
            <a:r>
              <a: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源程序生成</a:t>
            </a:r>
            <a:r>
              <a:rPr kumimoji="1" lang="zh-CN" altLang="en-US" sz="1800" b="1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状态转换表</a:t>
            </a:r>
          </a:p>
        </p:txBody>
      </p:sp>
      <p:sp>
        <p:nvSpPr>
          <p:cNvPr id="143366" name="Rectangle 14">
            <a:extLst>
              <a:ext uri="{FF2B5EF4-FFF2-40B4-BE49-F238E27FC236}">
                <a16:creationId xmlns:a16="http://schemas.microsoft.com/office/drawing/2014/main" id="{5EF3EC60-97A0-4D09-86C5-E33F8A4B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780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367" name="Object 13">
            <a:extLst>
              <a:ext uri="{FF2B5EF4-FFF2-40B4-BE49-F238E27FC236}">
                <a16:creationId xmlns:a16="http://schemas.microsoft.com/office/drawing/2014/main" id="{9BD5B610-CE03-48EC-B26D-E8540C47C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347788"/>
          <a:ext cx="5157788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7" name="Visio" r:id="rId4" imgW="2700144" imgH="1933522" progId="Visio.Drawing.11">
                  <p:embed/>
                </p:oleObj>
              </mc:Choice>
              <mc:Fallback>
                <p:oleObj name="Visio" r:id="rId4" imgW="2700144" imgH="193352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7788"/>
                        <a:ext cx="5157788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标题 1">
            <a:extLst>
              <a:ext uri="{FF2B5EF4-FFF2-40B4-BE49-F238E27FC236}">
                <a16:creationId xmlns:a16="http://schemas.microsoft.com/office/drawing/2014/main" id="{DB9661EB-40FB-46CD-AE1D-8AAA552E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Lex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的实现原理</a:t>
            </a:r>
            <a:endParaRPr lang="zh-CN" altLang="en-US"/>
          </a:p>
        </p:txBody>
      </p:sp>
      <p:sp>
        <p:nvSpPr>
          <p:cNvPr id="14" name="AutoShape 32">
            <a:extLst>
              <a:ext uri="{FF2B5EF4-FFF2-40B4-BE49-F238E27FC236}">
                <a16:creationId xmlns:a16="http://schemas.microsoft.com/office/drawing/2014/main" id="{27B89A43-927C-4A7F-BDC2-EECFEC975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20925"/>
            <a:ext cx="1385888" cy="873125"/>
          </a:xfrm>
          <a:prstGeom prst="wedgeRoundRectCallout">
            <a:avLst>
              <a:gd name="adj1" fmla="val -92848"/>
              <a:gd name="adj2" fmla="val 16496"/>
              <a:gd name="adj3" fmla="val 16667"/>
            </a:avLst>
          </a:prstGeom>
          <a:noFill/>
          <a:ln w="9525">
            <a:solidFill>
              <a:srgbClr val="0070C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固定程序</a:t>
            </a:r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id="{C427DBFC-0544-499D-B33E-847E3ECD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35350"/>
            <a:ext cx="1385888" cy="1008063"/>
          </a:xfrm>
          <a:prstGeom prst="wedgeRoundRectCallout">
            <a:avLst>
              <a:gd name="adj1" fmla="val -92848"/>
              <a:gd name="adj2" fmla="val 738"/>
              <a:gd name="adj3" fmla="val 16667"/>
            </a:avLst>
          </a:prstGeom>
          <a:noFill/>
          <a:ln w="9525">
            <a:solidFill>
              <a:srgbClr val="0070C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根据</a:t>
            </a:r>
            <a:r>
              <a:rPr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lex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源程序自动生成</a:t>
            </a:r>
          </a:p>
        </p:txBody>
      </p:sp>
      <p:sp>
        <p:nvSpPr>
          <p:cNvPr id="11" name="AutoShape 32">
            <a:extLst>
              <a:ext uri="{FF2B5EF4-FFF2-40B4-BE49-F238E27FC236}">
                <a16:creationId xmlns:a16="http://schemas.microsoft.com/office/drawing/2014/main" id="{4F5FE1D4-3BE6-46BF-B3CF-D089C084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320925"/>
            <a:ext cx="1666875" cy="1376363"/>
          </a:xfrm>
          <a:prstGeom prst="wedgeRoundRectCallout">
            <a:avLst>
              <a:gd name="adj1" fmla="val 79916"/>
              <a:gd name="adj2" fmla="val 63553"/>
              <a:gd name="adj3" fmla="val 16667"/>
            </a:avLst>
          </a:prstGeom>
          <a:noFill/>
          <a:ln w="9525">
            <a:solidFill>
              <a:srgbClr val="0070C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单词的正则表达式描述</a:t>
            </a:r>
            <a:endParaRPr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以及</a:t>
            </a:r>
            <a:endParaRPr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语义动作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7071AD8E-3E67-40EA-A43B-4304E02F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14375"/>
            <a:ext cx="8272462" cy="3225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词法单元 </a:t>
            </a:r>
            <a:r>
              <a:rPr lang="en-US" altLang="zh-CN" sz="2000" dirty="0"/>
              <a:t>token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&lt; </a:t>
            </a:r>
            <a:r>
              <a:rPr lang="zh-CN" altLang="en-US" sz="2000" dirty="0">
                <a:solidFill>
                  <a:srgbClr val="C00000"/>
                </a:solidFill>
              </a:rPr>
              <a:t>符号名字，属性值 </a:t>
            </a:r>
            <a:r>
              <a:rPr lang="en-US" altLang="zh-CN" sz="2000" dirty="0">
                <a:solidFill>
                  <a:srgbClr val="C00000"/>
                </a:solidFill>
              </a:rPr>
              <a:t>&gt;</a:t>
            </a:r>
          </a:p>
          <a:p>
            <a:pPr lvl="1"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4268369-3C40-493C-AE41-A10CDF098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95264"/>
            <a:ext cx="7931150" cy="431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/>
              <a:t>词法单元符号设计</a:t>
            </a:r>
            <a:endParaRPr lang="en-US" altLang="zh-CN" dirty="0"/>
          </a:p>
        </p:txBody>
      </p:sp>
      <p:graphicFrame>
        <p:nvGraphicFramePr>
          <p:cNvPr id="12" name="Group 18">
            <a:extLst>
              <a:ext uri="{FF2B5EF4-FFF2-40B4-BE49-F238E27FC236}">
                <a16:creationId xmlns:a16="http://schemas.microsoft.com/office/drawing/2014/main" id="{74F246F7-64BD-40D9-8367-05108ADE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28241"/>
              </p:ext>
            </p:extLst>
          </p:nvPr>
        </p:nvGraphicFramePr>
        <p:xfrm>
          <a:off x="441325" y="1512888"/>
          <a:ext cx="8161338" cy="3016250"/>
        </p:xfrm>
        <a:graphic>
          <a:graphicData uri="http://schemas.openxmlformats.org/drawingml/2006/table">
            <a:tbl>
              <a:tblPr/>
              <a:tblGrid>
                <a:gridCol w="38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399">
                  <a:extLst>
                    <a:ext uri="{9D8B030D-6E8A-4147-A177-3AD203B41FA5}">
                      <a16:colId xmlns:a16="http://schemas.microsoft.com/office/drawing/2014/main" val="1708489651"/>
                    </a:ext>
                  </a:extLst>
                </a:gridCol>
              </a:tblGrid>
              <a:tr h="311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单词类型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种别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符号名字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属性值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词法值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program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then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词</a:t>
                      </a:r>
                      <a:r>
                        <a:rPr lang="zh-CN" altLang="zh-CN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bool  …  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类型字符串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词素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03746"/>
                  </a:ext>
                </a:extLst>
              </a:tr>
              <a:tr h="311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变量名、数组名、记录名、过程名、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名字字符串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词素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常量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整型、浮点型、字符型、布尔型、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类</a:t>
                      </a:r>
                      <a:r>
                        <a:rPr lang="zh-CN" altLang="zh-CN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</a:t>
                      </a:r>
                      <a:endParaRPr lang="en-US" altLang="zh-CN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FLOAT…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数值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算法运算符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  -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*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  ++  -- 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词</a:t>
                      </a:r>
                      <a:r>
                        <a:rPr lang="zh-CN" altLang="zh-CN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关系运算符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==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!=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&gt;=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&lt;= 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relop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词素</a:t>
                      </a:r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zh-CN" sz="1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31413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逻辑运算符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&amp;&amp;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||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！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一词一符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96511"/>
                  </a:ext>
                </a:extLst>
              </a:tr>
              <a:tr h="3110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00250" marR="100250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界限符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  ;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} [  ]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词</a:t>
                      </a:r>
                      <a:r>
                        <a:rPr lang="zh-CN" altLang="zh-CN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一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符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100250" marR="100250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</a:t>
                      </a:r>
                      <a:endParaRPr lang="zh-CN" altLang="zh-CN" sz="14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0250" marR="100250" marT="37602" marB="376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736" name="组合 17">
            <a:extLst>
              <a:ext uri="{FF2B5EF4-FFF2-40B4-BE49-F238E27FC236}">
                <a16:creationId xmlns:a16="http://schemas.microsoft.com/office/drawing/2014/main" id="{0C1346AC-F884-45A5-B245-CE8098D930FF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9" name="五边形 18">
              <a:extLst>
                <a:ext uri="{FF2B5EF4-FFF2-40B4-BE49-F238E27FC236}">
                  <a16:creationId xmlns:a16="http://schemas.microsoft.com/office/drawing/2014/main" id="{71FB2A09-6AEC-4E4E-8A5E-E91D4B8DE5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五边形 19">
              <a:extLst>
                <a:ext uri="{FF2B5EF4-FFF2-40B4-BE49-F238E27FC236}">
                  <a16:creationId xmlns:a16="http://schemas.microsoft.com/office/drawing/2014/main" id="{232FD522-88F4-48AE-AD8B-8BA69281FE53}"/>
                </a:ext>
              </a:extLst>
            </p:cNvPr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BF8F904-EC4B-40EC-B555-846A8F521E2E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492250"/>
            <a:ext cx="8162925" cy="3081338"/>
            <a:chOff x="855634" y="2046655"/>
            <a:chExt cx="7717689" cy="3081677"/>
          </a:xfrm>
        </p:grpSpPr>
        <p:sp>
          <p:nvSpPr>
            <p:cNvPr id="28740" name="矩形 12">
              <a:extLst>
                <a:ext uri="{FF2B5EF4-FFF2-40B4-BE49-F238E27FC236}">
                  <a16:creationId xmlns:a16="http://schemas.microsoft.com/office/drawing/2014/main" id="{80780718-B49F-4C74-8729-1257D4FDD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90" y="2571750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</a:pPr>
              <a:endParaRPr lang="zh-CN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741" name="矩形 13">
              <a:extLst>
                <a:ext uri="{FF2B5EF4-FFF2-40B4-BE49-F238E27FC236}">
                  <a16:creationId xmlns:a16="http://schemas.microsoft.com/office/drawing/2014/main" id="{574B5855-A68F-4DAF-8C4B-2D78443FC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90" y="2959936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  <a:buClr>
                  <a:schemeClr val="folHlink"/>
                </a:buClr>
                <a:buSzPct val="60000"/>
              </a:pPr>
              <a:endPara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742" name="矩形 14">
              <a:extLst>
                <a:ext uri="{FF2B5EF4-FFF2-40B4-BE49-F238E27FC236}">
                  <a16:creationId xmlns:a16="http://schemas.microsoft.com/office/drawing/2014/main" id="{DF1E23BA-F305-4B51-AB7E-742203B9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90" y="3357568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</a:pPr>
              <a:endParaRPr lang="zh-CN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B283D84-538C-4327-AA6F-4E949AFC87AA}"/>
                </a:ext>
              </a:extLst>
            </p:cNvPr>
            <p:cNvCxnSpPr/>
            <p:nvPr/>
          </p:nvCxnSpPr>
          <p:spPr>
            <a:xfrm flipH="1">
              <a:off x="855634" y="2046655"/>
              <a:ext cx="3002" cy="3072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7702641-7B17-4072-852D-86AD253B9AFF}"/>
                </a:ext>
              </a:extLst>
            </p:cNvPr>
            <p:cNvCxnSpPr/>
            <p:nvPr/>
          </p:nvCxnSpPr>
          <p:spPr>
            <a:xfrm flipH="1">
              <a:off x="8571823" y="2056181"/>
              <a:ext cx="1500" cy="3072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0884C60-CF03-4E5A-A6D9-2A6203BD93A0}"/>
              </a:ext>
            </a:extLst>
          </p:cNvPr>
          <p:cNvSpPr/>
          <p:nvPr/>
        </p:nvSpPr>
        <p:spPr>
          <a:xfrm>
            <a:off x="0" y="5114925"/>
            <a:ext cx="9144000" cy="4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3AA19912-6107-4195-9B8D-74666C9B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619912"/>
            <a:ext cx="8573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语法分析器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依据文法识别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token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串，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符号的集合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即是文法的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终结符集合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A01A9D5E-903F-4E52-AA3E-A7760F7D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501062" cy="280828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700" b="1" dirty="0">
                <a:solidFill>
                  <a:schemeClr val="tx1"/>
                </a:solidFill>
                <a:latin typeface="+mn-ea"/>
              </a:rPr>
              <a:t>Lex</a:t>
            </a: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的构成加快了分析器的实现速度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程序员只需在很高的</a:t>
            </a:r>
            <a:r>
              <a:rPr lang="zh-CN" altLang="en-US" sz="2500" b="1" dirty="0">
                <a:solidFill>
                  <a:srgbClr val="0000FF"/>
                </a:solidFill>
                <a:latin typeface="+mn-ea"/>
              </a:rPr>
              <a:t>模式层次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上描述软件，就可以依赖自动生成工具来生成详细的代码</a:t>
            </a: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700" b="1" dirty="0">
                <a:solidFill>
                  <a:schemeClr val="tx1"/>
                </a:solidFill>
                <a:latin typeface="+mn-ea"/>
              </a:rPr>
              <a:t>修改扫描器的工作变得更加简单</a:t>
            </a:r>
          </a:p>
          <a:p>
            <a:pPr lvl="1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只需修改那些受到影响的模式，无需改写整个程序</a:t>
            </a: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D326B001-289C-4C20-A6DD-34E961C7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扫描器自动生成的意义</a:t>
            </a:r>
          </a:p>
        </p:txBody>
      </p:sp>
      <p:grpSp>
        <p:nvGrpSpPr>
          <p:cNvPr id="145412" name="组合 44">
            <a:extLst>
              <a:ext uri="{FF2B5EF4-FFF2-40B4-BE49-F238E27FC236}">
                <a16:creationId xmlns:a16="http://schemas.microsoft.com/office/drawing/2014/main" id="{4990622D-23E5-44C7-BD26-901618449D9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8EAE851E-A9E0-42C6-A096-5ED09275267A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5414" name="五边形 46">
              <a:extLst>
                <a:ext uri="{FF2B5EF4-FFF2-40B4-BE49-F238E27FC236}">
                  <a16:creationId xmlns:a16="http://schemas.microsoft.com/office/drawing/2014/main" id="{C85CCA4B-5CF3-4C1B-A9CD-084FE7161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E04323D3-4D06-4F98-84A4-2FB3BB09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单词的描述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正则表达式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正则定义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单词的识别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有穷自动机 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有穷自动机的分类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从正则表达式到有穷自动机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识别单词的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DFA 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词法分析阶段的错误处理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词法分析器生成工具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Lex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468" name="标题 1">
            <a:extLst>
              <a:ext uri="{FF2B5EF4-FFF2-40B4-BE49-F238E27FC236}">
                <a16:creationId xmlns:a16="http://schemas.microsoft.com/office/drawing/2014/main" id="{41F44980-25AC-4254-BC33-A49DD188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147460" name="组合 44">
            <a:extLst>
              <a:ext uri="{FF2B5EF4-FFF2-40B4-BE49-F238E27FC236}">
                <a16:creationId xmlns:a16="http://schemas.microsoft.com/office/drawing/2014/main" id="{B10CCC91-C6DE-4575-A844-788EE0926D76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B7F098D1-C6AE-40D0-83A5-B5452C18275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62" name="五边形 46">
              <a:extLst>
                <a:ext uri="{FF2B5EF4-FFF2-40B4-BE49-F238E27FC236}">
                  <a16:creationId xmlns:a16="http://schemas.microsoft.com/office/drawing/2014/main" id="{8295FEDC-0D02-487D-B2AE-605AD7E8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3" descr="G:\QQ截图201607142012副本.jpg">
            <a:extLst>
              <a:ext uri="{FF2B5EF4-FFF2-40B4-BE49-F238E27FC236}">
                <a16:creationId xmlns:a16="http://schemas.microsoft.com/office/drawing/2014/main" id="{47809413-C6D7-47B0-83D7-4A412726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11D5F97-3AF0-4FFC-8B69-F2567BE752EC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1" name="Rectangle 3">
            <a:extLst>
              <a:ext uri="{FF2B5EF4-FFF2-40B4-BE49-F238E27FC236}">
                <a16:creationId xmlns:a16="http://schemas.microsoft.com/office/drawing/2014/main" id="{41971C4A-62A0-4DDF-90FC-9540A387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3" y="1027113"/>
            <a:ext cx="6048375" cy="3660775"/>
          </a:xfrm>
        </p:spPr>
        <p:txBody>
          <a:bodyPr lIns="69056" tIns="34529" rIns="69056" bIns="34529"/>
          <a:lstStyle/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&lt;IF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- 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</a:t>
            </a:r>
            <a:r>
              <a:rPr lang="zh-CN" alt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&lt;GT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- 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</a:t>
            </a: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&lt;THEN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- 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</a:t>
            </a:r>
            <a:r>
              <a:rPr lang="zh-CN" alt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&lt;ASSIGN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- &gt;</a:t>
            </a: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</a:t>
            </a:r>
            <a:r>
              <a:rPr lang="zh-CN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3.14&gt;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" lvl="1" indent="1588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&lt;SEMIC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- &gt;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8A30F76-1C57-4C2D-B0F6-BC60E9F4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8194675" cy="358775"/>
          </a:xfrm>
        </p:spPr>
        <p:txBody>
          <a:bodyPr lIns="69056" tIns="34529" rIns="69056" bIns="34529"/>
          <a:lstStyle/>
          <a:p>
            <a:pPr eaLnBrk="1" hangingPunct="1"/>
            <a:r>
              <a:rPr lang="zh-CN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例</a:t>
            </a:r>
            <a:r>
              <a:rPr lang="en-US" altLang="zh-CN" sz="27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1" lang="zh-CN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kumimoji="1" lang="en-US" altLang="zh-CN" sz="2700">
                <a:latin typeface="Courier New" panose="02070309020205020404" pitchFamily="49" charset="0"/>
                <a:cs typeface="Courier New" panose="02070309020205020404" pitchFamily="49" charset="0"/>
              </a:rPr>
              <a:t>if count&gt;7 then result := 3.14;</a:t>
            </a:r>
            <a:endParaRPr lang="zh-CN" altLang="en-US" sz="27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F1DBE55-54C2-4B12-8482-32615D6864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 anchor="t"/>
          <a:lstStyle/>
          <a:p>
            <a:pPr>
              <a:defRPr/>
            </a:pPr>
            <a:fld id="{F15813EC-F42E-407F-B999-DEC0FB044F5A}" type="datetime1">
              <a:rPr lang="zh-CN" altLang="en-US">
                <a:latin typeface="+mn-lt"/>
              </a:rPr>
              <a:pPr>
                <a:defRPr/>
              </a:pPr>
              <a:t>2024/3/12</a:t>
            </a:fld>
            <a:endParaRPr lang="en-US" altLang="zh-CN" dirty="0">
              <a:latin typeface="+mn-lt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D3AC6537-A63C-49B7-82F7-903D7F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FFA9ED9-EE86-4FE0-B534-660EA2A77789}" type="slidenum">
              <a:rPr lang="en-US" altLang="zh-CN" sz="105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CN" sz="1050" b="0"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D837E7-CEB5-429D-B00E-1B3F2ADE0208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1778000"/>
            <a:ext cx="3741738" cy="1411288"/>
            <a:chOff x="4197792" y="709177"/>
            <a:chExt cx="3742554" cy="1412343"/>
          </a:xfrm>
        </p:grpSpPr>
        <p:grpSp>
          <p:nvGrpSpPr>
            <p:cNvPr id="7" name="组合 15">
              <a:extLst>
                <a:ext uri="{FF2B5EF4-FFF2-40B4-BE49-F238E27FC236}">
                  <a16:creationId xmlns:a16="http://schemas.microsoft.com/office/drawing/2014/main" id="{67B28493-A070-483C-86E1-56636E7C3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792" y="709177"/>
              <a:ext cx="3742554" cy="1278093"/>
              <a:chOff x="7902356" y="-720370"/>
              <a:chExt cx="1016430" cy="3153718"/>
            </a:xfrm>
            <a:solidFill>
              <a:schemeClr val="bg1">
                <a:lumMod val="95000"/>
              </a:schemeClr>
            </a:solidFill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8D7652-1941-4292-9629-3F9D0F4F5215}"/>
                  </a:ext>
                </a:extLst>
              </p:cNvPr>
              <p:cNvSpPr/>
              <p:nvPr/>
            </p:nvSpPr>
            <p:spPr bwMode="auto">
              <a:xfrm>
                <a:off x="8289328" y="1565709"/>
                <a:ext cx="629458" cy="8676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67640" tIns="33821" rIns="67640" bIns="33821"/>
              <a:lstStyle/>
              <a:p>
                <a:pPr algn="ctr">
                  <a:lnSpc>
                    <a:spcPct val="90000"/>
                  </a:lnSpc>
                  <a:spcBef>
                    <a:spcPts val="441"/>
                  </a:spcBef>
                  <a:spcAft>
                    <a:spcPts val="441"/>
                  </a:spcAft>
                  <a:buClr>
                    <a:schemeClr val="tx2"/>
                  </a:buClr>
                  <a:buSzPct val="80000"/>
                  <a:defRPr/>
                </a:pPr>
                <a:r>
                  <a:rPr lang="en-US" altLang="zh-CN" sz="21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1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&lt;ID</a:t>
                </a:r>
                <a:r>
                  <a:rPr lang="en-US" altLang="zh-CN" sz="2100" b="1" dirty="0">
                    <a:solidFill>
                      <a:srgbClr val="0070C0"/>
                    </a:solidFill>
                  </a:rPr>
                  <a:t>,  </a:t>
                </a:r>
                <a:r>
                  <a:rPr lang="zh-CN" altLang="en-US" sz="2100" b="1" dirty="0">
                    <a:solidFill>
                      <a:srgbClr val="0070C0"/>
                    </a:solidFill>
                  </a:rPr>
                  <a:t>词素</a:t>
                </a:r>
                <a:r>
                  <a:rPr lang="en-US" altLang="zh-CN" sz="2100" b="1" dirty="0">
                    <a:solidFill>
                      <a:srgbClr val="0070C0"/>
                    </a:solidFill>
                  </a:rPr>
                  <a:t> &gt;</a:t>
                </a:r>
                <a:endParaRPr lang="zh-CN" altLang="en-US" sz="21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" name="直接箭头连接符 3">
                <a:extLst>
                  <a:ext uri="{FF2B5EF4-FFF2-40B4-BE49-F238E27FC236}">
                    <a16:creationId xmlns:a16="http://schemas.microsoft.com/office/drawing/2014/main" id="{44C73D0F-87D9-4005-B357-6D34CF5C0D61}"/>
                  </a:ext>
                </a:extLst>
              </p:cNvPr>
              <p:cNvCxnSpPr>
                <a:cxnSpLocks noChangeShapeType="1"/>
                <a:stCxn id="8" idx="1"/>
              </p:cNvCxnSpPr>
              <p:nvPr/>
            </p:nvCxnSpPr>
            <p:spPr bwMode="auto">
              <a:xfrm flipH="1" flipV="1">
                <a:off x="7902356" y="-720370"/>
                <a:ext cx="386972" cy="2719899"/>
              </a:xfrm>
              <a:prstGeom prst="straightConnector1">
                <a:avLst/>
              </a:prstGeom>
              <a:grpFill/>
              <a:ln w="28575" algn="ctr">
                <a:solidFill>
                  <a:srgbClr val="0000FF"/>
                </a:solidFill>
                <a:round/>
                <a:headEnd type="none" w="med" len="med"/>
                <a:tailEnd type="arrow" w="med" len="med"/>
              </a:ln>
              <a:extLst/>
            </p:spPr>
          </p:cxnSp>
        </p:grpSp>
        <p:cxnSp>
          <p:nvCxnSpPr>
            <p:cNvPr id="21" name="直接箭头连接符 3">
              <a:extLst>
                <a:ext uri="{FF2B5EF4-FFF2-40B4-BE49-F238E27FC236}">
                  <a16:creationId xmlns:a16="http://schemas.microsoft.com/office/drawing/2014/main" id="{0F1DB2FC-1E05-4BEC-9A8B-7FC5FE991527}"/>
                </a:ext>
              </a:extLst>
            </p:cNvPr>
            <p:cNvCxnSpPr>
              <a:cxnSpLocks noChangeShapeType="1"/>
              <a:stCxn id="8" idx="1"/>
            </p:cNvCxnSpPr>
            <p:nvPr/>
          </p:nvCxnSpPr>
          <p:spPr bwMode="auto">
            <a:xfrm flipH="1">
              <a:off x="4455023" y="1811726"/>
              <a:ext cx="1167067" cy="309794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 algn="ctr">
              <a:solidFill>
                <a:srgbClr val="0000FF"/>
              </a:solidFill>
              <a:round/>
              <a:headEnd type="none" w="med" len="med"/>
              <a:tailEnd type="arrow" w="med" len="med"/>
            </a:ln>
            <a:extLst/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F5B93A6-5082-463E-A268-710C45C17FA7}"/>
              </a:ext>
            </a:extLst>
          </p:cNvPr>
          <p:cNvGrpSpPr>
            <a:grpSpLocks/>
          </p:cNvGrpSpPr>
          <p:nvPr/>
        </p:nvGrpSpPr>
        <p:grpSpPr bwMode="auto">
          <a:xfrm>
            <a:off x="3808413" y="2351088"/>
            <a:ext cx="3975100" cy="1871662"/>
            <a:chOff x="2249660" y="905446"/>
            <a:chExt cx="3975929" cy="1872976"/>
          </a:xfrm>
        </p:grpSpPr>
        <p:grpSp>
          <p:nvGrpSpPr>
            <p:cNvPr id="17" name="组合 15">
              <a:extLst>
                <a:ext uri="{FF2B5EF4-FFF2-40B4-BE49-F238E27FC236}">
                  <a16:creationId xmlns:a16="http://schemas.microsoft.com/office/drawing/2014/main" id="{CB68A0D1-F712-47D1-8E3E-8FE21EF63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9660" y="905446"/>
              <a:ext cx="3975929" cy="1872976"/>
              <a:chOff x="7642685" y="-3606737"/>
              <a:chExt cx="1079812" cy="4401230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D04A08-FF42-4D3A-91BB-A5715C1F68A4}"/>
                  </a:ext>
                </a:extLst>
              </p:cNvPr>
              <p:cNvSpPr/>
              <p:nvPr/>
            </p:nvSpPr>
            <p:spPr bwMode="auto">
              <a:xfrm>
                <a:off x="8093039" y="-73148"/>
                <a:ext cx="629458" cy="86764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67640" tIns="33821" rIns="67640" bIns="33821"/>
              <a:lstStyle/>
              <a:p>
                <a:pPr algn="ctr">
                  <a:lnSpc>
                    <a:spcPct val="90000"/>
                  </a:lnSpc>
                  <a:spcBef>
                    <a:spcPts val="441"/>
                  </a:spcBef>
                  <a:spcAft>
                    <a:spcPts val="441"/>
                  </a:spcAft>
                  <a:buClr>
                    <a:schemeClr val="tx2"/>
                  </a:buClr>
                  <a:buSzPct val="80000"/>
                  <a:defRPr/>
                </a:pPr>
                <a:r>
                  <a:rPr lang="en-US" altLang="zh-CN" sz="21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1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&lt;</a:t>
                </a:r>
                <a:r>
                  <a:rPr lang="zh-CN" altLang="en-US" sz="21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一类一符</a:t>
                </a:r>
                <a:r>
                  <a:rPr lang="en-US" altLang="zh-CN" sz="2100" b="1" dirty="0">
                    <a:solidFill>
                      <a:srgbClr val="0070C0"/>
                    </a:solidFill>
                  </a:rPr>
                  <a:t>, </a:t>
                </a:r>
                <a:r>
                  <a:rPr lang="zh-CN" altLang="en-US" sz="2100" b="1" dirty="0">
                    <a:solidFill>
                      <a:srgbClr val="0070C0"/>
                    </a:solidFill>
                  </a:rPr>
                  <a:t>数值</a:t>
                </a:r>
                <a:r>
                  <a:rPr lang="en-US" altLang="zh-CN" sz="2100" b="1" dirty="0">
                    <a:solidFill>
                      <a:srgbClr val="0070C0"/>
                    </a:solidFill>
                  </a:rPr>
                  <a:t>&gt;</a:t>
                </a:r>
                <a:endParaRPr lang="zh-CN" altLang="en-US" sz="21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" name="直接箭头连接符 3">
                <a:extLst>
                  <a:ext uri="{FF2B5EF4-FFF2-40B4-BE49-F238E27FC236}">
                    <a16:creationId xmlns:a16="http://schemas.microsoft.com/office/drawing/2014/main" id="{14B79C0E-DE44-4F20-940D-68562E637719}"/>
                  </a:ext>
                </a:extLst>
              </p:cNvPr>
              <p:cNvCxnSpPr>
                <a:cxnSpLocks noChangeShapeType="1"/>
                <a:stCxn id="25" idx="1"/>
              </p:cNvCxnSpPr>
              <p:nvPr/>
            </p:nvCxnSpPr>
            <p:spPr bwMode="auto">
              <a:xfrm flipH="1" flipV="1">
                <a:off x="7642685" y="-3606737"/>
                <a:ext cx="450354" cy="3967411"/>
              </a:xfrm>
              <a:prstGeom prst="straightConnector1">
                <a:avLst/>
              </a:prstGeom>
              <a:grpFill/>
              <a:ln w="28575" algn="ctr">
                <a:solidFill>
                  <a:srgbClr val="006600"/>
                </a:solidFill>
                <a:round/>
                <a:headEnd type="none" w="med" len="med"/>
                <a:tailEnd type="arrow" w="med" len="med"/>
              </a:ln>
              <a:extLst/>
            </p:spPr>
          </p:cxnSp>
        </p:grpSp>
        <p:cxnSp>
          <p:nvCxnSpPr>
            <p:cNvPr id="19" name="直接箭头连接符 3">
              <a:extLst>
                <a:ext uri="{FF2B5EF4-FFF2-40B4-BE49-F238E27FC236}">
                  <a16:creationId xmlns:a16="http://schemas.microsoft.com/office/drawing/2014/main" id="{A15C4243-945A-4C83-80E3-5BCDB6479799}"/>
                </a:ext>
              </a:extLst>
            </p:cNvPr>
            <p:cNvCxnSpPr>
              <a:cxnSpLocks noChangeShapeType="1"/>
              <a:stCxn id="25" idx="1"/>
            </p:cNvCxnSpPr>
            <p:nvPr/>
          </p:nvCxnSpPr>
          <p:spPr bwMode="auto">
            <a:xfrm flipH="1">
              <a:off x="3084859" y="2594143"/>
              <a:ext cx="822496" cy="7784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 algn="ctr">
              <a:solidFill>
                <a:srgbClr val="006600"/>
              </a:solidFill>
              <a:round/>
              <a:headEnd type="none" w="med" len="med"/>
              <a:tailEnd type="arrow" w="med" len="med"/>
            </a:ln>
            <a:extLst/>
          </p:spPr>
        </p:cxnSp>
      </p:grpSp>
      <p:sp>
        <p:nvSpPr>
          <p:cNvPr id="30728" name="Rectangle 3">
            <a:extLst>
              <a:ext uri="{FF2B5EF4-FFF2-40B4-BE49-F238E27FC236}">
                <a16:creationId xmlns:a16="http://schemas.microsoft.com/office/drawing/2014/main" id="{5EE7EB25-9821-4523-974B-86CE8C83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33463"/>
            <a:ext cx="1741487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142875" indent="1588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2088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if</a:t>
            </a: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70C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count</a:t>
            </a: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&gt;</a:t>
            </a: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7</a:t>
            </a:r>
            <a:endParaRPr lang="en-US" altLang="zh-CN" b="1">
              <a:solidFill>
                <a:schemeClr val="tx1"/>
              </a:solidFill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then</a:t>
            </a: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70C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result</a:t>
            </a: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:=</a:t>
            </a: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3.14</a:t>
            </a:r>
            <a:endParaRPr lang="en-US" altLang="zh-CN" b="1">
              <a:solidFill>
                <a:schemeClr val="tx1"/>
              </a:solidFill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 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B1D3F0B-B34C-45A4-92C3-1AA3D93972C8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996950"/>
            <a:ext cx="4567237" cy="3454400"/>
            <a:chOff x="3697267" y="996328"/>
            <a:chExt cx="4567533" cy="3455159"/>
          </a:xfrm>
        </p:grpSpPr>
        <p:grpSp>
          <p:nvGrpSpPr>
            <p:cNvPr id="30730" name="组合 36">
              <a:extLst>
                <a:ext uri="{FF2B5EF4-FFF2-40B4-BE49-F238E27FC236}">
                  <a16:creationId xmlns:a16="http://schemas.microsoft.com/office/drawing/2014/main" id="{6E8CA466-5FFF-4E50-A2BD-4BBDB98D4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267" y="996328"/>
              <a:ext cx="4567533" cy="2672911"/>
              <a:chOff x="584603" y="924554"/>
              <a:chExt cx="4568425" cy="2671722"/>
            </a:xfrm>
          </p:grpSpPr>
          <p:grpSp>
            <p:nvGrpSpPr>
              <p:cNvPr id="12" name="组合 15">
                <a:extLst>
                  <a:ext uri="{FF2B5EF4-FFF2-40B4-BE49-F238E27FC236}">
                    <a16:creationId xmlns:a16="http://schemas.microsoft.com/office/drawing/2014/main" id="{5D835368-ED5B-4882-AA20-07E2974117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350" y="924554"/>
                <a:ext cx="4567678" cy="369234"/>
                <a:chOff x="7805377" y="3007926"/>
                <a:chExt cx="1240542" cy="8676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9CB30EE-6A62-4D03-A15C-ECC57FB879F4}"/>
                    </a:ext>
                  </a:extLst>
                </p:cNvPr>
                <p:cNvSpPr/>
                <p:nvPr/>
              </p:nvSpPr>
              <p:spPr bwMode="auto">
                <a:xfrm>
                  <a:off x="8289328" y="3007926"/>
                  <a:ext cx="756591" cy="86764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67640" tIns="33821" rIns="67640" bIns="33821"/>
                <a:lstStyle/>
                <a:p>
                  <a:pPr algn="ctr">
                    <a:lnSpc>
                      <a:spcPct val="90000"/>
                    </a:lnSpc>
                    <a:spcBef>
                      <a:spcPts val="441"/>
                    </a:spcBef>
                    <a:spcAft>
                      <a:spcPts val="441"/>
                    </a:spcAft>
                    <a:buClr>
                      <a:schemeClr val="tx2"/>
                    </a:buClr>
                    <a:buSzPct val="80000"/>
                    <a:defRPr/>
                  </a:pPr>
                  <a:r>
                    <a:rPr lang="en-US" altLang="zh-CN" sz="2100" b="1" dirty="0">
                      <a:solidFill>
                        <a:srgbClr val="0070C0"/>
                      </a:solidFill>
                    </a:rPr>
                    <a:t>&lt;</a:t>
                  </a:r>
                  <a:r>
                    <a:rPr lang="zh-CN" altLang="en-US" sz="2100" b="1" dirty="0">
                      <a:solidFill>
                        <a:srgbClr val="0070C0"/>
                      </a:solidFill>
                    </a:rPr>
                    <a:t>一词一符</a:t>
                  </a:r>
                  <a:r>
                    <a:rPr lang="en-US" altLang="zh-CN" sz="2100" b="1" dirty="0">
                      <a:solidFill>
                        <a:srgbClr val="0070C0"/>
                      </a:solidFill>
                    </a:rPr>
                    <a:t>, - &gt;</a:t>
                  </a:r>
                  <a:endParaRPr lang="zh-CN" altLang="en-US" sz="210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4" name="直接箭头连接符 3">
                  <a:extLst>
                    <a:ext uri="{FF2B5EF4-FFF2-40B4-BE49-F238E27FC236}">
                      <a16:creationId xmlns:a16="http://schemas.microsoft.com/office/drawing/2014/main" id="{A4AFC170-0339-4315-B364-D2A4DEA2B06E}"/>
                    </a:ext>
                  </a:extLst>
                </p:cNvPr>
                <p:cNvCxnSpPr>
                  <a:cxnSpLocks noChangeShapeType="1"/>
                  <a:stCxn id="13" idx="1"/>
                </p:cNvCxnSpPr>
                <p:nvPr/>
              </p:nvCxnSpPr>
              <p:spPr bwMode="auto">
                <a:xfrm flipH="1">
                  <a:off x="7805377" y="3441746"/>
                  <a:ext cx="483951" cy="149010"/>
                </a:xfrm>
                <a:prstGeom prst="straightConnector1">
                  <a:avLst/>
                </a:prstGeom>
                <a:grpFill/>
                <a:ln w="28575" algn="ctr">
                  <a:solidFill>
                    <a:schemeClr val="accent5">
                      <a:lumMod val="50000"/>
                    </a:schemeClr>
                  </a:solidFill>
                  <a:round/>
                  <a:headEnd type="none" w="med" len="med"/>
                  <a:tailEnd type="arrow" w="med" len="med"/>
                </a:ln>
                <a:extLst/>
              </p:spPr>
            </p:cxnSp>
          </p:grpSp>
          <p:cxnSp>
            <p:nvCxnSpPr>
              <p:cNvPr id="27" name="直接箭头连接符 3">
                <a:extLst>
                  <a:ext uri="{FF2B5EF4-FFF2-40B4-BE49-F238E27FC236}">
                    <a16:creationId xmlns:a16="http://schemas.microsoft.com/office/drawing/2014/main" id="{5F75FB35-B047-455B-93A2-C54ABAAA4ECF}"/>
                  </a:ext>
                </a:extLst>
              </p:cNvPr>
              <p:cNvCxnSpPr>
                <a:cxnSpLocks noChangeShapeType="1"/>
                <a:stCxn id="13" idx="1"/>
              </p:cNvCxnSpPr>
              <p:nvPr/>
            </p:nvCxnSpPr>
            <p:spPr bwMode="auto">
              <a:xfrm flipH="1">
                <a:off x="584603" y="1108663"/>
                <a:ext cx="1783226" cy="834837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28575" algn="ctr">
                <a:solidFill>
                  <a:schemeClr val="accent5">
                    <a:lumMod val="50000"/>
                  </a:schemeClr>
                </a:solidFill>
                <a:round/>
                <a:headEnd type="none" w="med" len="med"/>
                <a:tailEnd type="arrow" w="med" len="med"/>
              </a:ln>
              <a:extLst/>
            </p:spPr>
          </p:cxnSp>
          <p:cxnSp>
            <p:nvCxnSpPr>
              <p:cNvPr id="30" name="直接箭头连接符 3">
                <a:extLst>
                  <a:ext uri="{FF2B5EF4-FFF2-40B4-BE49-F238E27FC236}">
                    <a16:creationId xmlns:a16="http://schemas.microsoft.com/office/drawing/2014/main" id="{FF356AD8-97C4-419F-B3CF-0AA01642DF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24377" y="1130883"/>
                <a:ext cx="1543451" cy="1569684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28575" algn="ctr">
                <a:solidFill>
                  <a:schemeClr val="accent5">
                    <a:lumMod val="50000"/>
                  </a:schemeClr>
                </a:solidFill>
                <a:round/>
                <a:headEnd type="none" w="med" len="med"/>
                <a:tailEnd type="arrow" w="med" len="med"/>
              </a:ln>
              <a:extLst/>
            </p:spPr>
          </p:cxnSp>
          <p:cxnSp>
            <p:nvCxnSpPr>
              <p:cNvPr id="33" name="直接箭头连接符 3">
                <a:extLst>
                  <a:ext uri="{FF2B5EF4-FFF2-40B4-BE49-F238E27FC236}">
                    <a16:creationId xmlns:a16="http://schemas.microsoft.com/office/drawing/2014/main" id="{16F09BC1-C505-4C21-8673-CF964AD8D7E1}"/>
                  </a:ext>
                </a:extLst>
              </p:cNvPr>
              <p:cNvCxnSpPr>
                <a:cxnSpLocks noChangeShapeType="1"/>
                <a:stCxn id="13" idx="1"/>
              </p:cNvCxnSpPr>
              <p:nvPr/>
            </p:nvCxnSpPr>
            <p:spPr bwMode="auto">
              <a:xfrm flipH="1">
                <a:off x="1199125" y="1108663"/>
                <a:ext cx="1168704" cy="2487053"/>
              </a:xfrm>
              <a:prstGeom prst="straightConnector1">
                <a:avLst/>
              </a:prstGeom>
              <a:solidFill>
                <a:schemeClr val="bg1">
                  <a:lumMod val="95000"/>
                </a:schemeClr>
              </a:solidFill>
              <a:ln w="28575" algn="ctr">
                <a:solidFill>
                  <a:schemeClr val="accent5">
                    <a:lumMod val="50000"/>
                  </a:schemeClr>
                </a:solidFill>
                <a:round/>
                <a:headEnd type="none" w="med" len="med"/>
                <a:tailEnd type="arrow" w="med" len="med"/>
              </a:ln>
              <a:extLst/>
            </p:spPr>
          </p:cxnSp>
        </p:grpSp>
        <p:cxnSp>
          <p:nvCxnSpPr>
            <p:cNvPr id="35" name="直接箭头连接符 3">
              <a:extLst>
                <a:ext uri="{FF2B5EF4-FFF2-40B4-BE49-F238E27FC236}">
                  <a16:creationId xmlns:a16="http://schemas.microsoft.com/office/drawing/2014/main" id="{76A2D2A8-EA8F-478F-936B-DE229DFC8DBC}"/>
                </a:ext>
              </a:extLst>
            </p:cNvPr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4083054" y="1180518"/>
              <a:ext cx="1397091" cy="327096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 algn="ctr">
              <a:solidFill>
                <a:schemeClr val="accent5">
                  <a:lumMod val="50000"/>
                </a:schemeClr>
              </a:solidFill>
              <a:round/>
              <a:headEnd type="none" w="med" len="med"/>
              <a:tailEnd type="arrow" w="med" len="med"/>
            </a:ln>
            <a:ex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>
            <a:extLst>
              <a:ext uri="{FF2B5EF4-FFF2-40B4-BE49-F238E27FC236}">
                <a16:creationId xmlns:a16="http://schemas.microsoft.com/office/drawing/2014/main" id="{A290D47C-F5EE-4C77-8DF0-5469DA4D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23838"/>
            <a:ext cx="8031162" cy="4357687"/>
          </a:xfrm>
        </p:spPr>
        <p:txBody>
          <a:bodyPr/>
          <a:lstStyle/>
          <a:p>
            <a:pPr marL="0" indent="0" algn="ctr"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endParaRPr lang="en-US" altLang="zh-CN" sz="2300" b="1" dirty="0">
              <a:solidFill>
                <a:schemeClr val="tx1"/>
              </a:solidFill>
              <a:latin typeface="华文楷体" panose="02010600040101010101" pitchFamily="2" charset="-122"/>
              <a:cs typeface="楷体_GB2312"/>
            </a:endParaRPr>
          </a:p>
          <a:p>
            <a:pPr marL="0" indent="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  <a:cs typeface="楷体_GB2312"/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  <a:latin typeface="华文楷体" panose="02010600040101010101" pitchFamily="2" charset="-122"/>
                <a:cs typeface="楷体_GB2312"/>
              </a:rPr>
              <a:t>正则表达式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Regular Expression</a:t>
            </a:r>
            <a:r>
              <a:rPr lang="zh-CN" alt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6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RE</a:t>
            </a: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是一种用来描述</a:t>
            </a:r>
            <a:r>
              <a:rPr lang="zh-CN" altLang="en-US" sz="23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正则语言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 </a:t>
            </a:r>
            <a:r>
              <a:rPr lang="zh-CN" altLang="en-US" sz="23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更紧凑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的表示方法</a:t>
            </a:r>
            <a:endParaRPr lang="en-US" altLang="zh-CN" sz="23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例：正则语言</a:t>
            </a:r>
            <a:r>
              <a:rPr lang="en-US" altLang="zh-CN" sz="2300" b="1" i="1" dirty="0">
                <a:solidFill>
                  <a:schemeClr val="tx1"/>
                </a:solidFill>
              </a:rPr>
              <a:t>L</a:t>
            </a:r>
            <a:r>
              <a:rPr lang="en-US" altLang="zh-CN" sz="2300" b="1" dirty="0">
                <a:solidFill>
                  <a:schemeClr val="tx1"/>
                </a:solidFill>
              </a:rPr>
              <a:t>={</a:t>
            </a:r>
            <a:r>
              <a:rPr lang="en-US" altLang="zh-CN" sz="2300" b="1" i="1" dirty="0">
                <a:solidFill>
                  <a:schemeClr val="tx1"/>
                </a:solidFill>
              </a:rPr>
              <a:t>a</a:t>
            </a:r>
            <a:r>
              <a:rPr lang="en-US" altLang="zh-CN" sz="2300" b="1" dirty="0">
                <a:solidFill>
                  <a:schemeClr val="tx1"/>
                </a:solidFill>
              </a:rPr>
              <a:t>}{</a:t>
            </a:r>
            <a:r>
              <a:rPr lang="en-US" altLang="zh-CN" sz="2300" b="1" i="1" dirty="0">
                <a:solidFill>
                  <a:schemeClr val="tx1"/>
                </a:solidFill>
              </a:rPr>
              <a:t>a</a:t>
            </a:r>
            <a:r>
              <a:rPr lang="en-US" altLang="zh-CN" sz="2300" b="1" dirty="0">
                <a:solidFill>
                  <a:schemeClr val="tx1"/>
                </a:solidFill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</a:rPr>
              <a:t>b</a:t>
            </a:r>
            <a:r>
              <a:rPr lang="en-US" altLang="zh-CN" sz="2300" b="1" dirty="0">
                <a:solidFill>
                  <a:schemeClr val="tx1"/>
                </a:solidFill>
              </a:rPr>
              <a:t>}</a:t>
            </a:r>
            <a:r>
              <a:rPr lang="en-US" altLang="zh-CN" sz="23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300" b="1" dirty="0">
                <a:solidFill>
                  <a:schemeClr val="tx1"/>
                </a:solidFill>
              </a:rPr>
              <a:t>({</a:t>
            </a:r>
            <a:r>
              <a:rPr lang="en-US" altLang="zh-CN" sz="2300" b="1" i="1" dirty="0">
                <a:solidFill>
                  <a:schemeClr val="tx1"/>
                </a:solidFill>
              </a:rPr>
              <a:t>ε</a:t>
            </a:r>
            <a:r>
              <a:rPr lang="en-US" altLang="zh-CN" sz="2300" b="1" dirty="0">
                <a:solidFill>
                  <a:schemeClr val="tx1"/>
                </a:solidFill>
              </a:rPr>
              <a:t>}∪({.,_}{</a:t>
            </a:r>
            <a:r>
              <a:rPr lang="en-US" altLang="zh-CN" sz="2300" b="1" i="1" dirty="0">
                <a:solidFill>
                  <a:schemeClr val="tx1"/>
                </a:solidFill>
              </a:rPr>
              <a:t>a</a:t>
            </a:r>
            <a:r>
              <a:rPr lang="en-US" altLang="zh-CN" sz="2300" b="1" dirty="0">
                <a:solidFill>
                  <a:schemeClr val="tx1"/>
                </a:solidFill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</a:rPr>
              <a:t>b</a:t>
            </a:r>
            <a:r>
              <a:rPr lang="en-US" altLang="zh-CN" sz="2300" b="1" dirty="0">
                <a:solidFill>
                  <a:schemeClr val="tx1"/>
                </a:solidFill>
              </a:rPr>
              <a:t>}{</a:t>
            </a:r>
            <a:r>
              <a:rPr lang="en-US" altLang="zh-CN" sz="2300" b="1" i="1" dirty="0">
                <a:solidFill>
                  <a:schemeClr val="tx1"/>
                </a:solidFill>
              </a:rPr>
              <a:t>a</a:t>
            </a:r>
            <a:r>
              <a:rPr lang="en-US" altLang="zh-CN" sz="2300" b="1" dirty="0">
                <a:solidFill>
                  <a:schemeClr val="tx1"/>
                </a:solidFill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</a:rPr>
              <a:t>b</a:t>
            </a:r>
            <a:r>
              <a:rPr lang="en-US" altLang="zh-CN" sz="2300" b="1" dirty="0">
                <a:solidFill>
                  <a:schemeClr val="tx1"/>
                </a:solidFill>
              </a:rPr>
              <a:t>}</a:t>
            </a:r>
            <a:r>
              <a:rPr lang="en-US" altLang="zh-CN" sz="23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300" b="1" dirty="0">
                <a:solidFill>
                  <a:schemeClr val="tx1"/>
                </a:solidFill>
              </a:rPr>
              <a:t>))</a:t>
            </a:r>
          </a:p>
          <a:p>
            <a:pPr lvl="1"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r>
              <a:rPr lang="zh-CN" altLang="en-US" sz="2300" b="1" dirty="0">
                <a:solidFill>
                  <a:schemeClr val="tx1"/>
                </a:solidFill>
              </a:rPr>
              <a:t>       正则表达式 </a:t>
            </a:r>
            <a:r>
              <a:rPr lang="en-US" altLang="zh-CN" sz="2300" b="1" i="1" dirty="0">
                <a:solidFill>
                  <a:schemeClr val="tx1"/>
                </a:solidFill>
              </a:rPr>
              <a:t>r = a</a:t>
            </a:r>
            <a:r>
              <a:rPr lang="en-US" altLang="zh-CN" sz="2300" b="1" dirty="0">
                <a:solidFill>
                  <a:schemeClr val="tx1"/>
                </a:solidFill>
              </a:rPr>
              <a:t>(</a:t>
            </a:r>
            <a:r>
              <a:rPr lang="en-US" altLang="zh-CN" sz="2300" b="1" i="1" dirty="0" err="1">
                <a:solidFill>
                  <a:schemeClr val="tx1"/>
                </a:solidFill>
              </a:rPr>
              <a:t>a|b</a:t>
            </a:r>
            <a:r>
              <a:rPr lang="en-US" altLang="zh-CN" sz="2300" b="1" dirty="0">
                <a:solidFill>
                  <a:schemeClr val="tx1"/>
                </a:solidFill>
              </a:rPr>
              <a:t>)</a:t>
            </a:r>
            <a:r>
              <a:rPr lang="en-US" altLang="zh-CN" sz="23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300" b="1" dirty="0">
                <a:solidFill>
                  <a:schemeClr val="tx1"/>
                </a:solidFill>
              </a:rPr>
              <a:t>(</a:t>
            </a:r>
            <a:r>
              <a:rPr lang="en-US" altLang="zh-CN" sz="2300" b="1" i="1" dirty="0">
                <a:solidFill>
                  <a:schemeClr val="tx1"/>
                </a:solidFill>
              </a:rPr>
              <a:t> ε | </a:t>
            </a:r>
            <a:r>
              <a:rPr lang="en-US" altLang="zh-CN" sz="2300" b="1" dirty="0">
                <a:solidFill>
                  <a:schemeClr val="tx1"/>
                </a:solidFill>
              </a:rPr>
              <a:t>(</a:t>
            </a:r>
            <a:r>
              <a:rPr lang="en-US" altLang="zh-CN" sz="2300" b="1" i="1" dirty="0">
                <a:solidFill>
                  <a:schemeClr val="tx1"/>
                </a:solidFill>
              </a:rPr>
              <a:t>.| _</a:t>
            </a:r>
            <a:r>
              <a:rPr lang="en-US" altLang="zh-CN" sz="2300" b="1" dirty="0">
                <a:solidFill>
                  <a:schemeClr val="tx1"/>
                </a:solidFill>
              </a:rPr>
              <a:t>)(</a:t>
            </a:r>
            <a:r>
              <a:rPr lang="en-US" altLang="zh-CN" sz="2300" b="1" i="1" dirty="0" err="1">
                <a:solidFill>
                  <a:schemeClr val="tx1"/>
                </a:solidFill>
              </a:rPr>
              <a:t>a|b</a:t>
            </a:r>
            <a:r>
              <a:rPr lang="en-US" altLang="zh-CN" sz="2300" b="1" dirty="0">
                <a:solidFill>
                  <a:schemeClr val="tx1"/>
                </a:solidFill>
              </a:rPr>
              <a:t>)(</a:t>
            </a:r>
            <a:r>
              <a:rPr lang="en-US" altLang="zh-CN" sz="2300" b="1" i="1" dirty="0" err="1">
                <a:solidFill>
                  <a:schemeClr val="tx1"/>
                </a:solidFill>
              </a:rPr>
              <a:t>a|b</a:t>
            </a:r>
            <a:r>
              <a:rPr lang="en-US" altLang="zh-CN" sz="2300" b="1" dirty="0">
                <a:solidFill>
                  <a:schemeClr val="tx1"/>
                </a:solidFill>
              </a:rPr>
              <a:t>)</a:t>
            </a:r>
            <a:r>
              <a:rPr lang="en-US" altLang="zh-CN" sz="2300" b="1" baseline="30000" dirty="0">
                <a:solidFill>
                  <a:schemeClr val="tx1"/>
                </a:solidFill>
              </a:rPr>
              <a:t>*</a:t>
            </a:r>
            <a:r>
              <a:rPr lang="en-US" altLang="zh-CN" sz="2300" b="1" dirty="0">
                <a:solidFill>
                  <a:schemeClr val="tx1"/>
                </a:solidFill>
              </a:rPr>
              <a:t> )</a:t>
            </a:r>
          </a:p>
          <a:p>
            <a:pPr marL="0" indent="0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 正则表达式可以由</a:t>
            </a:r>
            <a:r>
              <a:rPr lang="zh-CN" altLang="en-US" sz="23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较小的正则表达式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按照特定规则</a:t>
            </a:r>
            <a:r>
              <a:rPr lang="zh-CN" altLang="en-US" sz="23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递归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地构建。每个</a:t>
            </a:r>
            <a:r>
              <a:rPr lang="zh-CN" altLang="en-US" sz="23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正则表达式 </a:t>
            </a:r>
            <a:r>
              <a:rPr lang="en-US" altLang="zh-CN" sz="2300" b="1" i="1" dirty="0">
                <a:solidFill>
                  <a:srgbClr val="FF0000"/>
                </a:solidFill>
              </a:rPr>
              <a:t>r</a:t>
            </a:r>
            <a:r>
              <a:rPr lang="zh-CN" altLang="en-US" sz="23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定义</a:t>
            </a:r>
            <a:r>
              <a:rPr lang="zh-CN" altLang="en-US" sz="2300" b="1" dirty="0">
                <a:solidFill>
                  <a:srgbClr val="FF0000"/>
                </a:solidFill>
              </a:rPr>
              <a:t>（</a:t>
            </a:r>
            <a:r>
              <a:rPr lang="zh-CN" altLang="en-US" sz="23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表示</a:t>
            </a:r>
            <a:r>
              <a:rPr lang="zh-CN" altLang="en-US" sz="2300" b="1" dirty="0">
                <a:solidFill>
                  <a:srgbClr val="FF0000"/>
                </a:solidFill>
              </a:rPr>
              <a:t>）</a:t>
            </a:r>
            <a:r>
              <a:rPr lang="zh-CN" altLang="en-US" sz="23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一个语言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，记为</a:t>
            </a:r>
            <a:r>
              <a:rPr lang="en-US" altLang="zh-CN" sz="2300" b="1" i="1" dirty="0">
                <a:solidFill>
                  <a:srgbClr val="2D83F4"/>
                </a:solidFill>
              </a:rPr>
              <a:t>L</a:t>
            </a:r>
            <a:r>
              <a:rPr lang="en-US" altLang="zh-CN" sz="2300" b="1" dirty="0">
                <a:solidFill>
                  <a:srgbClr val="2D83F4"/>
                </a:solidFill>
              </a:rPr>
              <a:t>(</a:t>
            </a:r>
            <a:r>
              <a:rPr lang="en-US" altLang="zh-CN" sz="2300" b="1" i="1" dirty="0">
                <a:solidFill>
                  <a:srgbClr val="2D83F4"/>
                </a:solidFill>
              </a:rPr>
              <a:t>r </a:t>
            </a:r>
            <a:r>
              <a:rPr lang="en-US" altLang="zh-CN" sz="2300" b="1" dirty="0">
                <a:solidFill>
                  <a:srgbClr val="2D83F4"/>
                </a:solidFill>
              </a:rPr>
              <a:t>)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。这个语言也是根据</a:t>
            </a:r>
            <a:r>
              <a:rPr lang="en-US" altLang="zh-CN" sz="2300" b="1" i="1" dirty="0">
                <a:solidFill>
                  <a:schemeClr val="tx1"/>
                </a:solidFill>
              </a:rPr>
              <a:t>r</a:t>
            </a:r>
            <a:r>
              <a:rPr lang="en-US" altLang="zh-CN" sz="2300" b="1" i="1" dirty="0">
                <a:solidFill>
                  <a:schemeClr val="tx1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</a:t>
            </a:r>
            <a:r>
              <a:rPr lang="zh-CN" altLang="en-US" sz="23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子表达式所表示的语言递归定义</a:t>
            </a:r>
            <a:r>
              <a:rPr lang="zh-CN" altLang="en-US" sz="2300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</a:t>
            </a:r>
            <a:endParaRPr lang="en-US" altLang="zh-CN" sz="2300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9AFF9DB-1140-4FB5-AF44-EFC9A312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单词的描述</a:t>
            </a:r>
          </a:p>
        </p:txBody>
      </p:sp>
      <p:grpSp>
        <p:nvGrpSpPr>
          <p:cNvPr id="33796" name="组合 5">
            <a:extLst>
              <a:ext uri="{FF2B5EF4-FFF2-40B4-BE49-F238E27FC236}">
                <a16:creationId xmlns:a16="http://schemas.microsoft.com/office/drawing/2014/main" id="{ADAF361D-D006-4E08-AD60-717C805CFDB9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>
              <a:extLst>
                <a:ext uri="{FF2B5EF4-FFF2-40B4-BE49-F238E27FC236}">
                  <a16:creationId xmlns:a16="http://schemas.microsoft.com/office/drawing/2014/main" id="{34DC5E62-0706-4975-B238-CA54EC69463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3798" name="五边形 8">
              <a:extLst>
                <a:ext uri="{FF2B5EF4-FFF2-40B4-BE49-F238E27FC236}">
                  <a16:creationId xmlns:a16="http://schemas.microsoft.com/office/drawing/2014/main" id="{4CF45CA1-EEFE-4569-BCF0-D0AD2062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45B986-EC2B-43B9-B9E3-CC3A644F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857375"/>
            <a:ext cx="8001000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schemeClr val="tx1"/>
                </a:solidFill>
              </a:rPr>
              <a:t> 假设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</a:rPr>
              <a:t>和 </a:t>
            </a:r>
            <a:r>
              <a:rPr lang="en-US" altLang="zh-CN" sz="25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zh-CN" altLang="en-US" sz="2500" b="1" dirty="0">
                <a:solidFill>
                  <a:schemeClr val="tx1"/>
                </a:solidFill>
              </a:rPr>
              <a:t>都是 </a:t>
            </a:r>
            <a:r>
              <a:rPr lang="en-US" altLang="zh-CN" sz="2500" b="1" i="1" dirty="0">
                <a:solidFill>
                  <a:schemeClr val="tx1"/>
                </a:solidFill>
              </a:rPr>
              <a:t>RE</a:t>
            </a:r>
            <a:r>
              <a:rPr lang="zh-CN" altLang="en-US" sz="2500" b="1" dirty="0">
                <a:solidFill>
                  <a:schemeClr val="tx1"/>
                </a:solidFill>
              </a:rPr>
              <a:t>，表示的语言分别是 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和</a:t>
            </a:r>
            <a:r>
              <a:rPr lang="en-US" altLang="zh-CN" sz="2500" b="1" i="1" dirty="0">
                <a:solidFill>
                  <a:schemeClr val="tx1"/>
                </a:solidFill>
              </a:rPr>
              <a:t>L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</a:rPr>
              <a:t>s</a:t>
            </a:r>
            <a:r>
              <a:rPr lang="en-US" altLang="zh-CN" sz="2500" b="1" dirty="0">
                <a:solidFill>
                  <a:schemeClr val="tx1"/>
                </a:solidFill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</a:rPr>
              <a:t>，则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altLang="zh-CN" b="1" dirty="0" err="1">
                <a:solidFill>
                  <a:srgbClr val="FF0000"/>
                </a:solidFill>
                <a:cs typeface="Times New Roman" pitchFamily="18" charset="0"/>
              </a:rPr>
              <a:t>|</a:t>
            </a:r>
            <a:r>
              <a:rPr lang="en-US" altLang="zh-CN" b="1" i="1" dirty="0" err="1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altLang="zh-CN" b="1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是一个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RE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r|s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cs typeface="Times New Roman" pitchFamily="18" charset="0"/>
              </a:rPr>
              <a:t>rs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是一个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RE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rs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</a:p>
          <a:p>
            <a:pPr lvl="1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pt-BR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pt-BR" altLang="zh-CN" b="1" i="1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pt-BR" altLang="zh-CN" b="1" baseline="30000" dirty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pt-BR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是一个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RE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pt-BR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pt-BR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pt-BR" altLang="zh-CN" b="1" i="1" baseline="30000" dirty="0">
                <a:solidFill>
                  <a:schemeClr val="tx1"/>
                </a:solidFill>
                <a:cs typeface="Times New Roman" pitchFamily="18" charset="0"/>
              </a:rPr>
              <a:t>* </a:t>
            </a:r>
            <a:r>
              <a:rPr lang="pt-BR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pt-BR" altLang="zh-CN" b="1" dirty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lang="pt-BR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pt-BR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pt-BR" altLang="zh-CN" b="1" dirty="0">
                <a:solidFill>
                  <a:schemeClr val="tx1"/>
                </a:solidFill>
                <a:cs typeface="Times New Roman" pitchFamily="18" charset="0"/>
              </a:rPr>
              <a:t>))</a:t>
            </a:r>
            <a:r>
              <a:rPr lang="pt-BR" altLang="zh-CN" b="1" baseline="30000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pt-BR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是一个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RE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=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L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AE72915-D3EA-4FEE-8557-CA59A060DFFB}"/>
              </a:ext>
            </a:extLst>
          </p:cNvPr>
          <p:cNvSpPr txBox="1">
            <a:spLocks/>
          </p:cNvSpPr>
          <p:nvPr/>
        </p:nvSpPr>
        <p:spPr bwMode="auto">
          <a:xfrm>
            <a:off x="1117600" y="4487863"/>
            <a:ext cx="5830888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运算的优先级：</a:t>
            </a:r>
            <a:r>
              <a:rPr lang="zh-CN" altLang="en-US" sz="25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*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、</a:t>
            </a:r>
            <a:r>
              <a:rPr lang="zh-CN" altLang="en-US" sz="25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连接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、</a:t>
            </a:r>
            <a:r>
              <a:rPr lang="en-US" altLang="zh-CN" sz="25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</a:rPr>
              <a:t>|</a:t>
            </a:r>
            <a:endParaRPr lang="zh-CN" altLang="en-US" sz="25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802C506-4A92-460E-91E6-80E222D1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正则表达式的定义</a:t>
            </a:r>
          </a:p>
        </p:txBody>
      </p:sp>
      <p:grpSp>
        <p:nvGrpSpPr>
          <p:cNvPr id="35845" name="组合 5">
            <a:extLst>
              <a:ext uri="{FF2B5EF4-FFF2-40B4-BE49-F238E27FC236}">
                <a16:creationId xmlns:a16="http://schemas.microsoft.com/office/drawing/2014/main" id="{11C3F075-BBE5-4043-9555-000A440DB103}"/>
              </a:ext>
            </a:extLst>
          </p:cNvPr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0" name="五边形 9">
              <a:extLst>
                <a:ext uri="{FF2B5EF4-FFF2-40B4-BE49-F238E27FC236}">
                  <a16:creationId xmlns:a16="http://schemas.microsoft.com/office/drawing/2014/main" id="{47FCE41B-3F39-49CE-B514-70E328F7CF6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5848" name="五边形 8">
              <a:extLst>
                <a:ext uri="{FF2B5EF4-FFF2-40B4-BE49-F238E27FC236}">
                  <a16:creationId xmlns:a16="http://schemas.microsoft.com/office/drawing/2014/main" id="{7957A4B0-507E-44EF-B318-A05B50E0E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BA8849B-42D7-4B4B-850A-C34C0DD3A74F}"/>
              </a:ext>
            </a:extLst>
          </p:cNvPr>
          <p:cNvSpPr txBox="1">
            <a:spLocks/>
          </p:cNvSpPr>
          <p:nvPr/>
        </p:nvSpPr>
        <p:spPr bwMode="auto">
          <a:xfrm>
            <a:off x="442913" y="714375"/>
            <a:ext cx="80581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ε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是一个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RE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ε</a:t>
            </a:r>
            <a:r>
              <a:rPr lang="el-GR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el-GR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= {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ε</a:t>
            </a:r>
            <a:r>
              <a:rPr lang="el-GR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}</a:t>
            </a:r>
          </a:p>
          <a:p>
            <a:pPr marL="273050" indent="-273050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如果 </a:t>
            </a:r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∈∑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，则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是一个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RE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 = {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21707</TotalTime>
  <Words>4629</Words>
  <Application>Microsoft Office PowerPoint</Application>
  <PresentationFormat>全屏显示(16:9)</PresentationFormat>
  <Paragraphs>977</Paragraphs>
  <Slides>62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85" baseType="lpstr">
      <vt:lpstr>HY그래픽M</vt:lpstr>
      <vt:lpstr>Monotype Sorts</vt:lpstr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Courier New</vt:lpstr>
      <vt:lpstr>Symbol</vt:lpstr>
      <vt:lpstr>Tahoma</vt:lpstr>
      <vt:lpstr>Times New Roman</vt:lpstr>
      <vt:lpstr>Wingdings</vt:lpstr>
      <vt:lpstr>主题1</vt:lpstr>
      <vt:lpstr>波形</vt:lpstr>
      <vt:lpstr>4_波形</vt:lpstr>
      <vt:lpstr>2_波形</vt:lpstr>
      <vt:lpstr>图片</vt:lpstr>
      <vt:lpstr>Visio</vt:lpstr>
      <vt:lpstr>PowerPoint 演示文稿</vt:lpstr>
      <vt:lpstr>PowerPoint 演示文稿</vt:lpstr>
      <vt:lpstr>编译器的结构</vt:lpstr>
      <vt:lpstr>词法分析器(Scanner)</vt:lpstr>
      <vt:lpstr>词法分析器的位置 </vt:lpstr>
      <vt:lpstr>词法单元符号设计</vt:lpstr>
      <vt:lpstr>例:语句if count&gt;7 then result := 3.14;</vt:lpstr>
      <vt:lpstr>3.1 单词的描述</vt:lpstr>
      <vt:lpstr>正则表达式的定义</vt:lpstr>
      <vt:lpstr>例</vt:lpstr>
      <vt:lpstr>例：C语言无符号整数的RE</vt:lpstr>
      <vt:lpstr>正则语言</vt:lpstr>
      <vt:lpstr>RE的代数定律</vt:lpstr>
      <vt:lpstr>正则文法与正则表达式等价</vt:lpstr>
      <vt:lpstr>正则定义（  Regular Definition）</vt:lpstr>
      <vt:lpstr>例1</vt:lpstr>
      <vt:lpstr>例2</vt:lpstr>
      <vt:lpstr>PowerPoint 演示文稿</vt:lpstr>
      <vt:lpstr>3.2 单词的识别</vt:lpstr>
      <vt:lpstr>3.2.1 有穷自动机 </vt:lpstr>
      <vt:lpstr>PowerPoint 演示文稿</vt:lpstr>
      <vt:lpstr>PowerPoint 演示文稿</vt:lpstr>
      <vt:lpstr>FA定义（接 收）的 语言</vt:lpstr>
      <vt:lpstr> 最长子串匹配原则(Longest String Matching Principle)</vt:lpstr>
      <vt:lpstr>3.2.2 FA的分类</vt:lpstr>
      <vt:lpstr>确定的有穷自动机 (DFA) </vt:lpstr>
      <vt:lpstr>例：一个DFA</vt:lpstr>
      <vt:lpstr>非确定的有穷自动机(NFA) </vt:lpstr>
      <vt:lpstr>PowerPoint 演示文稿</vt:lpstr>
      <vt:lpstr>DFA和NFA的等价性</vt:lpstr>
      <vt:lpstr>DFA和NFA的等价性</vt:lpstr>
      <vt:lpstr>带有“ε-边”的 NFA</vt:lpstr>
      <vt:lpstr>带有和不带有“ε-边”的 NFA 的等价性</vt:lpstr>
      <vt:lpstr>DFA的算法实现</vt:lpstr>
      <vt:lpstr>3.2.3 从正则表达式到有穷自动机</vt:lpstr>
      <vt:lpstr>根据RE 构造NFA</vt:lpstr>
      <vt:lpstr>PowerPoint 演示文稿</vt:lpstr>
      <vt:lpstr>例:r=(a|b)*abb 对应的NFA</vt:lpstr>
      <vt:lpstr>从NFA到DFA的转换</vt:lpstr>
      <vt:lpstr>例2：从带有ε-边的NFA到DFA的转换</vt:lpstr>
      <vt:lpstr>子集构造法（  subset construction）</vt:lpstr>
      <vt:lpstr>计算 ε-closure (T )</vt:lpstr>
      <vt:lpstr>PowerPoint 演示文稿</vt:lpstr>
      <vt:lpstr>识别无符号数的DFA</vt:lpstr>
      <vt:lpstr>…</vt:lpstr>
      <vt:lpstr>识别各进制无符号整数的DFA</vt:lpstr>
      <vt:lpstr>识别注释的DFA</vt:lpstr>
      <vt:lpstr>识别Token的DFA</vt:lpstr>
      <vt:lpstr>识别Token的状态转换图</vt:lpstr>
      <vt:lpstr>PowerPoint 演示文稿</vt:lpstr>
      <vt:lpstr>3.4 词法分析阶段的错误处理</vt:lpstr>
      <vt:lpstr>错误处理</vt:lpstr>
      <vt:lpstr>错误恢复策略</vt:lpstr>
      <vt:lpstr>PowerPoint 演示文稿</vt:lpstr>
      <vt:lpstr>3.4 词法分析器生成工具Lex</vt:lpstr>
      <vt:lpstr>Lex的使用</vt:lpstr>
      <vt:lpstr>Lex的使用</vt:lpstr>
      <vt:lpstr>Flex 程 序 的 结 构</vt:lpstr>
      <vt:lpstr>Lex的实现原理</vt:lpstr>
      <vt:lpstr>扫描器自动生成的意义</vt:lpstr>
      <vt:lpstr>本章小结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Shanlili</cp:lastModifiedBy>
  <cp:revision>1463</cp:revision>
  <cp:lastPrinted>2023-03-01T00:43:44Z</cp:lastPrinted>
  <dcterms:created xsi:type="dcterms:W3CDTF">2003-07-09T14:46:46Z</dcterms:created>
  <dcterms:modified xsi:type="dcterms:W3CDTF">2024-03-12T11:24:18Z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