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5"/>
  </p:notesMasterIdLst>
  <p:sldIdLst>
    <p:sldId id="439" r:id="rId2"/>
    <p:sldId id="1120" r:id="rId3"/>
    <p:sldId id="542" r:id="rId4"/>
    <p:sldId id="340" r:id="rId5"/>
    <p:sldId id="421" r:id="rId6"/>
    <p:sldId id="420" r:id="rId7"/>
    <p:sldId id="1121" r:id="rId8"/>
    <p:sldId id="351" r:id="rId9"/>
    <p:sldId id="352" r:id="rId10"/>
    <p:sldId id="434" r:id="rId11"/>
    <p:sldId id="384" r:id="rId12"/>
    <p:sldId id="386" r:id="rId13"/>
    <p:sldId id="387" r:id="rId14"/>
    <p:sldId id="388" r:id="rId15"/>
    <p:sldId id="389" r:id="rId16"/>
    <p:sldId id="1122" r:id="rId17"/>
    <p:sldId id="354" r:id="rId18"/>
    <p:sldId id="355" r:id="rId19"/>
    <p:sldId id="356" r:id="rId20"/>
    <p:sldId id="357" r:id="rId21"/>
    <p:sldId id="358" r:id="rId22"/>
    <p:sldId id="359" r:id="rId23"/>
    <p:sldId id="1125" r:id="rId24"/>
    <p:sldId id="390" r:id="rId25"/>
    <p:sldId id="1126" r:id="rId26"/>
    <p:sldId id="391" r:id="rId27"/>
    <p:sldId id="1127" r:id="rId28"/>
    <p:sldId id="1123" r:id="rId29"/>
    <p:sldId id="372" r:id="rId30"/>
    <p:sldId id="375" r:id="rId31"/>
    <p:sldId id="317" r:id="rId32"/>
    <p:sldId id="376" r:id="rId33"/>
    <p:sldId id="377" r:id="rId34"/>
    <p:sldId id="378" r:id="rId35"/>
    <p:sldId id="1128" r:id="rId36"/>
    <p:sldId id="382" r:id="rId37"/>
    <p:sldId id="402" r:id="rId38"/>
    <p:sldId id="403" r:id="rId39"/>
    <p:sldId id="404" r:id="rId40"/>
    <p:sldId id="405" r:id="rId41"/>
    <p:sldId id="406" r:id="rId42"/>
    <p:sldId id="410" r:id="rId43"/>
    <p:sldId id="411" r:id="rId44"/>
    <p:sldId id="412" r:id="rId45"/>
    <p:sldId id="1124" r:id="rId46"/>
    <p:sldId id="318" r:id="rId47"/>
    <p:sldId id="416" r:id="rId48"/>
    <p:sldId id="319" r:id="rId49"/>
    <p:sldId id="415" r:id="rId50"/>
    <p:sldId id="418" r:id="rId51"/>
    <p:sldId id="324" r:id="rId52"/>
    <p:sldId id="325" r:id="rId53"/>
    <p:sldId id="432" r:id="rId54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66FF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4" autoAdjust="0"/>
    <p:restoredTop sz="86192" autoAdjust="0"/>
  </p:normalViewPr>
  <p:slideViewPr>
    <p:cSldViewPr>
      <p:cViewPr>
        <p:scale>
          <a:sx n="66" d="100"/>
          <a:sy n="66" d="100"/>
        </p:scale>
        <p:origin x="307" y="3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latin typeface="Arial" charset="0"/>
              </a:defRPr>
            </a:lvl1pPr>
          </a:lstStyle>
          <a:p>
            <a:fld id="{57214CFA-32F9-4EE5-B147-1DBFFF29F4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897" indent="-285730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2918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085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252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419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585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8752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5919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9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9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3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16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70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2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4"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4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4"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3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34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8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39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07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28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40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3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690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anose="020B0604020202020204" pitchFamily="34" charset="0"/>
              </a:r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345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87AF7-4586-4ADD-8DA4-2F3B5B09020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94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34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55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80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807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87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9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97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42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863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1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4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87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5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46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970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58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45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363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671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85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69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4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796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4778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533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897" indent="-285730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2918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085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252" indent="-228584" defTabSz="95084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419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585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8752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5919" indent="-228584" defTabSz="9508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934C01-E294-4E42-9716-9C8601CAF70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53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9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84AD6CA-C48C-4C44-A83F-8FBBB39C0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3E817611-E0A9-4EF3-9DF5-268CA7D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805AC56-DCD4-497B-B81A-A6E913B06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665BE2-CB49-4915-8F81-AEBE6E8CE2A9}" type="slidenum">
              <a:rPr lang="zh-CN" altLang="en-US" b="0">
                <a:solidFill>
                  <a:srgbClr val="000000"/>
                </a:solidFill>
                <a:latin typeface="Arial" panose="020B0604020202020204" pitchFamily="34" charset="0"/>
                <a:cs typeface="楷体_GB2312" charset="0"/>
              </a:rPr>
              <a:pPr/>
              <a:t>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4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5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58850"/>
            <a:ext cx="8100391" cy="3701132"/>
          </a:xfrm>
          <a:prstGeom prst="rect">
            <a:avLst/>
          </a:prstGeom>
        </p:spPr>
        <p:txBody>
          <a:bodyPr lIns="68580" tIns="34290" rIns="68580" bIns="34290"/>
          <a:lstStyle>
            <a:lvl1pPr marL="271463" indent="-271463">
              <a:buClrTx/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4675" indent="-271463">
              <a:buClrTx/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4075" indent="-227013">
              <a:buClrTx/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1413" indent="-227013">
              <a:buClrTx/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0500" indent="-227013">
              <a:buClrTx/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9943" y="4870450"/>
            <a:ext cx="504057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012E988-66C5-4E57-A7D6-82EEB641B95A}" type="slidenum">
              <a:rPr lang="zh-CN" altLang="en-US" b="1" smtClean="0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43470" y="1500180"/>
            <a:ext cx="3022968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 eaLnBrk="1" hangingPunct="1"/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</a:t>
            </a:r>
            <a:endParaRPr lang="en-US" alt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000115"/>
            <a:ext cx="1876768" cy="3822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algn="ctr" eaLnBrk="1" hangingPunct="1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20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01197" y="2498721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 单丽莉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37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1995686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87824" y="163564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7746084" cy="3802174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是一个变量（内存位置），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作为下标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i="1" dirty="0">
                <a:cs typeface="Times New Roman" pitchFamily="18" charset="0"/>
              </a:rPr>
              <a:t>a</a:t>
            </a:r>
            <a:r>
              <a:rPr lang="en-US" altLang="zh-CN" sz="2400" b="1" dirty="0">
                <a:cs typeface="Times New Roman" pitchFamily="18" charset="0"/>
              </a:rPr>
              <a:t>(</a:t>
            </a:r>
            <a:r>
              <a:rPr lang="en-US" altLang="zh-CN" sz="2400" b="1" i="1" dirty="0">
                <a:cs typeface="Times New Roman" pitchFamily="18" charset="0"/>
              </a:rPr>
              <a:t>r</a:t>
            </a:r>
            <a:r>
              <a:rPr lang="en-US" altLang="zh-CN" sz="2400" b="1" dirty="0">
                <a:cs typeface="Times New Roman" pitchFamily="18" charset="0"/>
              </a:rPr>
              <a:t>)</a:t>
            </a:r>
            <a:r>
              <a:rPr lang="zh-CN" altLang="en-US" sz="2400" b="1" dirty="0">
                <a:cs typeface="Times New Roman" pitchFamily="18" charset="0"/>
              </a:rPr>
              <a:t>表示一个内存地址：</a:t>
            </a:r>
            <a:r>
              <a:rPr lang="en-US" altLang="zh-CN" sz="2400" b="1" i="1" dirty="0">
                <a:cs typeface="Times New Roman" pitchFamily="18" charset="0"/>
              </a:rPr>
              <a:t>a</a:t>
            </a:r>
            <a:r>
              <a:rPr lang="en-US" altLang="zh-CN" sz="2400" b="1" dirty="0">
                <a:cs typeface="Times New Roman" pitchFamily="18" charset="0"/>
              </a:rPr>
              <a:t>+</a:t>
            </a:r>
            <a:r>
              <a:rPr lang="zh-CN" altLang="en-US" sz="2400" b="1" dirty="0">
                <a:cs typeface="Times New Roman" pitchFamily="18" charset="0"/>
              </a:rPr>
              <a:t>下标寄存器</a:t>
            </a:r>
            <a:r>
              <a:rPr lang="en-US" altLang="zh-CN" sz="2400" b="1" i="1" dirty="0">
                <a:cs typeface="Times New Roman" pitchFamily="18" charset="0"/>
              </a:rPr>
              <a:t>r</a:t>
            </a:r>
            <a:r>
              <a:rPr lang="zh-CN" altLang="en-US" sz="2400" b="1" dirty="0">
                <a:cs typeface="Times New Roman" pitchFamily="18" charset="0"/>
              </a:rPr>
              <a:t>中的值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这种寻址方式对于数组访问是很有用的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数组的基地址为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，某元素基于数组基地址的偏移地址为 </a:t>
            </a:r>
            <a:r>
              <a:rPr lang="en-US" altLang="zh-CN" sz="2400" b="1" i="1" dirty="0">
                <a:cs typeface="Times New Roman" pitchFamily="18" charset="0"/>
              </a:rPr>
              <a:t>r</a:t>
            </a:r>
            <a:endParaRPr lang="en-US" altLang="zh-CN" sz="24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a +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 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19872" y="4551030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48223" y="4118982"/>
            <a:ext cx="6596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7715304" cy="281256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accent2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整数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是下标寄存器，存</a:t>
            </a:r>
            <a:r>
              <a:rPr lang="zh-CN" altLang="en-US" b="1" dirty="0">
                <a:latin typeface="+mn-ea"/>
              </a:rPr>
              <a:t>放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一个内存地址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zh-CN" sz="2400" b="1" i="1" dirty="0">
                <a:cs typeface="Times New Roman" pitchFamily="18" charset="0"/>
              </a:rPr>
              <a:t>c</a:t>
            </a:r>
            <a:r>
              <a:rPr lang="en-US" altLang="zh-CN" sz="2400" b="1" dirty="0">
                <a:cs typeface="Times New Roman" pitchFamily="18" charset="0"/>
              </a:rPr>
              <a:t>(</a:t>
            </a:r>
            <a:r>
              <a:rPr lang="en-US" altLang="zh-CN" sz="2400" b="1" i="1" dirty="0">
                <a:cs typeface="Times New Roman" pitchFamily="18" charset="0"/>
              </a:rPr>
              <a:t>r</a:t>
            </a:r>
            <a:r>
              <a:rPr lang="en-US" altLang="zh-CN" sz="2400" b="1" dirty="0">
                <a:cs typeface="Times New Roman" pitchFamily="18" charset="0"/>
              </a:rPr>
              <a:t>)</a:t>
            </a:r>
            <a:r>
              <a:rPr lang="zh-CN" altLang="en-US" b="1" dirty="0">
                <a:latin typeface="+mn-ea"/>
              </a:rPr>
              <a:t>表示一个内存地址：寄存器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latin typeface="+mn-ea"/>
              </a:rPr>
              <a:t>中的值</a:t>
            </a:r>
            <a:r>
              <a:rPr lang="en-US" altLang="zh-CN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整数</a:t>
            </a:r>
            <a:r>
              <a:rPr lang="en-US" altLang="zh-CN" b="1" i="1" dirty="0">
                <a:cs typeface="Times New Roman" panose="02020603050405020304" pitchFamily="18" charset="0"/>
              </a:rPr>
              <a:t>c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这种寻址方式可以用于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沿指针取值的寻址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的值即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指针值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表示与指针值的偏移</a:t>
            </a:r>
            <a:endParaRPr lang="en-US" altLang="zh-CN" b="1" dirty="0">
              <a:solidFill>
                <a:schemeClr val="accent2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 + 100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3455876" y="4515966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4227" y="4083918"/>
            <a:ext cx="8757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7816463" cy="2588868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*r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间接寻址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cs typeface="Times New Roman" panose="02020603050405020304" pitchFamily="18" charset="0"/>
              </a:rPr>
              <a:t>存放的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是一个内存地址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，内存地址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的位置存放了另一个内存地址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cs typeface="Times New Roman" panose="02020603050405020304" pitchFamily="18" charset="0"/>
              </a:rPr>
              <a:t>即表示地址</a:t>
            </a:r>
            <a:r>
              <a:rPr lang="en-US" altLang="zh-CN" b="1" dirty="0"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* R2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) ) </a:t>
            </a:r>
          </a:p>
          <a:p>
            <a:pPr lvl="1"/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987824" y="4083918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57924D-88E4-4E76-924D-14F3BE90C72F}"/>
              </a:ext>
            </a:extLst>
          </p:cNvPr>
          <p:cNvGrpSpPr/>
          <p:nvPr/>
        </p:nvGrpSpPr>
        <p:grpSpPr>
          <a:xfrm>
            <a:off x="4427984" y="4488654"/>
            <a:ext cx="1512168" cy="369332"/>
            <a:chOff x="4427984" y="4488654"/>
            <a:chExt cx="1512168" cy="36933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ADEEE3-8829-48F2-B398-9A4163D37A30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4515966"/>
              <a:ext cx="15121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8FA8D0-8871-4B41-99CA-0DA47D2A24DF}"/>
                </a:ext>
              </a:extLst>
            </p:cNvPr>
            <p:cNvSpPr/>
            <p:nvPr/>
          </p:nvSpPr>
          <p:spPr>
            <a:xfrm>
              <a:off x="4780752" y="4488654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地址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D7F50A-4855-40C7-BA78-040332AA81DB}"/>
              </a:ext>
            </a:extLst>
          </p:cNvPr>
          <p:cNvGrpSpPr/>
          <p:nvPr/>
        </p:nvGrpSpPr>
        <p:grpSpPr>
          <a:xfrm>
            <a:off x="3268584" y="4780147"/>
            <a:ext cx="2743576" cy="369332"/>
            <a:chOff x="4427984" y="4488654"/>
            <a:chExt cx="2743576" cy="36933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66043B-F5FB-4F6C-8E09-53EC3927CE00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4515966"/>
              <a:ext cx="274357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D32C4C-CB09-4977-8D9C-D60DEE0836F4}"/>
                </a:ext>
              </a:extLst>
            </p:cNvPr>
            <p:cNvSpPr/>
            <p:nvPr/>
          </p:nvSpPr>
          <p:spPr>
            <a:xfrm>
              <a:off x="4780752" y="4488654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地址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8" y="2571750"/>
            <a:ext cx="7958134" cy="1879568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cs typeface="Times New Roman" panose="02020603050405020304" pitchFamily="18" charset="0"/>
              </a:rPr>
              <a:t>是一个整数，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cs typeface="Times New Roman" panose="02020603050405020304" pitchFamily="18" charset="0"/>
              </a:rPr>
              <a:t>中存放一个地址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cs typeface="Times New Roman" panose="02020603050405020304" pitchFamily="18" charset="0"/>
              </a:rPr>
              <a:t>A+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的内存位置上存放另一个地址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*c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即表示地址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*100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</a:t>
            </a:r>
            <a:r>
              <a:rPr lang="en-US" altLang="zh-CN" sz="2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conents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+ 100 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347864" y="4587974"/>
            <a:ext cx="36724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2987824" y="4155926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立即数</a:t>
            </a:r>
            <a:r>
              <a:rPr lang="en-US" altLang="zh-CN" b="1" i="1" dirty="0">
                <a:cs typeface="Times New Roman" pitchFamily="18" charset="0"/>
              </a:rPr>
              <a:t>c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#100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R1 = 100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7530060" cy="3946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8667" y="2571750"/>
            <a:ext cx="7058043" cy="187220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lang="zh-CN" altLang="en-US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指令选择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寄存器选择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2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3860342"/>
            <a:ext cx="6912767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尽可能避免使用上面的全部四个指令，如果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所需的运算分量已经在寄存器中了，就无需加载它们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运算结果被存于寄存器中使用，可能不需要存放回内存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y - z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R1 , y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=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R2 , z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z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SUB R1 , R1 , R2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R1 =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x  , R1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R1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R1</a:t>
            </a:r>
            <a:r>
              <a:rPr lang="pl-PL" altLang="zh-CN" sz="2200" b="1" i="1" dirty="0">
                <a:latin typeface="Times New Roman" panose="02020603050405020304" pitchFamily="18" charset="0"/>
                <a:cs typeface="Times New Roman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  R1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R1=R1 *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      b ,   R2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R1  ,     c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R2  ,     j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MUL  R2  ,    R2 ,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 = R2 *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8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lang="zh-CN" altLang="en-US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指令选择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寄存器选择</a:t>
            </a: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x  , R2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R1 ,    p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8203" y="3867894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是标号为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的三地址指令所产生的目标代码中的第一个指令的标号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>
                <a:solidFill>
                  <a:schemeClr val="tx1"/>
                </a:solidFill>
              </a:rPr>
              <a:t>goto</a:t>
            </a:r>
            <a:r>
              <a:rPr lang="en-US" altLang="zh-CN" b="1" i="1" dirty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条件跳转语句的目标代码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6"/>
            <a:ext cx="7931223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使用静态内存分配</a:t>
            </a:r>
            <a:r>
              <a:rPr lang="zh-CN" altLang="en-US" sz="2500" b="1" dirty="0">
                <a:latin typeface="+mn-ea"/>
                <a:cs typeface="Times New Roman" panose="02020603050405020304" pitchFamily="18" charset="0"/>
              </a:rPr>
              <a:t>方式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使用栈式内存分配方式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过程调用和返回的目标代码</a:t>
            </a:r>
          </a:p>
        </p:txBody>
      </p:sp>
    </p:spTree>
    <p:extLst>
      <p:ext uri="{BB962C8B-B14F-4D97-AF65-F5344CB8AC3E}">
        <p14:creationId xmlns:p14="http://schemas.microsoft.com/office/powerpoint/2010/main" val="13517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ST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callee.staticArea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, #here + 20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BR </a:t>
            </a:r>
            <a:r>
              <a:rPr lang="en-US" altLang="zh-CN" sz="2500" b="1" i="1" dirty="0" err="1">
                <a:solidFill>
                  <a:schemeClr val="tx1"/>
                </a:solidFill>
                <a:cs typeface="Times New Roman" pitchFamily="18" charset="0"/>
              </a:rPr>
              <a:t>callee.codeArea</a:t>
            </a:r>
            <a:endParaRPr lang="en-US" altLang="zh-CN" sz="25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500"/>
              </a:lnSpc>
              <a:buClrTx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使用静态内存分配</a:t>
            </a:r>
            <a:endParaRPr lang="en-US" altLang="zh-CN" i="1" dirty="0"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393869" y="1271600"/>
            <a:ext cx="3750131" cy="30861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lvl="0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</a:t>
            </a:r>
            <a:r>
              <a:rPr lang="en-US" altLang="zh-CN" sz="25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callee.staticArea</a:t>
            </a:r>
            <a:endParaRPr lang="en-US" altLang="zh-CN" sz="25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500"/>
              </a:lnSpc>
              <a:buClr>
                <a:srgbClr val="FF0000"/>
              </a:buClr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线形标注 2 5"/>
          <p:cNvSpPr/>
          <p:nvPr/>
        </p:nvSpPr>
        <p:spPr>
          <a:xfrm>
            <a:off x="3851920" y="3357568"/>
            <a:ext cx="4649170" cy="432000"/>
          </a:xfrm>
          <a:prstGeom prst="borderCallout2">
            <a:avLst>
              <a:gd name="adj1" fmla="val 21739"/>
              <a:gd name="adj2" fmla="val -17"/>
              <a:gd name="adj3" fmla="val 22152"/>
              <a:gd name="adj4" fmla="val -16501"/>
              <a:gd name="adj5" fmla="val -14476"/>
              <a:gd name="adj6" fmla="val -2122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活动记录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静态区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中的起始地址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3851920" y="3908562"/>
            <a:ext cx="4672955" cy="411172"/>
          </a:xfrm>
          <a:prstGeom prst="borderCallout2">
            <a:avLst>
              <a:gd name="adj1" fmla="val 18750"/>
              <a:gd name="adj2" fmla="val -616"/>
              <a:gd name="adj3" fmla="val 18750"/>
              <a:gd name="adj4" fmla="val -16667"/>
              <a:gd name="adj5" fmla="val -52591"/>
              <a:gd name="adj6" fmla="val -2584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目标代码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代码区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中的起始地址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BBCB14-7B8F-4F7E-A6DF-665B6CAEBE30}"/>
              </a:ext>
            </a:extLst>
          </p:cNvPr>
          <p:cNvSpPr/>
          <p:nvPr/>
        </p:nvSpPr>
        <p:spPr>
          <a:xfrm>
            <a:off x="827584" y="915566"/>
            <a:ext cx="1512168" cy="35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调用者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B6066-5B27-47A1-BDBF-7BDF3F646C09}"/>
              </a:ext>
            </a:extLst>
          </p:cNvPr>
          <p:cNvSpPr/>
          <p:nvPr/>
        </p:nvSpPr>
        <p:spPr>
          <a:xfrm>
            <a:off x="5732036" y="931776"/>
            <a:ext cx="1512168" cy="35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被调用者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3006E-1E59-422A-B975-2C7492D521D9}"/>
              </a:ext>
            </a:extLst>
          </p:cNvPr>
          <p:cNvSpPr/>
          <p:nvPr/>
        </p:nvSpPr>
        <p:spPr>
          <a:xfrm>
            <a:off x="428598" y="4453483"/>
            <a:ext cx="4575450" cy="479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任务：保存返回地址，跳转到被调用者代码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C70F53-BEBD-4B42-A3AC-2FC7AB915E58}"/>
              </a:ext>
            </a:extLst>
          </p:cNvPr>
          <p:cNvSpPr/>
          <p:nvPr/>
        </p:nvSpPr>
        <p:spPr>
          <a:xfrm>
            <a:off x="5677967" y="4443958"/>
            <a:ext cx="2980285" cy="479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任务：跳转回调用者代码</a:t>
            </a:r>
          </a:p>
        </p:txBody>
      </p:sp>
    </p:spTree>
    <p:extLst>
      <p:ext uri="{BB962C8B-B14F-4D97-AF65-F5344CB8AC3E}">
        <p14:creationId xmlns:p14="http://schemas.microsoft.com/office/powerpoint/2010/main" val="2980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4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24FEA83-A190-461B-95C9-3EAE848C6188}"/>
              </a:ext>
            </a:extLst>
          </p:cNvPr>
          <p:cNvSpPr txBox="1">
            <a:spLocks/>
          </p:cNvSpPr>
          <p:nvPr/>
        </p:nvSpPr>
        <p:spPr>
          <a:xfrm>
            <a:off x="302083" y="2153967"/>
            <a:ext cx="3189798" cy="2805285"/>
          </a:xfrm>
          <a:prstGeom prst="rect">
            <a:avLst/>
          </a:prstGeom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cs typeface="Times New Roman" pitchFamily="18" charset="0"/>
              </a:rPr>
              <a:t>例：有下面的三地址代码：</a:t>
            </a:r>
            <a:endParaRPr lang="en-US" altLang="zh-CN" sz="2000" b="1" dirty="0">
              <a:cs typeface="Times New Roman" pitchFamily="18" charset="0"/>
            </a:endParaRP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调用者</a:t>
            </a:r>
            <a:r>
              <a:rPr lang="en-US" altLang="zh-CN" sz="2000" b="1" i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c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1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cs typeface="Times New Roman" pitchFamily="18" charset="0"/>
              </a:rPr>
              <a:t>call p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2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halt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被调用者</a:t>
            </a:r>
            <a:r>
              <a:rPr lang="en-US" altLang="zh-CN" sz="2000" b="1" i="1" dirty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p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3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cs typeface="Times New Roman" pitchFamily="18" charset="0"/>
              </a:rPr>
              <a:t>return</a:t>
            </a:r>
            <a:r>
              <a:rPr lang="en-US" altLang="zh-CN" sz="2000" b="1" i="1" dirty="0">
                <a:cs typeface="Times New Roman" pitchFamily="18" charset="0"/>
              </a:rPr>
              <a:t>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6AF1CE-61D5-4498-BB51-FCECD18F620E}"/>
              </a:ext>
            </a:extLst>
          </p:cNvPr>
          <p:cNvGrpSpPr/>
          <p:nvPr/>
        </p:nvGrpSpPr>
        <p:grpSpPr>
          <a:xfrm>
            <a:off x="1960163" y="2571750"/>
            <a:ext cx="3691958" cy="1477328"/>
            <a:chOff x="2051720" y="2876061"/>
            <a:chExt cx="3960440" cy="1477328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7B98C7D-A89A-4592-ABEA-1E0FC21724BA}"/>
                </a:ext>
              </a:extLst>
            </p:cNvPr>
            <p:cNvSpPr/>
            <p:nvPr/>
          </p:nvSpPr>
          <p:spPr>
            <a:xfrm>
              <a:off x="2051720" y="3668149"/>
              <a:ext cx="3960440" cy="432048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950361-3CC1-4CC8-9D50-92C5975639E3}"/>
                </a:ext>
              </a:extLst>
            </p:cNvPr>
            <p:cNvSpPr txBox="1"/>
            <p:nvPr/>
          </p:nvSpPr>
          <p:spPr>
            <a:xfrm>
              <a:off x="2051721" y="2876061"/>
              <a:ext cx="37406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假定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的代码从地址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200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开始，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活动记录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起始地址为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364</a:t>
              </a:r>
            </a:p>
            <a:p>
              <a:pPr algn="ctr"/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ACTION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指令占</a:t>
              </a:r>
              <a:r>
                <a: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个字节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868102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ST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callee.staticArea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, #here + 20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BR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callee.codeArea</a:t>
            </a:r>
            <a:endParaRPr lang="en-US" altLang="zh-CN" sz="20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500"/>
              </a:lnSpc>
              <a:buClrTx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使用静态内存分配</a:t>
            </a:r>
            <a:endParaRPr lang="en-US" altLang="zh-CN" i="1" dirty="0"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393870" y="1271600"/>
            <a:ext cx="3321534" cy="471619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callee.staticArea</a:t>
            </a:r>
            <a:endParaRPr lang="en-US" altLang="zh-CN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BBCB14-7B8F-4F7E-A6DF-665B6CAEBE30}"/>
              </a:ext>
            </a:extLst>
          </p:cNvPr>
          <p:cNvSpPr/>
          <p:nvPr/>
        </p:nvSpPr>
        <p:spPr>
          <a:xfrm>
            <a:off x="827584" y="915566"/>
            <a:ext cx="1512168" cy="35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调用者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B6066-5B27-47A1-BDBF-7BDF3F646C09}"/>
              </a:ext>
            </a:extLst>
          </p:cNvPr>
          <p:cNvSpPr/>
          <p:nvPr/>
        </p:nvSpPr>
        <p:spPr>
          <a:xfrm>
            <a:off x="5732036" y="931776"/>
            <a:ext cx="1512168" cy="35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被调用者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B01DD7A-EEDE-4D8C-99AD-04DA0F19BF3E}"/>
              </a:ext>
            </a:extLst>
          </p:cNvPr>
          <p:cNvSpPr txBox="1">
            <a:spLocks/>
          </p:cNvSpPr>
          <p:nvPr/>
        </p:nvSpPr>
        <p:spPr>
          <a:xfrm>
            <a:off x="5868144" y="2105775"/>
            <a:ext cx="2222020" cy="2914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cs typeface="Times New Roman" pitchFamily="18" charset="0"/>
              </a:rPr>
              <a:t>100:  ACTION1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cs typeface="Times New Roman" pitchFamily="18" charset="0"/>
              </a:rPr>
              <a:t>120:  ST 364, #140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cs typeface="Times New Roman" pitchFamily="18" charset="0"/>
              </a:rPr>
              <a:t>132:  BR 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cs typeface="Times New Roman" pitchFamily="18" charset="0"/>
              </a:rPr>
              <a:t>140:  ACTION2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cs typeface="Times New Roman" pitchFamily="18" charset="0"/>
              </a:rPr>
              <a:t>160: HALT 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800" b="1" dirty="0">
                <a:cs typeface="Times New Roman" pitchFamily="18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cs typeface="Times New Roman" pitchFamily="18" charset="0"/>
              </a:rPr>
              <a:t>200:  ACTION3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cs typeface="Times New Roman" pitchFamily="18" charset="0"/>
              </a:rPr>
              <a:t>220: BR *364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cs typeface="Times New Roman" pitchFamily="18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364: 140</a:t>
            </a: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……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BB4059-5DAC-44ED-847A-A77CB2DCF3EB}"/>
              </a:ext>
            </a:extLst>
          </p:cNvPr>
          <p:cNvSpPr/>
          <p:nvPr/>
        </p:nvSpPr>
        <p:spPr>
          <a:xfrm>
            <a:off x="6372200" y="1707654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15713A-EA77-4E96-963C-917129DCF546}"/>
              </a:ext>
            </a:extLst>
          </p:cNvPr>
          <p:cNvGrpSpPr/>
          <p:nvPr/>
        </p:nvGrpSpPr>
        <p:grpSpPr>
          <a:xfrm>
            <a:off x="8172400" y="2105775"/>
            <a:ext cx="551191" cy="1387794"/>
            <a:chOff x="8316416" y="2192068"/>
            <a:chExt cx="551191" cy="1531810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F52C75B4-8C45-45A6-8290-FD15212951BD}"/>
                </a:ext>
              </a:extLst>
            </p:cNvPr>
            <p:cNvSpPr/>
            <p:nvPr/>
          </p:nvSpPr>
          <p:spPr>
            <a:xfrm>
              <a:off x="8316416" y="2192068"/>
              <a:ext cx="206702" cy="153181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A8EA41-6FB8-4F62-92CE-97774775F018}"/>
                </a:ext>
              </a:extLst>
            </p:cNvPr>
            <p:cNvSpPr/>
            <p:nvPr/>
          </p:nvSpPr>
          <p:spPr>
            <a:xfrm>
              <a:off x="8452109" y="2513331"/>
              <a:ext cx="415498" cy="964367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调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者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577249-2A6D-49DC-9F42-40C5A59BDA23}"/>
              </a:ext>
            </a:extLst>
          </p:cNvPr>
          <p:cNvGrpSpPr/>
          <p:nvPr/>
        </p:nvGrpSpPr>
        <p:grpSpPr>
          <a:xfrm>
            <a:off x="8172400" y="3457890"/>
            <a:ext cx="599788" cy="1182375"/>
            <a:chOff x="8244408" y="2012374"/>
            <a:chExt cx="599788" cy="1182375"/>
          </a:xfrm>
        </p:grpSpPr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AD62E1D9-7E31-44F5-969D-4A7B11620EAF}"/>
                </a:ext>
              </a:extLst>
            </p:cNvPr>
            <p:cNvSpPr/>
            <p:nvPr/>
          </p:nvSpPr>
          <p:spPr>
            <a:xfrm>
              <a:off x="8244408" y="2339112"/>
              <a:ext cx="206702" cy="36255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B77869D-715E-4D49-8730-932F6E7FE867}"/>
                </a:ext>
              </a:extLst>
            </p:cNvPr>
            <p:cNvSpPr/>
            <p:nvPr/>
          </p:nvSpPr>
          <p:spPr>
            <a:xfrm>
              <a:off x="8428698" y="2012374"/>
              <a:ext cx="415498" cy="118237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被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调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者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5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5496" y="1062478"/>
            <a:ext cx="5927725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call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callee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调用序列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ADD SP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#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caller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recordsize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 0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SP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#here + 16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BR   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callee</a:t>
            </a:r>
            <a:r>
              <a:rPr lang="en-US" altLang="zh-CN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codeArea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lnSpc>
                <a:spcPts val="3500"/>
              </a:lnSpc>
              <a:buClrTx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使用栈式内存分配方式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194543" y="1048211"/>
            <a:ext cx="4841953" cy="3323739"/>
          </a:xfrm>
          <a:prstGeom prst="rect">
            <a:avLst/>
          </a:prstGeom>
        </p:spPr>
        <p:txBody>
          <a:bodyPr/>
          <a:lstStyle/>
          <a:p>
            <a:pPr marL="271463" marR="0" lvl="0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return</a:t>
            </a:r>
          </a:p>
          <a:p>
            <a:pPr marL="271463" lvl="0" indent="-271463" eaLnBrk="0" hangingPunct="0">
              <a:lnSpc>
                <a:spcPts val="3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r>
              <a:rPr lang="en-US" altLang="zh-CN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返回序列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</a:rPr>
              <a:t>被调用过程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 *0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</a:rPr>
              <a:t>调用过程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lnSpc>
                <a:spcPts val="3000"/>
              </a:lnSpc>
              <a:buFont typeface="Wingdings" pitchFamily="2" charset="2"/>
              <a:buChar char="Ø"/>
            </a:pP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 SP , SP , #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caller.recordsize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47AF84-328D-4771-BCA0-AD08DE2626DC}"/>
              </a:ext>
            </a:extLst>
          </p:cNvPr>
          <p:cNvSpPr/>
          <p:nvPr/>
        </p:nvSpPr>
        <p:spPr>
          <a:xfrm>
            <a:off x="1608137" y="4396181"/>
            <a:ext cx="5927725" cy="479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新增任务：通过维护栈顶指针，分配和回收活动记录空间</a:t>
            </a:r>
          </a:p>
        </p:txBody>
      </p:sp>
    </p:spTree>
    <p:extLst>
      <p:ext uri="{BB962C8B-B14F-4D97-AF65-F5344CB8AC3E}">
        <p14:creationId xmlns:p14="http://schemas.microsoft.com/office/powerpoint/2010/main" val="4774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9" y="699542"/>
            <a:ext cx="3456384" cy="1296144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目标代码：调用序列</a:t>
            </a:r>
            <a:endParaRPr lang="en-US" altLang="zh-CN" sz="16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ADD SP</a:t>
            </a:r>
            <a:r>
              <a:rPr lang="en-US" altLang="zh-CN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SP</a:t>
            </a:r>
            <a:r>
              <a:rPr lang="en-US" altLang="zh-CN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 #</a:t>
            </a:r>
            <a:r>
              <a:rPr lang="en-US" altLang="zh-CN" sz="1600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caller</a:t>
            </a:r>
            <a:r>
              <a:rPr lang="en-US" altLang="zh-CN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recordsize</a:t>
            </a:r>
            <a:endParaRPr lang="en-US" altLang="zh-CN" sz="1600" b="1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ST    0</a:t>
            </a:r>
            <a:r>
              <a:rPr lang="en-US" altLang="zh-CN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SP </a:t>
            </a:r>
            <a:r>
              <a:rPr lang="en-US" altLang="zh-CN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),</a:t>
            </a: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   #here + 16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6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BR    </a:t>
            </a:r>
            <a:r>
              <a:rPr lang="en-US" altLang="zh-CN" sz="1600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callee</a:t>
            </a:r>
            <a:r>
              <a:rPr lang="en-US" altLang="zh-CN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1600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codeArea</a:t>
            </a:r>
            <a:endParaRPr lang="en-US" altLang="zh-CN" sz="1600" b="1" i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lnSpc>
                <a:spcPts val="3500"/>
              </a:lnSpc>
              <a:buClrTx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使用栈式内存分配方式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5220072" y="195486"/>
            <a:ext cx="3741854" cy="1512167"/>
          </a:xfrm>
          <a:prstGeom prst="rect">
            <a:avLst/>
          </a:prstGeom>
        </p:spPr>
        <p:txBody>
          <a:bodyPr/>
          <a:lstStyle/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目标代码：返回序列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被调用过程</a:t>
            </a:r>
            <a:endParaRPr lang="en-US" altLang="zh-CN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 *0</a:t>
            </a:r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SP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600" b="1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调用过程</a:t>
            </a:r>
            <a:endParaRPr lang="en-US" altLang="zh-CN" sz="16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SUB SP , SP , #</a:t>
            </a:r>
            <a:r>
              <a:rPr lang="en-US" altLang="zh-CN" sz="16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caller.recordsize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A24DC28-B9B1-4973-8574-C026985BB665}"/>
              </a:ext>
            </a:extLst>
          </p:cNvPr>
          <p:cNvSpPr txBox="1">
            <a:spLocks/>
          </p:cNvSpPr>
          <p:nvPr/>
        </p:nvSpPr>
        <p:spPr>
          <a:xfrm>
            <a:off x="251520" y="2272479"/>
            <a:ext cx="2160240" cy="2603526"/>
          </a:xfrm>
          <a:prstGeom prst="rect">
            <a:avLst/>
          </a:prstGeom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2000" b="1" dirty="0">
                <a:cs typeface="Times New Roman" pitchFamily="18" charset="0"/>
              </a:rPr>
              <a:t>//</a:t>
            </a:r>
            <a:r>
              <a:rPr lang="zh-CN" altLang="en-US" sz="2000" b="1" dirty="0">
                <a:cs typeface="Times New Roman" pitchFamily="18" charset="0"/>
              </a:rPr>
              <a:t>调用者</a:t>
            </a:r>
            <a:r>
              <a:rPr lang="en-US" altLang="zh-CN" sz="2000" b="1" i="1" dirty="0">
                <a:cs typeface="Times New Roman" pitchFamily="18" charset="0"/>
              </a:rPr>
              <a:t>m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1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cs typeface="Times New Roman" pitchFamily="18" charset="0"/>
              </a:rPr>
              <a:t>call q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2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halt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dirty="0">
                <a:cs typeface="Times New Roman" pitchFamily="18" charset="0"/>
              </a:rPr>
              <a:t>//</a:t>
            </a:r>
            <a:r>
              <a:rPr lang="zh-CN" altLang="en-US" sz="2000" b="1" dirty="0">
                <a:cs typeface="Times New Roman" pitchFamily="18" charset="0"/>
              </a:rPr>
              <a:t>被调用者</a:t>
            </a:r>
            <a:r>
              <a:rPr lang="en-US" altLang="zh-CN" sz="2000" b="1" i="1" dirty="0">
                <a:cs typeface="Times New Roman" pitchFamily="18" charset="0"/>
              </a:rPr>
              <a:t>q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cs typeface="Times New Roman" pitchFamily="18" charset="0"/>
              </a:rPr>
              <a:t>action</a:t>
            </a:r>
            <a:r>
              <a:rPr lang="en-US" altLang="zh-CN" sz="2000" b="1" i="1" baseline="-25000" dirty="0">
                <a:cs typeface="Times New Roman" pitchFamily="18" charset="0"/>
              </a:rPr>
              <a:t>3</a:t>
            </a:r>
          </a:p>
          <a:p>
            <a:pPr marL="303212" lvl="1" indent="0">
              <a:spcBef>
                <a:spcPts val="0"/>
              </a:spcBef>
              <a:buNone/>
            </a:pPr>
            <a:r>
              <a:rPr lang="en-US" altLang="zh-CN" sz="2000" b="1" i="1" dirty="0">
                <a:solidFill>
                  <a:srgbClr val="0000FF"/>
                </a:solidFill>
                <a:cs typeface="Times New Roman" pitchFamily="18" charset="0"/>
              </a:rPr>
              <a:t>return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FB6F7E2-9B13-46B9-81D3-37B95E7F24F8}"/>
              </a:ext>
            </a:extLst>
          </p:cNvPr>
          <p:cNvSpPr txBox="1">
            <a:spLocks/>
          </p:cNvSpPr>
          <p:nvPr/>
        </p:nvSpPr>
        <p:spPr>
          <a:xfrm>
            <a:off x="5796136" y="1928608"/>
            <a:ext cx="2366036" cy="3068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68580" tIns="34290" rIns="68580" bIns="34290"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4675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407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05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36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068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099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132" indent="-228594" algn="l" defTabSz="914378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100:  LD SP #600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108:  ACTION1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128:  ADD SP, SP, #</a:t>
            </a:r>
            <a:r>
              <a:rPr lang="en-US" altLang="zh-CN" sz="1600" b="1" dirty="0" err="1">
                <a:solidFill>
                  <a:srgbClr val="0000FF"/>
                </a:solidFill>
                <a:cs typeface="Times New Roman" pitchFamily="18" charset="0"/>
              </a:rPr>
              <a:t>msize</a:t>
            </a: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136:  ST 0(SP) , #152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144:  BR 300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152:  </a:t>
            </a:r>
            <a:r>
              <a:rPr lang="en-US" altLang="zh-CN" sz="1600" b="1" dirty="0">
                <a:solidFill>
                  <a:srgbClr val="7030A0"/>
                </a:solidFill>
                <a:cs typeface="Times New Roman" pitchFamily="18" charset="0"/>
              </a:rPr>
              <a:t>SUB SP, SP, #</a:t>
            </a:r>
            <a:r>
              <a:rPr lang="en-US" altLang="zh-CN" sz="1600" b="1" dirty="0" err="1">
                <a:solidFill>
                  <a:srgbClr val="7030A0"/>
                </a:solidFill>
                <a:cs typeface="Times New Roman" pitchFamily="18" charset="0"/>
              </a:rPr>
              <a:t>msize</a:t>
            </a:r>
            <a:r>
              <a:rPr lang="en-US" altLang="zh-CN" sz="1600" b="1" dirty="0">
                <a:solidFill>
                  <a:srgbClr val="7030A0"/>
                </a:solidFill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160:  ACTION2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180: HALT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cs typeface="Times New Roman" pitchFamily="18" charset="0"/>
              </a:rPr>
              <a:t>300:  ACTION3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220: </a:t>
            </a:r>
            <a:r>
              <a:rPr lang="en-US" altLang="zh-CN" sz="1600" b="1" dirty="0">
                <a:solidFill>
                  <a:srgbClr val="7030A0"/>
                </a:solidFill>
                <a:cs typeface="Times New Roman" pitchFamily="18" charset="0"/>
              </a:rPr>
              <a:t>BR *0(SP)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cs typeface="Times New Roman" pitchFamily="18" charset="0"/>
              </a:rPr>
              <a:t>……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8F5124-A394-4CC1-87D5-9FA029C3E080}"/>
              </a:ext>
            </a:extLst>
          </p:cNvPr>
          <p:cNvGrpSpPr/>
          <p:nvPr/>
        </p:nvGrpSpPr>
        <p:grpSpPr>
          <a:xfrm>
            <a:off x="1958930" y="2571750"/>
            <a:ext cx="3621182" cy="1754326"/>
            <a:chOff x="2050487" y="2876061"/>
            <a:chExt cx="3621182" cy="1754326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75C162E4-5A2D-441F-B4FB-A8556CCAFB86}"/>
                </a:ext>
              </a:extLst>
            </p:cNvPr>
            <p:cNvSpPr/>
            <p:nvPr/>
          </p:nvSpPr>
          <p:spPr>
            <a:xfrm>
              <a:off x="2051720" y="3651870"/>
              <a:ext cx="3619949" cy="432048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1F449E-9C56-42E3-82F2-590F6140932A}"/>
                </a:ext>
              </a:extLst>
            </p:cNvPr>
            <p:cNvSpPr txBox="1"/>
            <p:nvPr/>
          </p:nvSpPr>
          <p:spPr>
            <a:xfrm>
              <a:off x="2050487" y="2876061"/>
              <a:ext cx="36211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假定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的代码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从地址</a:t>
              </a:r>
              <a:r>
                <a: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300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开始，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的活动记录大小为常数</a:t>
              </a:r>
              <a:r>
                <a:rPr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msize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，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栈区地址从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600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开始，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ACTION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指令占</a:t>
              </a:r>
              <a:r>
                <a: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20</a:t>
              </a: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个字节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BB2DCD3-982D-4EF2-B1F3-5DA29269B1B8}"/>
              </a:ext>
            </a:extLst>
          </p:cNvPr>
          <p:cNvSpPr/>
          <p:nvPr/>
        </p:nvSpPr>
        <p:spPr>
          <a:xfrm>
            <a:off x="6373859" y="1579607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F80A1B9-C57A-4DCA-B0E4-0FF99CCD2150}"/>
              </a:ext>
            </a:extLst>
          </p:cNvPr>
          <p:cNvGrpSpPr/>
          <p:nvPr/>
        </p:nvGrpSpPr>
        <p:grpSpPr>
          <a:xfrm>
            <a:off x="8234002" y="1995686"/>
            <a:ext cx="559693" cy="1872208"/>
            <a:chOff x="8316416" y="2192068"/>
            <a:chExt cx="559693" cy="1531810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8FE7C40F-DE2F-4CA6-9BDA-D7FB630B8ED5}"/>
                </a:ext>
              </a:extLst>
            </p:cNvPr>
            <p:cNvSpPr/>
            <p:nvPr/>
          </p:nvSpPr>
          <p:spPr>
            <a:xfrm>
              <a:off x="8316416" y="2192068"/>
              <a:ext cx="206702" cy="153181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05C0E4-FABB-4216-AB18-87DC981923E2}"/>
                </a:ext>
              </a:extLst>
            </p:cNvPr>
            <p:cNvSpPr/>
            <p:nvPr/>
          </p:nvSpPr>
          <p:spPr>
            <a:xfrm>
              <a:off x="8460611" y="2606865"/>
              <a:ext cx="415498" cy="789029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调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者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C01F45A-E16A-4A07-AC35-AB567E270827}"/>
              </a:ext>
            </a:extLst>
          </p:cNvPr>
          <p:cNvGrpSpPr/>
          <p:nvPr/>
        </p:nvGrpSpPr>
        <p:grpSpPr>
          <a:xfrm>
            <a:off x="8275245" y="3787935"/>
            <a:ext cx="498784" cy="1182375"/>
            <a:chOff x="8316416" y="2258933"/>
            <a:chExt cx="498784" cy="1182375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FC7223AC-29C9-4150-8AE6-C871CA4CDDED}"/>
                </a:ext>
              </a:extLst>
            </p:cNvPr>
            <p:cNvSpPr/>
            <p:nvPr/>
          </p:nvSpPr>
          <p:spPr>
            <a:xfrm>
              <a:off x="8316416" y="2552109"/>
              <a:ext cx="126577" cy="576064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6B7E27-B8CE-4496-A7C2-AF249AB961F2}"/>
                </a:ext>
              </a:extLst>
            </p:cNvPr>
            <p:cNvSpPr/>
            <p:nvPr/>
          </p:nvSpPr>
          <p:spPr>
            <a:xfrm>
              <a:off x="8399702" y="2258933"/>
              <a:ext cx="415498" cy="118237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被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调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7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者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zh-CN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endParaRPr lang="zh-CN" altLang="en-US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4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lang="zh-CN" altLang="en-US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指令选择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寄存器选择</a:t>
            </a: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0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= y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的三地址指令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，执行如下动作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>
                <a:solidFill>
                  <a:schemeClr val="accent2"/>
                </a:solidFill>
                <a:cs typeface="Times New Roman" pitchFamily="18" charset="0"/>
              </a:rPr>
              <a:t>getreg</a:t>
            </a:r>
            <a:r>
              <a:rPr lang="en-US" altLang="zh-CN" b="1" dirty="0">
                <a:solidFill>
                  <a:schemeClr val="accent2"/>
                </a:solidFill>
                <a:cs typeface="Times New Roman" pitchFamily="18" charset="0"/>
              </a:rPr>
              <a:t>( </a:t>
            </a:r>
            <a:r>
              <a:rPr lang="en-US" altLang="zh-CN" b="1" i="1" dirty="0">
                <a:solidFill>
                  <a:schemeClr val="accent2"/>
                </a:solidFill>
                <a:cs typeface="Times New Roman" pitchFamily="18" charset="0"/>
              </a:rPr>
              <a:t>I </a:t>
            </a:r>
            <a:r>
              <a:rPr lang="en-US" altLang="zh-CN" b="1" dirty="0">
                <a:solidFill>
                  <a:schemeClr val="accent2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y′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”。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是存放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的内存位置之一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类似的，如果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z′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生成目标指令“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三地址语句的目标代码生成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34881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12"/>
          <p:cNvGrpSpPr/>
          <p:nvPr/>
        </p:nvGrpSpPr>
        <p:grpSpPr>
          <a:xfrm>
            <a:off x="1619672" y="392891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前端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(front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330494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综合部分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后端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(back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DBC6957-DBF9-48FC-8B2B-3BB825DBCAC8}"/>
              </a:ext>
            </a:extLst>
          </p:cNvPr>
          <p:cNvSpPr/>
          <p:nvPr/>
        </p:nvSpPr>
        <p:spPr>
          <a:xfrm>
            <a:off x="6516216" y="2499742"/>
            <a:ext cx="201622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目标代码生成器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83587D-7E86-48F5-AB9D-CD6C3E7C4CC7}"/>
              </a:ext>
            </a:extLst>
          </p:cNvPr>
          <p:cNvGrpSpPr/>
          <p:nvPr/>
        </p:nvGrpSpPr>
        <p:grpSpPr>
          <a:xfrm>
            <a:off x="6624228" y="908015"/>
            <a:ext cx="1800200" cy="1591727"/>
            <a:chOff x="6624228" y="908015"/>
            <a:chExt cx="1800200" cy="1591727"/>
          </a:xfrm>
        </p:grpSpPr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D084DAB5-F5F0-47CB-BC64-3A42A13E8AB4}"/>
                </a:ext>
              </a:extLst>
            </p:cNvPr>
            <p:cNvSpPr/>
            <p:nvPr/>
          </p:nvSpPr>
          <p:spPr>
            <a:xfrm>
              <a:off x="6948264" y="1923678"/>
              <a:ext cx="1152128" cy="57606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533DF5-DB8F-429A-9A81-BA93DD991153}"/>
                </a:ext>
              </a:extLst>
            </p:cNvPr>
            <p:cNvSpPr txBox="1"/>
            <p:nvPr/>
          </p:nvSpPr>
          <p:spPr>
            <a:xfrm>
              <a:off x="6624228" y="908015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中间表示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IR</a:t>
              </a:r>
            </a:p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符号表</a:t>
              </a:r>
              <a:endPara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数据流信息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7D5A72-90C7-4C69-9780-11A1CE924953}"/>
              </a:ext>
            </a:extLst>
          </p:cNvPr>
          <p:cNvGrpSpPr/>
          <p:nvPr/>
        </p:nvGrpSpPr>
        <p:grpSpPr>
          <a:xfrm>
            <a:off x="6716849" y="3147814"/>
            <a:ext cx="1625353" cy="1008112"/>
            <a:chOff x="6716849" y="3147814"/>
            <a:chExt cx="1625353" cy="1008112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CA46FC64-0756-49B5-8CF9-D69AF900CB67}"/>
                </a:ext>
              </a:extLst>
            </p:cNvPr>
            <p:cNvSpPr/>
            <p:nvPr/>
          </p:nvSpPr>
          <p:spPr>
            <a:xfrm>
              <a:off x="6948264" y="3147814"/>
              <a:ext cx="1152128" cy="57606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5690B9A-CA21-411B-A99A-89AF36A3F004}"/>
                </a:ext>
              </a:extLst>
            </p:cNvPr>
            <p:cNvSpPr txBox="1"/>
            <p:nvPr/>
          </p:nvSpPr>
          <p:spPr>
            <a:xfrm>
              <a:off x="6716849" y="3755816"/>
              <a:ext cx="162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目标代码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07086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活跃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的变量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ST x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(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基本块的收尾处理</a:t>
            </a:r>
          </a:p>
        </p:txBody>
      </p:sp>
    </p:spTree>
    <p:extLst>
      <p:ext uri="{BB962C8B-B14F-4D97-AF65-F5344CB8AC3E}">
        <p14:creationId xmlns:p14="http://schemas.microsoft.com/office/powerpoint/2010/main" val="20677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register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当前存放的是哪些变量的值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address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的当前值存放在哪个或哪些位置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这些信息可以存放在该变量名对应的符号表条目中</a:t>
            </a: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寄存器描述符和地址描述符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</a:t>
            </a:r>
            <a:r>
              <a:rPr lang="zh-CN" altLang="en-US" b="1" dirty="0">
                <a:solidFill>
                  <a:schemeClr val="tx1"/>
                </a:solidFill>
              </a:rPr>
              <a:t>代码生成算法生成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b="1" dirty="0">
                <a:solidFill>
                  <a:schemeClr val="tx1"/>
                </a:solidFill>
              </a:rPr>
              <a:t>和其他指令时，它必须同时更新寄存器和地址描述符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</a:rPr>
              <a:t>”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，把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sz="2200" b="1" dirty="0">
                <a:solidFill>
                  <a:schemeClr val="tx1"/>
                </a:solidFill>
              </a:rPr>
              <a:t>作为新增位置加入到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</p:spTree>
    <p:extLst>
      <p:ext uri="{BB962C8B-B14F-4D97-AF65-F5344CB8AC3E}">
        <p14:creationId xmlns:p14="http://schemas.microsoft.com/office/powerpoint/2010/main" val="1419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2659736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400" b="1" i="1" dirty="0">
                <a:solidFill>
                  <a:schemeClr val="tx1"/>
                </a:solidFill>
              </a:rPr>
              <a:t>OP  R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sz="24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18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sz="24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400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sz="2400" b="1" dirty="0">
                <a:solidFill>
                  <a:schemeClr val="tx1"/>
                </a:solidFill>
              </a:rPr>
              <a:t>”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只包含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只包含</a:t>
            </a:r>
            <a:r>
              <a:rPr lang="zh-CN" altLang="en-US" sz="2200" b="1" dirty="0">
                <a:solidFill>
                  <a:schemeClr val="tx1"/>
                </a:solidFill>
              </a:rPr>
              <a:t>位置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9" y="714362"/>
            <a:ext cx="8535322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4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6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8328014" cy="2231108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400" b="1" i="1" dirty="0">
                <a:solidFill>
                  <a:schemeClr val="tx1"/>
                </a:solidFill>
              </a:rPr>
              <a:t>ST   x 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</a:rPr>
              <a:t>”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，使之包含自己的内存位置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9" y="714362"/>
            <a:ext cx="8607330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4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8642337" cy="217361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对于复制语句</a:t>
            </a:r>
            <a:r>
              <a:rPr lang="en-US" altLang="zh-CN" sz="2400" b="1" i="1" dirty="0">
                <a:solidFill>
                  <a:schemeClr val="tx1"/>
                </a:solidFill>
              </a:rPr>
              <a:t>x=y</a:t>
            </a:r>
            <a:r>
              <a:rPr lang="zh-CN" altLang="en-US" sz="2400" b="1" dirty="0">
                <a:solidFill>
                  <a:schemeClr val="tx1"/>
                </a:solidFill>
              </a:rPr>
              <a:t>，如果需要生成加载指令</a:t>
            </a:r>
            <a:r>
              <a:rPr lang="en-US" altLang="zh-CN" sz="2400" b="1" dirty="0">
                <a:solidFill>
                  <a:schemeClr val="tx1"/>
                </a:solidFill>
              </a:rPr>
              <a:t>“</a:t>
            </a:r>
            <a:r>
              <a:rPr lang="en-US" altLang="zh-CN" sz="2400" b="1" i="1" dirty="0">
                <a:solidFill>
                  <a:schemeClr val="tx1"/>
                </a:solidFill>
              </a:rPr>
              <a:t>LD </a:t>
            </a:r>
            <a:r>
              <a:rPr lang="en-US" altLang="zh-CN" sz="24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y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′ </a:t>
            </a:r>
            <a:r>
              <a:rPr lang="en-US" altLang="zh-CN" sz="2400" b="1" dirty="0">
                <a:solidFill>
                  <a:schemeClr val="tx1"/>
                </a:solidFill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</a:rPr>
              <a:t>则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的寄存器描述符，使之</a:t>
            </a:r>
            <a:r>
              <a:rPr lang="zh-CN" altLang="en-US" b="1" dirty="0"/>
              <a:t>只包含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</a:p>
          <a:p>
            <a:pPr lvl="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的地址描述符，把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作为新增位置加入到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从任何不同于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的变量的地址描述符中删除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</a:p>
          <a:p>
            <a:pPr lvl="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修改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的寄存器描述符，使之也包含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 修改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</a:t>
            </a:r>
            <a:r>
              <a:rPr lang="zh-CN" altLang="en-US" b="1" u="sng" dirty="0">
                <a:solidFill>
                  <a:srgbClr val="FF0000"/>
                </a:solidFill>
              </a:rPr>
              <a:t>只包含 </a:t>
            </a:r>
            <a:r>
              <a:rPr lang="en-US" altLang="zh-CN" b="1" i="1" dirty="0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>
                <a:solidFill>
                  <a:srgbClr val="FF0000"/>
                </a:solidFill>
              </a:rPr>
              <a:t>y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在任何不同于</a:t>
            </a:r>
            <a:r>
              <a:rPr lang="en-US" altLang="zh-CN" b="1" i="1" dirty="0">
                <a:solidFill>
                  <a:srgbClr val="FF0000"/>
                </a:solidFill>
              </a:rPr>
              <a:t>R</a:t>
            </a:r>
            <a:r>
              <a:rPr lang="en-US" altLang="zh-CN" sz="1400" b="1" i="1" baseline="-25000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的寄存器描述符中删除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4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9" y="714362"/>
            <a:ext cx="8535322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4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9DC192-E209-4F64-847A-C0B54F5E1409}"/>
              </a:ext>
            </a:extLst>
          </p:cNvPr>
          <p:cNvGrpSpPr/>
          <p:nvPr/>
        </p:nvGrpSpPr>
        <p:grpSpPr>
          <a:xfrm>
            <a:off x="5868144" y="4299942"/>
            <a:ext cx="2232249" cy="726936"/>
            <a:chOff x="5868144" y="4299942"/>
            <a:chExt cx="2232249" cy="726936"/>
          </a:xfrm>
        </p:grpSpPr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CAA4B7EE-B50D-457D-A3DD-54E97980BAFC}"/>
                </a:ext>
              </a:extLst>
            </p:cNvPr>
            <p:cNvSpPr/>
            <p:nvPr/>
          </p:nvSpPr>
          <p:spPr>
            <a:xfrm>
              <a:off x="5868144" y="4299942"/>
              <a:ext cx="144016" cy="720080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E6E601-5A2D-441B-AB9F-2FB2629AFCEA}"/>
                </a:ext>
              </a:extLst>
            </p:cNvPr>
            <p:cNvSpPr/>
            <p:nvPr/>
          </p:nvSpPr>
          <p:spPr>
            <a:xfrm>
              <a:off x="5940153" y="4318992"/>
              <a:ext cx="21602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如果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已经在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en-US" altLang="zh-CN" sz="16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中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只做这三步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8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672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896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27935"/>
            <a:ext cx="87133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232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C5D593-602C-4B69-9B98-B2BE8B5C1AE2}"/>
              </a:ext>
            </a:extLst>
          </p:cNvPr>
          <p:cNvSpPr txBox="1"/>
          <p:nvPr/>
        </p:nvSpPr>
        <p:spPr>
          <a:xfrm>
            <a:off x="7023922" y="2472128"/>
            <a:ext cx="1898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假设寄存器分配：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R1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R2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R2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62848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261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71993" y="4227935"/>
            <a:ext cx="88925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</a:p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A1993C-C86F-4421-8ACF-E27466EC5C0C}"/>
              </a:ext>
            </a:extLst>
          </p:cNvPr>
          <p:cNvSpPr txBox="1"/>
          <p:nvPr/>
        </p:nvSpPr>
        <p:spPr>
          <a:xfrm>
            <a:off x="7023922" y="2472128"/>
            <a:ext cx="1898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假设寄存器分配：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R1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R3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R1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  <p:bldP spid="26" grpId="0" animBg="1"/>
      <p:bldP spid="2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8424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077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8915" y="4233014"/>
            <a:ext cx="890047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19" y="4234321"/>
            <a:ext cx="857921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9D3C74-8701-4FAD-AA1D-EF1C3D55A6F0}"/>
              </a:ext>
            </a:extLst>
          </p:cNvPr>
          <p:cNvSpPr txBox="1"/>
          <p:nvPr/>
        </p:nvSpPr>
        <p:spPr>
          <a:xfrm>
            <a:off x="7023922" y="2472128"/>
            <a:ext cx="1898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假设寄存器分配：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R1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R3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  <p:bldP spid="29" grpId="0" animBg="1"/>
      <p:bldP spid="2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29577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045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68496" y="4288325"/>
            <a:ext cx="389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3235" y="4227934"/>
            <a:ext cx="886071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6756" y="4227934"/>
            <a:ext cx="856479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18589" y="4274360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03648" y="4281939"/>
            <a:ext cx="509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0070" y="4272676"/>
            <a:ext cx="2616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3"/>
            <a:ext cx="864000" cy="5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1769A2-578C-430A-97FD-147234F5A54B}"/>
              </a:ext>
            </a:extLst>
          </p:cNvPr>
          <p:cNvSpPr txBox="1"/>
          <p:nvPr/>
        </p:nvSpPr>
        <p:spPr>
          <a:xfrm>
            <a:off x="7023922" y="2472128"/>
            <a:ext cx="18981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假设寄存器分配：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1620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/>
      <p:bldP spid="47" grpId="0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8042597" cy="388527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选择适当的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目标机指令或指令序列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三地址语句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目标代码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ADD	R0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上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	 x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</a:p>
          <a:p>
            <a:pPr lvl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2403"/>
              </p:ext>
            </p:extLst>
          </p:nvPr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25447"/>
              </p:ext>
            </p:extLst>
          </p:nvPr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3403" y="4227481"/>
            <a:ext cx="87623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64000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62818" y="4219716"/>
            <a:ext cx="864000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64157" y="4227481"/>
            <a:ext cx="869246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38EAC3-23BF-4F68-B85C-DAA73B5001F3}"/>
              </a:ext>
            </a:extLst>
          </p:cNvPr>
          <p:cNvSpPr txBox="1"/>
          <p:nvPr/>
        </p:nvSpPr>
        <p:spPr>
          <a:xfrm>
            <a:off x="7023922" y="2472128"/>
            <a:ext cx="1898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假设寄存器分配：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R1</a:t>
            </a:r>
          </a:p>
          <a:p>
            <a:pPr algn="ctr"/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R1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  <p:bldP spid="29" grpId="0" animBg="1"/>
      <p:bldP spid="2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92669"/>
              </p:ext>
            </p:extLst>
          </p:nvPr>
        </p:nvGraphicFramePr>
        <p:xfrm>
          <a:off x="30533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36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4217" y="4227934"/>
            <a:ext cx="928052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64000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5330" y="4227934"/>
            <a:ext cx="863976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0278" y="4227934"/>
            <a:ext cx="864000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假设在出口处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不活跃，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c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活跃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寄存器选择函数</a:t>
            </a:r>
            <a:r>
              <a:rPr lang="en-US" altLang="zh-CN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getReg</a:t>
            </a:r>
            <a:endParaRPr lang="zh-CN" alt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3848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开始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867006" y="1395705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596" y="2285998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000" spc="-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费用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就是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或 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之一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在指令</a:t>
            </a:r>
            <a:r>
              <a:rPr lang="en-US" altLang="zh-CN" b="1" i="1" dirty="0">
                <a:solidFill>
                  <a:schemeClr val="tx1"/>
                </a:solidFill>
              </a:rPr>
              <a:t>I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，那么，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。对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也有类似选择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altLang="zh-CN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的选择</a:t>
            </a: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lang="zh-CN" altLang="en-US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指令选择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寄存器选择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96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802174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peephole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窥孔优化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口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即窥孔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之后直接应用窥孔优化来提高中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冗余指令删除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代数优化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机器特有指令的使用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+mn-ea"/>
                <a:ea typeface="+mn-ea"/>
              </a:rPr>
              <a:t>如果第四条指令有标号，则不可以删除</a:t>
            </a: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a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d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 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a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d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9843" y="774710"/>
            <a:ext cx="8196958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指令或指令序列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在代码中出现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跳转到跳转指令的指令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时，某些条件下可以使用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一个跳转指令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来代替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控制流优化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42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L3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42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L3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1259632" y="3875873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如果不再有跳转到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的指令，并且语句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之前是一个</a:t>
            </a:r>
            <a:r>
              <a:rPr lang="zh-CN" altLang="en-US" sz="2400" b="1" dirty="0">
                <a:solidFill>
                  <a:srgbClr val="C00000"/>
                </a:solidFill>
                <a:latin typeface="Arial" charset="0"/>
              </a:rPr>
              <a:t>无条件跳转指令</a:t>
            </a:r>
            <a:r>
              <a:rPr lang="zh-CN" altLang="en-US" sz="2400" b="1" dirty="0">
                <a:solidFill>
                  <a:prstClr val="black"/>
                </a:solidFill>
                <a:latin typeface="Arial" charset="0"/>
              </a:rPr>
              <a:t>，则可以删除该语句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代数恒等式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50863"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x=x*1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的运算指令</a:t>
            </a: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强度削弱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代数优化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充分利用目标系统的某些高效的特殊指令来提高代码效率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例如：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的操作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特殊指令的使用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 txBox="1">
            <a:spLocks noChangeArrowheads="1"/>
          </p:cNvSpPr>
          <p:nvPr/>
        </p:nvSpPr>
        <p:spPr bwMode="auto">
          <a:xfrm>
            <a:off x="4786315" y="1928813"/>
            <a:ext cx="288012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 anchor="ctr"/>
          <a:lstStyle/>
          <a:p>
            <a:pPr>
              <a:defRPr/>
            </a:pPr>
            <a:r>
              <a:rPr lang="zh-CN" altLang="en-US" sz="2625" spc="22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</a:p>
        </p:txBody>
      </p:sp>
      <p:sp>
        <p:nvSpPr>
          <p:cNvPr id="316420" name="Rectangle 2"/>
          <p:cNvSpPr txBox="1">
            <a:spLocks noChangeArrowheads="1"/>
          </p:cNvSpPr>
          <p:nvPr/>
        </p:nvSpPr>
        <p:spPr bwMode="auto">
          <a:xfrm>
            <a:off x="5000625" y="1651399"/>
            <a:ext cx="2357438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5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代码生成</a:t>
            </a:r>
          </a:p>
          <a:p>
            <a:endParaRPr lang="zh-CN" altLang="en-US" sz="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421" name="Rectangle 2"/>
          <p:cNvSpPr txBox="1">
            <a:spLocks noChangeArrowheads="1"/>
          </p:cNvSpPr>
          <p:nvPr/>
        </p:nvSpPr>
        <p:spPr bwMode="auto">
          <a:xfrm>
            <a:off x="4786313" y="2464594"/>
            <a:ext cx="258246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75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1500">
                <a:solidFill>
                  <a:srgbClr val="FFFFFF"/>
                </a:solidFill>
                <a:latin typeface="Candara" panose="020E0502030303020204" pitchFamily="34" charset="0"/>
                <a:ea typeface="楷体" panose="02010609060101010101" pitchFamily="49" charset="-122"/>
              </a:rPr>
              <a:t>哈尔滨工业大学  陈鄞</a:t>
            </a:r>
            <a:endParaRPr lang="zh-CN" altLang="en-US" sz="15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00629" y="1774826"/>
            <a:ext cx="2665808" cy="939800"/>
          </a:xfrm>
          <a:prstGeom prst="rect">
            <a:avLst/>
          </a:prstGeom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3600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143504" y="1416045"/>
            <a:ext cx="3143250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zh-CN" altLang="en-US" sz="20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第九章 代码生成</a:t>
            </a:r>
          </a:p>
          <a:p>
            <a:pPr eaLnBrk="1" hangingPunct="1"/>
            <a:endParaRPr lang="zh-CN" altLang="en-US" sz="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43463" y="2417763"/>
            <a:ext cx="344328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/>
            <a:r>
              <a:rPr lang="en-US" altLang="zh-CN" sz="2500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Candara" pitchFamily="34" charset="0"/>
                <a:ea typeface="楷体" pitchFamily="49" charset="-122"/>
              </a:rPr>
              <a:t>哈尔滨工业大学  陈鄞</a:t>
            </a:r>
            <a:endParaRPr lang="zh-CN" altLang="en-US" sz="2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寄存器分配和指派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843" y="774710"/>
            <a:ext cx="8153297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目标机指令或指令序列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A193F4-D839-49BD-A3FA-8F7F312F2AF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0EEC7D43-174F-4C62-8209-6E603A1A1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lang="zh-CN" altLang="en-US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lang="zh-CN" altLang="en-US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一个简单的目标机模型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指令选择</a:t>
            </a: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寄存器选择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lang="en-US" altLang="zh-CN" sz="25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lang="zh-CN" altLang="en-US" sz="25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  <a:endParaRPr lang="zh-CN" altLang="en-US" sz="25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  <a:p>
            <a:pPr>
              <a:lnSpc>
                <a:spcPts val="4000"/>
              </a:lnSpc>
            </a:pPr>
            <a:endParaRPr lang="zh-CN" altLang="en-US" sz="2500" b="0" dirty="0">
              <a:solidFill>
                <a:srgbClr val="2D83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EDAC316A-33E3-4583-9BAC-2E194AC6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C5ABDC2-022C-49C8-ADA5-5DC300DEA310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加载、保存、运算、跳转等操作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内存按字节寻址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…,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Rn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假设所有的运算分量都是整数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指令之间可能有一个标号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一个简单的目标机模型</a:t>
            </a:r>
          </a:p>
        </p:txBody>
      </p:sp>
    </p:spTree>
    <p:extLst>
      <p:ext uri="{BB962C8B-B14F-4D97-AF65-F5344CB8AC3E}">
        <p14:creationId xmlns:p14="http://schemas.microsoft.com/office/powerpoint/2010/main" val="22947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887" y="846148"/>
            <a:ext cx="8356585" cy="4173874"/>
          </a:xfrm>
        </p:spPr>
        <p:txBody>
          <a:bodyPr/>
          <a:lstStyle/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/>
              <a:t>指令格式：运算符  目标地址</a:t>
            </a:r>
            <a:r>
              <a:rPr lang="en-US" altLang="zh-CN" sz="2500" b="1" dirty="0"/>
              <a:t>, </a:t>
            </a:r>
            <a:r>
              <a:rPr lang="zh-CN" altLang="en-US" sz="2500" b="1" dirty="0"/>
              <a:t>运算分量</a:t>
            </a:r>
            <a:r>
              <a:rPr lang="en-US" altLang="zh-CN" sz="2500" b="1" dirty="0"/>
              <a:t>1, </a:t>
            </a:r>
            <a:r>
              <a:rPr lang="zh-CN" altLang="en-US" sz="2500" b="1" dirty="0"/>
              <a:t>运算分量</a:t>
            </a:r>
            <a:r>
              <a:rPr lang="en-US" altLang="zh-CN" sz="2500" b="1" dirty="0"/>
              <a:t>2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</a:p>
          <a:p>
            <a:pPr lvl="1"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 	</a:t>
            </a:r>
            <a:r>
              <a:rPr lang="en-US" altLang="zh-CN" sz="2500" b="1" i="1" dirty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</a:p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	</a:t>
            </a:r>
            <a:r>
              <a:rPr lang="pl-PL" altLang="zh-CN" sz="2500" b="1" i="1" dirty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c1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 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/>
              <a:t>//</a:t>
            </a:r>
            <a:r>
              <a:rPr lang="zh-CN" altLang="en-US" sz="2500" b="1" dirty="0"/>
              <a:t>假设必须是寄存器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无条件跳转指令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</a:rPr>
              <a:t>BR  L</a:t>
            </a:r>
          </a:p>
          <a:p>
            <a:pPr>
              <a:lnSpc>
                <a:spcPts val="29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Bcond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</a:p>
          <a:p>
            <a:pPr lvl="1">
              <a:lnSpc>
                <a:spcPts val="2900"/>
              </a:lnSpc>
            </a:pPr>
            <a:r>
              <a:rPr lang="zh-CN" altLang="en-US" b="1" dirty="0">
                <a:solidFill>
                  <a:prstClr val="black"/>
                </a:solidFill>
              </a:rPr>
              <a:t>例</a:t>
            </a:r>
            <a:r>
              <a:rPr lang="en-US" altLang="zh-CN" b="1" dirty="0">
                <a:solidFill>
                  <a:prstClr val="black"/>
                </a:solidFill>
              </a:rPr>
              <a:t>: </a:t>
            </a:r>
            <a:r>
              <a:rPr lang="en-US" altLang="zh-CN" b="1" i="1" dirty="0">
                <a:solidFill>
                  <a:prstClr val="black"/>
                </a:solidFill>
              </a:rPr>
              <a:t>BLTZ  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</a:rPr>
              <a:t>L      // </a:t>
            </a:r>
            <a:r>
              <a:rPr lang="en-US" altLang="zh-CN" sz="2500" b="1" i="1" dirty="0"/>
              <a:t>if r&lt;0 </a:t>
            </a:r>
            <a:r>
              <a:rPr lang="pt-BR" altLang="zh-CN" sz="2500" b="1" i="1" dirty="0">
                <a:cs typeface="Times New Roman" panose="02020603050405020304" pitchFamily="18" charset="0"/>
              </a:rPr>
              <a:t>jump to</a:t>
            </a:r>
            <a:r>
              <a:rPr lang="en-US" altLang="zh-CN" sz="2500" b="1" i="1" dirty="0"/>
              <a:t> L</a:t>
            </a:r>
            <a:endParaRPr lang="en-US" altLang="zh-CN" b="1" i="1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目标机器的主要指令</a:t>
            </a:r>
          </a:p>
        </p:txBody>
      </p:sp>
    </p:spTree>
    <p:extLst>
      <p:ext uri="{BB962C8B-B14F-4D97-AF65-F5344CB8AC3E}">
        <p14:creationId xmlns:p14="http://schemas.microsoft.com/office/powerpoint/2010/main" val="5985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13325</TotalTime>
  <Words>3268</Words>
  <Application>Microsoft Office PowerPoint</Application>
  <PresentationFormat>全屏显示(16:9)</PresentationFormat>
  <Paragraphs>709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PowerPoint 演示文稿</vt:lpstr>
      <vt:lpstr>编译器的结构</vt:lpstr>
      <vt:lpstr>代码生成器的主要任务</vt:lpstr>
      <vt:lpstr>代码生成器的主要任务</vt:lpstr>
      <vt:lpstr>代码生成器的主要任务</vt:lpstr>
      <vt:lpstr>PowerPoint 演示文稿</vt:lpstr>
      <vt:lpstr>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使用静态内存分配</vt:lpstr>
      <vt:lpstr>使用静态内存分配</vt:lpstr>
      <vt:lpstr>使用栈式内存分配方式</vt:lpstr>
      <vt:lpstr>使用栈式内存分配方式</vt:lpstr>
      <vt:lpstr>PowerPoint 演示文稿</vt:lpstr>
      <vt:lpstr>三地址语句的目标代码生成</vt:lpstr>
      <vt:lpstr>基本块的收尾处理</vt:lpstr>
      <vt:lpstr>寄存器描述符和地址描述符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例:假设在出口处t, u和v不活跃，a, b, c和d活跃</vt:lpstr>
      <vt:lpstr>寄存器选择函数getReg</vt:lpstr>
      <vt:lpstr>计算R的“费用”</vt:lpstr>
      <vt:lpstr>寄存器Rx的选择</vt:lpstr>
      <vt:lpstr>PowerPoint 演示文稿</vt:lpstr>
      <vt:lpstr>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Shanlili</cp:lastModifiedBy>
  <cp:revision>730</cp:revision>
  <cp:lastPrinted>2017-07-27T06:29:55Z</cp:lastPrinted>
  <dcterms:created xsi:type="dcterms:W3CDTF">2003-07-09T14:46:46Z</dcterms:created>
  <dcterms:modified xsi:type="dcterms:W3CDTF">2024-05-08T11:55:44Z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