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257" r:id="rId4"/>
    <p:sldId id="300" r:id="rId5"/>
    <p:sldId id="261" r:id="rId6"/>
    <p:sldId id="301" r:id="rId7"/>
    <p:sldId id="262" r:id="rId8"/>
    <p:sldId id="263" r:id="rId9"/>
    <p:sldId id="264" r:id="rId10"/>
    <p:sldId id="302" r:id="rId11"/>
    <p:sldId id="265" r:id="rId12"/>
    <p:sldId id="266" r:id="rId13"/>
    <p:sldId id="285" r:id="rId14"/>
    <p:sldId id="267" r:id="rId15"/>
    <p:sldId id="268" r:id="rId16"/>
    <p:sldId id="286" r:id="rId17"/>
    <p:sldId id="303" r:id="rId18"/>
    <p:sldId id="269" r:id="rId19"/>
    <p:sldId id="270" r:id="rId20"/>
    <p:sldId id="287" r:id="rId21"/>
    <p:sldId id="282" r:id="rId22"/>
    <p:sldId id="271" r:id="rId23"/>
    <p:sldId id="288" r:id="rId24"/>
    <p:sldId id="294" r:id="rId25"/>
    <p:sldId id="272" r:id="rId26"/>
    <p:sldId id="273" r:id="rId27"/>
    <p:sldId id="274" r:id="rId28"/>
    <p:sldId id="304" r:id="rId29"/>
    <p:sldId id="275" r:id="rId30"/>
    <p:sldId id="276" r:id="rId31"/>
    <p:sldId id="277" r:id="rId32"/>
    <p:sldId id="278" r:id="rId33"/>
    <p:sldId id="306" r:id="rId34"/>
    <p:sldId id="280" r:id="rId35"/>
    <p:sldId id="305" r:id="rId36"/>
    <p:sldId id="283" r:id="rId37"/>
    <p:sldId id="307" r:id="rId38"/>
    <p:sldId id="289" r:id="rId39"/>
    <p:sldId id="290" r:id="rId40"/>
    <p:sldId id="292" r:id="rId41"/>
    <p:sldId id="297" r:id="rId42"/>
    <p:sldId id="296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43D03-5BBA-44B0-A4E6-E48149041E6D}">
          <p14:sldIdLst>
            <p14:sldId id="256"/>
            <p14:sldId id="299"/>
            <p14:sldId id="257"/>
            <p14:sldId id="300"/>
            <p14:sldId id="261"/>
            <p14:sldId id="301"/>
            <p14:sldId id="262"/>
            <p14:sldId id="263"/>
            <p14:sldId id="264"/>
            <p14:sldId id="302"/>
            <p14:sldId id="265"/>
            <p14:sldId id="266"/>
            <p14:sldId id="285"/>
            <p14:sldId id="267"/>
            <p14:sldId id="268"/>
            <p14:sldId id="286"/>
            <p14:sldId id="303"/>
            <p14:sldId id="269"/>
            <p14:sldId id="270"/>
            <p14:sldId id="287"/>
            <p14:sldId id="282"/>
            <p14:sldId id="271"/>
            <p14:sldId id="288"/>
            <p14:sldId id="294"/>
            <p14:sldId id="272"/>
            <p14:sldId id="273"/>
            <p14:sldId id="274"/>
            <p14:sldId id="304"/>
            <p14:sldId id="275"/>
            <p14:sldId id="276"/>
            <p14:sldId id="277"/>
            <p14:sldId id="278"/>
            <p14:sldId id="306"/>
            <p14:sldId id="280"/>
            <p14:sldId id="305"/>
            <p14:sldId id="283"/>
            <p14:sldId id="307"/>
            <p14:sldId id="289"/>
            <p14:sldId id="290"/>
            <p14:sldId id="292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09" autoAdjust="0"/>
  </p:normalViewPr>
  <p:slideViewPr>
    <p:cSldViewPr>
      <p:cViewPr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F8751-8426-4E45-B653-996E53C24DF5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CSC102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0FD4-BBB1-4631-B792-13542183C7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8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F20A2-F648-49B6-B583-961A9B9E9422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C50C1-00A3-4435-BCEA-4901BC54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9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7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3FB-4DD9-4903-83FE-F80270576417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3EED-3DA2-4ED4-9C83-CEA1A9E43AAB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ADCE-E054-4FA0-B715-AC4537BA8B51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A81-FF35-40E2-AA6F-C4E4697E2C73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8B4E-9E6D-47DB-A8C9-443A66B04FA1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D187-3CAF-4EEB-B511-D277A7E40C82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EB82-3297-42CA-9AC7-D3ECF198E013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8733-E273-4EF3-8143-57B6AA49A592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6BD8-1159-4CEE-BF69-08E8DE6F04D4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B0FE-4AC0-4D7B-83B1-A18CD9CB8AEE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497-D16F-472A-8AB2-6923D245D09D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FFB69-46B3-4750-912C-E29F4B8DA29C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rgbClr val="C00000"/>
                </a:solidFill>
              </a:rPr>
              <a:t>CS103 - Discrete Structures </a:t>
            </a:r>
            <a:br>
              <a:rPr lang="en-US" sz="3200" cap="none" dirty="0">
                <a:solidFill>
                  <a:srgbClr val="C00000"/>
                </a:solidFill>
              </a:rPr>
            </a:br>
            <a:r>
              <a:rPr lang="en-US" sz="3200" cap="none" dirty="0">
                <a:solidFill>
                  <a:srgbClr val="C00000"/>
                </a:solidFill>
              </a:rPr>
              <a:t>(Discrete Mathematics)</a:t>
            </a:r>
            <a:br>
              <a:rPr lang="en-US" sz="3200" cap="none" dirty="0">
                <a:solidFill>
                  <a:srgbClr val="C00000"/>
                </a:solidFill>
              </a:rPr>
            </a:br>
            <a:r>
              <a:rPr lang="en-US" sz="3200" cap="none" dirty="0">
                <a:solidFill>
                  <a:srgbClr val="C00000"/>
                </a:solidFill>
              </a:rPr>
              <a:t>Fall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2438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Helvetica" pitchFamily="1" charset="0"/>
              </a:rPr>
              <a:t>		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Lecture-1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Introduction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Propositional Logic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256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Symbols for Logical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07079"/>
                  </p:ext>
                </p:extLst>
              </p:nvPr>
            </p:nvGraphicFramePr>
            <p:xfrm>
              <a:off x="1676400" y="2743200"/>
              <a:ext cx="594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And, Conjunction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Or, Disjunction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defRPr/>
                          </a:pPr>
                          <a:r>
                            <a:rPr lang="en-US" sz="1400" dirty="0"/>
                            <a:t>→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defRPr/>
                          </a:pPr>
                          <a:r>
                            <a:rPr lang="en-US" sz="1400" dirty="0"/>
                            <a:t>↔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Bi-Conditional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9607079"/>
                  </p:ext>
                </p:extLst>
              </p:nvPr>
            </p:nvGraphicFramePr>
            <p:xfrm>
              <a:off x="1676400" y="2743200"/>
              <a:ext cx="594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Meaning</a:t>
                          </a:r>
                        </a:p>
                      </a:txBody>
                      <a:tcPr/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7042" r="-99795" b="-4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Negation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7042" r="-99795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And, Conjunction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1429" r="-9979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Or, Disjunction</a:t>
                          </a:r>
                        </a:p>
                      </a:txBody>
                      <a:tcPr/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defRPr/>
                          </a:pPr>
                          <a:r>
                            <a:rPr lang="en-US" sz="1400" dirty="0" smtClean="0"/>
                            <a:t>→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Implication</a:t>
                          </a:r>
                        </a:p>
                      </a:txBody>
                      <a:tcPr/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defRPr/>
                          </a:pPr>
                          <a:r>
                            <a:rPr lang="en-US" sz="1400" dirty="0" smtClean="0"/>
                            <a:t>↔</a:t>
                          </a: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 pitchFamily="18" charset="0"/>
                            <a:sym typeface="Symbol" pitchFamily="18" charset="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Bi-Conditional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44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Operators (Logical connectives)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Negation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This just turns a false proposition to true and the opposite for a true proposition.</a:t>
                </a:r>
              </a:p>
              <a:p>
                <a:pPr lvl="1"/>
                <a:r>
                  <a:rPr lang="en-US" dirty="0"/>
                  <a:t>Symbol: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¬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+mj-lt"/>
                    <a:cs typeface="Times New Roman" pitchFamily="18" charset="0"/>
                  </a:rPr>
                  <a:t>Let </a:t>
                </a:r>
                <a:r>
                  <a:rPr lang="en-US" i="1" dirty="0">
                    <a:latin typeface="+mj-lt"/>
                    <a:cs typeface="Times New Roman" pitchFamily="18" charset="0"/>
                  </a:rPr>
                  <a:t>p</a:t>
                </a:r>
                <a:r>
                  <a:rPr lang="en-US" dirty="0">
                    <a:latin typeface="+mj-lt"/>
                    <a:cs typeface="Times New Roman" pitchFamily="18" charset="0"/>
                  </a:rPr>
                  <a:t> is a proposition. The statement </a:t>
                </a:r>
              </a:p>
              <a:p>
                <a:pPr marL="274320" lvl="1" indent="0">
                  <a:buNone/>
                </a:pPr>
                <a:r>
                  <a:rPr lang="en-US" sz="2100" dirty="0">
                    <a:latin typeface="+mj-lt"/>
                    <a:cs typeface="Times New Roman" pitchFamily="18" charset="0"/>
                  </a:rPr>
                  <a:t>“</a:t>
                </a:r>
                <a:r>
                  <a:rPr lang="en-US" sz="2100" dirty="0"/>
                  <a:t>It is not the case that p.” 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    is another proposition, called the negation of p.</a:t>
                </a:r>
              </a:p>
              <a:p>
                <a:pPr lvl="3"/>
                <a:endParaRPr lang="en-US" sz="2100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+mj-lt"/>
                    <a:cs typeface="Times New Roman" pitchFamily="18" charset="0"/>
                  </a:rPr>
                  <a:t>The negation of </a:t>
                </a:r>
                <a:r>
                  <a:rPr lang="en-US" i="1" dirty="0">
                    <a:latin typeface="+mj-lt"/>
                    <a:cs typeface="Times New Roman" pitchFamily="18" charset="0"/>
                  </a:rPr>
                  <a:t>p</a:t>
                </a:r>
                <a:r>
                  <a:rPr lang="en-US" dirty="0">
                    <a:latin typeface="+mj-lt"/>
                    <a:cs typeface="Times New Roman" pitchFamily="18" charset="0"/>
                  </a:rPr>
                  <a:t>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¬</m:t>
                    </m:r>
                  </m:oMath>
                </a14:m>
                <a:r>
                  <a:rPr lang="en-US" i="1" dirty="0">
                    <a:latin typeface="+mj-lt"/>
                    <a:cs typeface="Times New Roman" pitchFamily="18" charset="0"/>
                  </a:rPr>
                  <a:t>p</a:t>
                </a:r>
                <a:r>
                  <a:rPr lang="en-US" dirty="0">
                    <a:latin typeface="+mj-lt"/>
                    <a:cs typeface="Times New Roman" pitchFamily="18" charset="0"/>
                  </a:rPr>
                  <a:t> and read as “not p”.</a:t>
                </a:r>
              </a:p>
              <a:p>
                <a:pPr lvl="1"/>
                <a:endParaRPr lang="en-US" dirty="0"/>
              </a:p>
              <a:p>
                <a:pPr>
                  <a:buFont typeface="Wingdings" pitchFamily="2" charset="2"/>
                  <a:buNone/>
                </a:pPr>
                <a:endParaRPr lang="en-US" dirty="0"/>
              </a:p>
              <a:p>
                <a:pPr>
                  <a:buFont typeface="Wingdings" pitchFamily="2" charset="2"/>
                  <a:buNone/>
                </a:pPr>
                <a:endParaRPr lang="en-US" dirty="0"/>
              </a:p>
              <a:p>
                <a:pPr>
                  <a:buFont typeface="Wingdings" pitchFamily="2" charset="2"/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05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defined by </a:t>
            </a:r>
            <a:r>
              <a:rPr lang="en-US" b="1" dirty="0"/>
              <a:t>truth tables</a:t>
            </a:r>
            <a:r>
              <a:rPr lang="en-US" dirty="0"/>
              <a:t> –tables which give the output of the       operator in the right-most column.</a:t>
            </a:r>
          </a:p>
          <a:p>
            <a:r>
              <a:rPr lang="en-US" dirty="0"/>
              <a:t>Here is the truth table for negation: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16278"/>
              </p:ext>
            </p:extLst>
          </p:nvPr>
        </p:nvGraphicFramePr>
        <p:xfrm>
          <a:off x="4407404" y="2083679"/>
          <a:ext cx="838200" cy="116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330120" progId="">
                  <p:embed/>
                </p:oleObj>
              </mc:Choice>
              <mc:Fallback>
                <p:oleObj name="Equation" r:id="rId2" imgW="152280" imgH="330120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404" y="2083679"/>
                        <a:ext cx="838200" cy="1161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48200" y="4202277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smtClean="0"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/>
                  <a:t>P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02277"/>
                <a:ext cx="5116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733800" y="4209925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986685"/>
                  </p:ext>
                </p:extLst>
              </p:nvPr>
            </p:nvGraphicFramePr>
            <p:xfrm>
              <a:off x="1905000" y="3646017"/>
              <a:ext cx="4572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13986685"/>
                  </p:ext>
                </p:extLst>
              </p:nvPr>
            </p:nvGraphicFramePr>
            <p:xfrm>
              <a:off x="1905000" y="3646017"/>
              <a:ext cx="4572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/>
                    <a:gridCol w="228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267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85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Logical Operator -  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Let p = “Today is Friday.”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The negation of p is 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¬</m:t>
                    </m:r>
                  </m:oMath>
                </a14:m>
                <a:r>
                  <a:rPr lang="en-US" dirty="0"/>
                  <a:t>p = “It is not the case that today is Friday.”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¬</m:t>
                    </m:r>
                  </m:oMath>
                </a14:m>
                <a:r>
                  <a:rPr lang="en-US" dirty="0"/>
                  <a:t>p = “Today is not Friday.”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¬</m:t>
                    </m:r>
                  </m:oMath>
                </a14:m>
                <a:r>
                  <a:rPr lang="en-US" dirty="0"/>
                  <a:t>p = “It is not Friday today.”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dirty="0"/>
                  <a:t>What is negation of following proposition: “My PC runs Linux”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0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Conjunction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Conjunction is a </a:t>
                </a:r>
                <a:r>
                  <a:rPr lang="en-US" i="1" dirty="0"/>
                  <a:t>binary</a:t>
                </a:r>
                <a:r>
                  <a:rPr lang="en-US" dirty="0"/>
                  <a:t> operator in that it operates on two propositions when creating compound proposition.  On the other hand, negation is a </a:t>
                </a:r>
                <a:r>
                  <a:rPr lang="en-US" i="1" dirty="0"/>
                  <a:t>unary </a:t>
                </a:r>
                <a:r>
                  <a:rPr lang="en-US" dirty="0"/>
                  <a:t>operator.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dirty="0">
                    <a:latin typeface="+mj-lt"/>
                    <a:cs typeface="Times New Roman" pitchFamily="18" charset="0"/>
                  </a:rPr>
                  <a:t>Conjunction corresponds to English “and.”  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dirty="0">
                    <a:latin typeface="+mj-lt"/>
                    <a:cs typeface="Times New Roman" pitchFamily="18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∧</m:t>
                    </m:r>
                  </m:oMath>
                </a14:m>
                <a:endParaRPr lang="en-US" dirty="0">
                  <a:latin typeface="+mj-lt"/>
                  <a:cs typeface="Times New Roman" pitchFamily="18" charset="0"/>
                  <a:sym typeface="Symbol" pitchFamily="18" charset="2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dirty="0">
                    <a:latin typeface="+mj-lt"/>
                    <a:cs typeface="Times New Roman" pitchFamily="18" charset="0"/>
                  </a:rPr>
                  <a:t>Let p and q be propositions. The conjunction of p and q, denoted by p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>
                    <a:latin typeface="+mj-lt"/>
                    <a:cs typeface="Times New Roman" pitchFamily="18" charset="0"/>
                  </a:rPr>
                  <a:t>q, is the proposition “p and q”. The conjunction </a:t>
                </a:r>
                <a:r>
                  <a:rPr lang="en-US" dirty="0">
                    <a:cs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q</a:t>
                </a:r>
                <a:r>
                  <a:rPr lang="en-US" dirty="0">
                    <a:latin typeface="+mj-lt"/>
                    <a:cs typeface="Times New Roman" pitchFamily="18" charset="0"/>
                  </a:rPr>
                  <a:t>is true when both p and q are true. </a:t>
                </a:r>
                <a:r>
                  <a:rPr lang="en-US" dirty="0"/>
                  <a:t>If one of these is false, than the compound statement is false as well.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3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461533"/>
                  </p:ext>
                </p:extLst>
              </p:nvPr>
            </p:nvGraphicFramePr>
            <p:xfrm>
              <a:off x="1905000" y="32766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Times New Roman" pitchFamily="18" charset="0"/>
                              <a:sym typeface="Symbol" pitchFamily="18" charset="2"/>
                            </a:rPr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328461533"/>
                  </p:ext>
                </p:extLst>
              </p:nvPr>
            </p:nvGraphicFramePr>
            <p:xfrm>
              <a:off x="1905000" y="32766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990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Conjunction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Let p = “Today is Friday.”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	and q = “It is raining today.”</a:t>
                </a:r>
              </a:p>
              <a:p>
                <a:pPr marL="0" indent="0">
                  <a:buNone/>
                </a:pPr>
                <a:endParaRPr lang="en-US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</a:rPr>
                      <m:t>∧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q = “Today is Friday and it is raining today.”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9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Hamza’s</a:t>
            </a:r>
            <a:r>
              <a:rPr lang="en-US" dirty="0"/>
              <a:t> PC has more than 16 GB free hard disk space, and the processor in </a:t>
            </a:r>
            <a:r>
              <a:rPr lang="en-US" dirty="0" err="1"/>
              <a:t>Hamza’s</a:t>
            </a:r>
            <a:r>
              <a:rPr lang="en-US" dirty="0"/>
              <a:t> PC runs faster than 1 GHz.</a:t>
            </a:r>
          </a:p>
          <a:p>
            <a:endParaRPr lang="en-US" dirty="0"/>
          </a:p>
          <a:p>
            <a:r>
              <a:rPr lang="en-US" dirty="0"/>
              <a:t>It is cold but sunny.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3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Disjunction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Disjunction is also a binary operator.</a:t>
                </a:r>
              </a:p>
              <a:p>
                <a:r>
                  <a:rPr lang="en-US" dirty="0">
                    <a:cs typeface="Times New Roman" pitchFamily="18" charset="0"/>
                  </a:rPr>
                  <a:t>Disjunction corresponds to English “or.”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dirty="0">
                    <a:cs typeface="Times New Roman" pitchFamily="18" charset="0"/>
                  </a:rPr>
                  <a:t>Symbol: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∨</m:t>
                    </m:r>
                  </m:oMath>
                </a14:m>
                <a:endParaRPr lang="en-US" i="1" dirty="0">
                  <a:cs typeface="Times New Roman" pitchFamily="18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US" i="1" dirty="0">
                  <a:cs typeface="Times New Roman" pitchFamily="18" charset="0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dirty="0">
                    <a:cs typeface="Times New Roman" pitchFamily="18" charset="0"/>
                  </a:rPr>
                  <a:t>Let p and q be propositions. The disjunction of p and q, denoted by p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∨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q, is the proposition “p or q”. The conjunction p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∨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q is false when both p and q are false and is true otherwise.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2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819063"/>
                  </p:ext>
                </p:extLst>
              </p:nvPr>
            </p:nvGraphicFramePr>
            <p:xfrm>
              <a:off x="1905000" y="32766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Times New Roman" pitchFamily="18" charset="0"/>
                              <a:sym typeface="Symbol" pitchFamily="18" charset="2"/>
                            </a:rPr>
                            <a:t>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06819063"/>
                  </p:ext>
                </p:extLst>
              </p:nvPr>
            </p:nvGraphicFramePr>
            <p:xfrm>
              <a:off x="1905000" y="32766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71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Re-summarizing 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Deep understanding of </a:t>
            </a:r>
            <a:r>
              <a:rPr lang="en-US" b="1" dirty="0"/>
              <a:t>discrete structures</a:t>
            </a:r>
            <a:r>
              <a:rPr lang="en-US" dirty="0"/>
              <a:t> used in </a:t>
            </a:r>
            <a:r>
              <a:rPr lang="en-US" b="1" dirty="0"/>
              <a:t>Computer Science</a:t>
            </a:r>
          </a:p>
          <a:p>
            <a:pPr lvl="0"/>
            <a:r>
              <a:rPr lang="en-US" dirty="0"/>
              <a:t>Developing </a:t>
            </a:r>
            <a:r>
              <a:rPr lang="en-US" b="1" dirty="0"/>
              <a:t>problem solving</a:t>
            </a:r>
            <a:r>
              <a:rPr lang="en-US" dirty="0"/>
              <a:t> and </a:t>
            </a:r>
            <a:r>
              <a:rPr lang="en-US" b="1" dirty="0"/>
              <a:t>analytical skills</a:t>
            </a:r>
          </a:p>
          <a:p>
            <a:r>
              <a:rPr lang="en-GB" dirty="0"/>
              <a:t>Developing </a:t>
            </a:r>
            <a:r>
              <a:rPr lang="en-GB" b="1" dirty="0"/>
              <a:t>algorithmic</a:t>
            </a:r>
            <a:r>
              <a:rPr lang="en-GB" dirty="0"/>
              <a:t> and </a:t>
            </a:r>
            <a:r>
              <a:rPr lang="en-GB" b="1" dirty="0"/>
              <a:t>computational skills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Ability to understand </a:t>
            </a:r>
            <a:r>
              <a:rPr lang="en-US" b="1" dirty="0"/>
              <a:t>mathematical arguments</a:t>
            </a:r>
            <a:r>
              <a:rPr lang="en-US" dirty="0"/>
              <a:t> and their </a:t>
            </a:r>
            <a:r>
              <a:rPr lang="en-US" b="1" dirty="0"/>
              <a:t>design</a:t>
            </a:r>
          </a:p>
          <a:p>
            <a:pPr lvl="1"/>
            <a:r>
              <a:rPr lang="en-US" b="1" dirty="0"/>
              <a:t>Understanding of logic</a:t>
            </a:r>
          </a:p>
          <a:p>
            <a:pPr lvl="1"/>
            <a:r>
              <a:rPr lang="en-US" b="1" dirty="0"/>
              <a:t>Proofing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-  Disjunction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Let p = “Today is Friday.”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	and q = “It is raining today.”</a:t>
                </a:r>
              </a:p>
              <a:p>
                <a:pPr marL="0" indent="0">
                  <a:buNone/>
                </a:pPr>
                <a:endParaRPr lang="en-US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	 p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∨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q = “Today is Friday or it is raining today.”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>
                  <a:latin typeface="+mj-lt"/>
                  <a:cs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+mj-lt"/>
                    <a:cs typeface="Times New Roman" pitchFamily="18" charset="0"/>
                    <a:sym typeface="Symbol" pitchFamily="18" charset="2"/>
                  </a:rPr>
                  <a:t>Let  p = “it is hot”,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+mj-lt"/>
                    <a:cs typeface="Times New Roman" pitchFamily="18" charset="0"/>
                    <a:sym typeface="Symbol" pitchFamily="18" charset="2"/>
                  </a:rPr>
                  <a:t>       q = “it is sunny”</a:t>
                </a:r>
              </a:p>
              <a:p>
                <a:pPr lvl="1">
                  <a:spcBef>
                    <a:spcPts val="600"/>
                  </a:spcBef>
                </a:pPr>
                <a:endParaRPr lang="en-US" altLang="zh-TW" sz="2400" dirty="0">
                  <a:latin typeface="+mj-lt"/>
                  <a:cs typeface="Times New Roman" pitchFamily="18" charset="0"/>
                  <a:sym typeface="Symbol" pitchFamily="18" charset="2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It is hot and sunny		p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∧</m:t>
                    </m:r>
                  </m:oMath>
                </a14:m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 q</a:t>
                </a:r>
              </a:p>
              <a:p>
                <a:pPr marL="0" indent="0">
                  <a:buNone/>
                </a:pPr>
                <a:endParaRPr lang="en-US" altLang="zh-TW" dirty="0">
                  <a:latin typeface="+mj-lt"/>
                  <a:cs typeface="Times New Roman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It is not hot but sunny	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¬</m:t>
                    </m:r>
                  </m:oMath>
                </a14:m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∧</m:t>
                    </m:r>
                  </m:oMath>
                </a14:m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 q</a:t>
                </a:r>
              </a:p>
              <a:p>
                <a:pPr marL="0" indent="0">
                  <a:buNone/>
                </a:pPr>
                <a:endParaRPr lang="en-US" altLang="zh-TW" dirty="0">
                  <a:latin typeface="+mj-lt"/>
                  <a:cs typeface="Times New Roman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It is neither hot nor sunny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¬</m:t>
                    </m:r>
                  </m:oMath>
                </a14:m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∧¬</m:t>
                    </m:r>
                  </m:oMath>
                </a14:m>
                <a:r>
                  <a:rPr lang="en-US" altLang="zh-TW" sz="2400" dirty="0">
                    <a:latin typeface="+mj-lt"/>
                    <a:cs typeface="Times New Roman" pitchFamily="18" charset="0"/>
                    <a:sym typeface="Symbol" pitchFamily="18" charset="2"/>
                  </a:rPr>
                  <a:t>q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Exclusive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Symbol: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>
                    <a:cs typeface="Times New Roman" pitchFamily="18" charset="0"/>
                  </a:rPr>
                  <a:t>Let p and q be propositions. The exclusive or of p and q, denoted by </a:t>
                </a:r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⊕</m:t>
                    </m:r>
                  </m:oMath>
                </a14:m>
                <a:r>
                  <a:rPr lang="en-US" dirty="0"/>
                  <a:t> q </a:t>
                </a:r>
                <a:r>
                  <a:rPr lang="en-US" dirty="0">
                    <a:cs typeface="Times New Roman" pitchFamily="18" charset="0"/>
                  </a:rPr>
                  <a:t>, is the proposition that </a:t>
                </a:r>
                <a:r>
                  <a:rPr lang="en-US" dirty="0"/>
                  <a:t>is true when exactly one of p and q is true and is false, and false otherwise.</a:t>
                </a:r>
              </a:p>
              <a:p>
                <a:r>
                  <a:rPr lang="en-US" dirty="0"/>
                  <a:t>Truth Table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673425"/>
                  </p:ext>
                </p:extLst>
              </p:nvPr>
            </p:nvGraphicFramePr>
            <p:xfrm>
              <a:off x="2286000" y="45720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/>
                            <a:t> 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46673425"/>
                  </p:ext>
                </p:extLst>
              </p:nvPr>
            </p:nvGraphicFramePr>
            <p:xfrm>
              <a:off x="2286000" y="4572000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53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Exclusive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Let p = “Students who have taken calculus can take 	this class.”</a:t>
                </a:r>
              </a:p>
              <a:p>
                <a:pPr marL="0" indent="0">
                  <a:buNone/>
                </a:pPr>
                <a:r>
                  <a:rPr lang="en-US" dirty="0"/>
                  <a:t>and q = “Students who have taken computer science 	can take this class.”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Times New Roman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∨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q </a:t>
                </a:r>
                <a:r>
                  <a:rPr lang="en-US" dirty="0"/>
                  <a:t>= “Students who have taken calculus or 	computer science can take this class.”</a:t>
                </a:r>
              </a:p>
              <a:p>
                <a:pPr marL="0" indent="0">
                  <a:buNone/>
                </a:pPr>
                <a:r>
                  <a:rPr lang="en-US" dirty="0"/>
                  <a:t>	p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⊕</m:t>
                    </m:r>
                  </m:oMath>
                </a14:m>
                <a:r>
                  <a:rPr lang="en-US" dirty="0"/>
                  <a:t> q = “Students who have taken calculus or 	computer science, but not both, can enroll in this 	class.”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87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93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rgbClr val="C00000"/>
                </a:solidFill>
              </a:rPr>
              <a:t>Exclusive or Versus Inclusive or (Disjunction)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Coffee or tea comes with dinner.			</a:t>
            </a:r>
          </a:p>
          <a:p>
            <a:endParaRPr lang="en-US" dirty="0"/>
          </a:p>
          <a:p>
            <a:r>
              <a:rPr lang="en-US" dirty="0"/>
              <a:t>A password must have at least three digits or be at least five characters long.				</a:t>
            </a:r>
          </a:p>
          <a:p>
            <a:endParaRPr lang="en-US" dirty="0"/>
          </a:p>
          <a:p>
            <a:r>
              <a:rPr lang="en-US" dirty="0"/>
              <a:t>Lunch includes soup or salad.			</a:t>
            </a:r>
          </a:p>
          <a:p>
            <a:endParaRPr lang="en-US" dirty="0"/>
          </a:p>
          <a:p>
            <a:r>
              <a:rPr lang="en-US" dirty="0"/>
              <a:t>Experience with C++ or Java is required.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9343" y="2329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50862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Inclusive 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21144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Exclusive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333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Inclusive 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41718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Exclusive or</a:t>
            </a:r>
          </a:p>
        </p:txBody>
      </p:sp>
    </p:spTree>
    <p:extLst>
      <p:ext uri="{BB962C8B-B14F-4D97-AF65-F5344CB8AC3E}">
        <p14:creationId xmlns:p14="http://schemas.microsoft.com/office/powerpoint/2010/main" val="9625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Implication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131"/>
            <a:ext cx="8229600" cy="487680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  <a:cs typeface="Times New Roman" pitchFamily="18" charset="0"/>
              </a:rPr>
              <a:t>p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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+mj-lt"/>
                <a:cs typeface="Times New Roman" pitchFamily="18" charset="0"/>
              </a:rPr>
              <a:t>q</a:t>
            </a:r>
            <a:r>
              <a:rPr lang="en-US" dirty="0">
                <a:latin typeface="+mj-lt"/>
                <a:cs typeface="Times New Roman" pitchFamily="18" charset="0"/>
              </a:rPr>
              <a:t> corresponds to English “if </a:t>
            </a:r>
            <a:r>
              <a:rPr lang="en-US" i="1" dirty="0">
                <a:latin typeface="+mj-lt"/>
                <a:cs typeface="Times New Roman" pitchFamily="18" charset="0"/>
              </a:rPr>
              <a:t>p</a:t>
            </a:r>
            <a:r>
              <a:rPr lang="en-US" dirty="0">
                <a:latin typeface="+mj-lt"/>
                <a:cs typeface="Times New Roman" pitchFamily="18" charset="0"/>
              </a:rPr>
              <a:t> then </a:t>
            </a:r>
            <a:r>
              <a:rPr lang="en-US" i="1" dirty="0">
                <a:latin typeface="+mj-lt"/>
                <a:cs typeface="Times New Roman" pitchFamily="18" charset="0"/>
              </a:rPr>
              <a:t>q,</a:t>
            </a:r>
            <a:r>
              <a:rPr lang="en-US" dirty="0">
                <a:latin typeface="+mj-lt"/>
                <a:cs typeface="Times New Roman" pitchFamily="18" charset="0"/>
              </a:rPr>
              <a:t>” or “</a:t>
            </a:r>
            <a:r>
              <a:rPr lang="en-US" i="1" dirty="0">
                <a:latin typeface="+mj-lt"/>
                <a:cs typeface="Times New Roman" pitchFamily="18" charset="0"/>
              </a:rPr>
              <a:t>p </a:t>
            </a:r>
            <a:r>
              <a:rPr lang="en-US" dirty="0">
                <a:latin typeface="+mj-lt"/>
                <a:cs typeface="Times New Roman" pitchFamily="18" charset="0"/>
              </a:rPr>
              <a:t>implies</a:t>
            </a:r>
            <a:r>
              <a:rPr lang="en-US" i="1" dirty="0">
                <a:latin typeface="+mj-lt"/>
                <a:cs typeface="Times New Roman" pitchFamily="18" charset="0"/>
              </a:rPr>
              <a:t> q</a:t>
            </a:r>
            <a:r>
              <a:rPr lang="en-US" dirty="0">
                <a:latin typeface="+mj-lt"/>
                <a:cs typeface="Times New Roman" pitchFamily="18" charset="0"/>
              </a:rPr>
              <a:t>.”</a:t>
            </a:r>
          </a:p>
          <a:p>
            <a:r>
              <a:rPr lang="en-US" dirty="0">
                <a:latin typeface="+mj-lt"/>
                <a:cs typeface="Times New Roman" pitchFamily="18" charset="0"/>
              </a:rPr>
              <a:t>Symbol: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</a:t>
            </a:r>
            <a:endParaRPr lang="en-US" dirty="0">
              <a:latin typeface="+mj-lt"/>
              <a:cs typeface="Times New Roman" pitchFamily="18" charset="0"/>
            </a:endParaRPr>
          </a:p>
          <a:p>
            <a:r>
              <a:rPr lang="en-US" dirty="0">
                <a:latin typeface="+mj-lt"/>
                <a:cs typeface="Times New Roman" pitchFamily="18" charset="0"/>
              </a:rPr>
              <a:t>The implication p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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q is the proposition that is false when p is true and q is false, and true otherwise.</a:t>
            </a:r>
          </a:p>
          <a:p>
            <a:endParaRPr lang="en-US" dirty="0">
              <a:latin typeface="+mj-lt"/>
              <a:sym typeface="Symbol" pitchFamily="18" charset="2"/>
            </a:endParaRPr>
          </a:p>
          <a:p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lvl="1"/>
            <a:r>
              <a:rPr lang="en-US" dirty="0">
                <a:cs typeface="Times New Roman" pitchFamily="18" charset="0"/>
              </a:rPr>
              <a:t>If it is raining then it is cloudy.</a:t>
            </a:r>
          </a:p>
          <a:p>
            <a:pPr lvl="1"/>
            <a:r>
              <a:rPr lang="en-US" dirty="0">
                <a:cs typeface="Times New Roman" pitchFamily="18" charset="0"/>
              </a:rPr>
              <a:t>If you get 100%  on the final, then you will get an A.</a:t>
            </a:r>
          </a:p>
          <a:p>
            <a:pPr lvl="1"/>
            <a:r>
              <a:rPr lang="en-US" dirty="0">
                <a:cs typeface="Times New Roman" pitchFamily="18" charset="0"/>
              </a:rPr>
              <a:t>If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then 2+2 = 4.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34668" y="3718719"/>
            <a:ext cx="31242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p → q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6995886" y="4142957"/>
            <a:ext cx="0" cy="685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 flipV="1">
            <a:off x="7593760" y="4142957"/>
            <a:ext cx="762000" cy="685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884638" y="4828757"/>
            <a:ext cx="1709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96768" y="4830785"/>
            <a:ext cx="17107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80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Implication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85684"/>
              </p:ext>
            </p:extLst>
          </p:nvPr>
        </p:nvGraphicFramePr>
        <p:xfrm>
          <a:off x="2286000" y="36576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 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8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Implication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Alternate ways of stating an implication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implies </a:t>
            </a:r>
            <a:r>
              <a:rPr lang="en-US" i="1" dirty="0">
                <a:cs typeface="Times New Roman" pitchFamily="18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If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i="1" dirty="0">
                <a:cs typeface="Times New Roman" pitchFamily="18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only if </a:t>
            </a:r>
            <a:r>
              <a:rPr lang="en-US" i="1" dirty="0">
                <a:cs typeface="Times New Roman" pitchFamily="18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is sufficient for </a:t>
            </a:r>
            <a:r>
              <a:rPr lang="en-US" i="1" dirty="0">
                <a:cs typeface="Times New Roman" pitchFamily="18" charset="0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 if </a:t>
            </a:r>
            <a:r>
              <a:rPr lang="en-US" i="1" dirty="0">
                <a:cs typeface="Times New Roman" pitchFamily="18" charset="0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 whenever </a:t>
            </a:r>
            <a:r>
              <a:rPr lang="en-US" i="1" dirty="0">
                <a:cs typeface="Times New Roman" pitchFamily="18" charset="0"/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 is necessary for </a:t>
            </a:r>
            <a:r>
              <a:rPr lang="en-US" i="1" dirty="0">
                <a:cs typeface="Times New Roman" pitchFamily="18" charset="0"/>
              </a:rPr>
              <a:t>p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7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Implication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p: you get 100% on the final</a:t>
            </a:r>
          </a:p>
          <a:p>
            <a:pPr marL="0" indent="0">
              <a:buNone/>
            </a:pPr>
            <a:r>
              <a:rPr lang="en-US" dirty="0"/>
              <a:t>q: you will get an A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/>
              <a:t>p implies that q.</a:t>
            </a:r>
          </a:p>
          <a:p>
            <a:pPr marL="0" indent="0">
              <a:buNone/>
            </a:pPr>
            <a:r>
              <a:rPr lang="en-US" dirty="0"/>
              <a:t>	you get 100% on the final </a:t>
            </a:r>
            <a:r>
              <a:rPr lang="en-US" dirty="0">
                <a:solidFill>
                  <a:srgbClr val="FF0000"/>
                </a:solidFill>
              </a:rPr>
              <a:t>implies that </a:t>
            </a:r>
            <a:r>
              <a:rPr lang="en-US" dirty="0"/>
              <a:t>you will get an A.</a:t>
            </a:r>
            <a:endParaRPr lang="en-US" sz="1100" dirty="0"/>
          </a:p>
          <a:p>
            <a:r>
              <a:rPr lang="en-US" b="1" dirty="0"/>
              <a:t>If p, then q.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</a:t>
            </a:r>
            <a:r>
              <a:rPr lang="en-US" dirty="0"/>
              <a:t> you get 100% on the final</a:t>
            </a:r>
            <a:r>
              <a:rPr lang="en-US" dirty="0">
                <a:solidFill>
                  <a:srgbClr val="FF0000"/>
                </a:solidFill>
              </a:rPr>
              <a:t>, then</a:t>
            </a:r>
            <a:r>
              <a:rPr lang="en-US" dirty="0"/>
              <a:t> that you will get an A.</a:t>
            </a:r>
          </a:p>
          <a:p>
            <a:r>
              <a:rPr lang="en-US" b="1" dirty="0"/>
              <a:t>If p, q.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 </a:t>
            </a:r>
            <a:r>
              <a:rPr lang="en-US" dirty="0"/>
              <a:t>you get 100% on the final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that you will get an A.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b="1" dirty="0"/>
              <a:t>p is sufficient for q.</a:t>
            </a:r>
          </a:p>
          <a:p>
            <a:pPr marL="0" indent="0">
              <a:buNone/>
            </a:pPr>
            <a:r>
              <a:rPr lang="en-US" dirty="0"/>
              <a:t>	Get 100% on the final </a:t>
            </a:r>
            <a:r>
              <a:rPr lang="en-US" dirty="0">
                <a:solidFill>
                  <a:srgbClr val="FF0000"/>
                </a:solidFill>
              </a:rPr>
              <a:t>is sufficient for</a:t>
            </a:r>
            <a:r>
              <a:rPr lang="en-US" dirty="0"/>
              <a:t> getting an A.</a:t>
            </a:r>
          </a:p>
          <a:p>
            <a:r>
              <a:rPr lang="en-US" b="1" dirty="0"/>
              <a:t>q if p.</a:t>
            </a:r>
          </a:p>
          <a:p>
            <a:pPr marL="0" indent="0">
              <a:buNone/>
            </a:pPr>
            <a:r>
              <a:rPr lang="en-US" dirty="0"/>
              <a:t>	you will get an A</a:t>
            </a:r>
            <a:r>
              <a:rPr lang="en-US" dirty="0">
                <a:solidFill>
                  <a:srgbClr val="FF0000"/>
                </a:solidFill>
              </a:rPr>
              <a:t> if</a:t>
            </a:r>
            <a:r>
              <a:rPr lang="en-US" dirty="0"/>
              <a:t> you get 100% on the final.</a:t>
            </a:r>
          </a:p>
          <a:p>
            <a:r>
              <a:rPr lang="en-US" b="1" dirty="0"/>
              <a:t>q unless </a:t>
            </a:r>
            <a:r>
              <a:rPr lang="en-US" b="1" dirty="0">
                <a:solidFill>
                  <a:srgbClr val="FF0000"/>
                </a:solidFill>
              </a:rPr>
              <a:t>￢</a:t>
            </a:r>
            <a:r>
              <a:rPr lang="en-US" b="1" dirty="0"/>
              <a:t> p.</a:t>
            </a:r>
          </a:p>
          <a:p>
            <a:pPr marL="0" indent="0">
              <a:buNone/>
            </a:pPr>
            <a:r>
              <a:rPr lang="en-US" dirty="0"/>
              <a:t>	you will get an A </a:t>
            </a:r>
            <a:r>
              <a:rPr lang="en-US" dirty="0">
                <a:solidFill>
                  <a:srgbClr val="FF0000"/>
                </a:solidFill>
              </a:rPr>
              <a:t>unless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get 100% on final.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Implication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Converse</a:t>
            </a:r>
          </a:p>
          <a:p>
            <a:pPr marL="0" indent="0">
              <a:buNone/>
            </a:pPr>
            <a:r>
              <a:rPr lang="en-US" dirty="0"/>
              <a:t>  The proposition </a:t>
            </a:r>
            <a:r>
              <a:rPr lang="en-US" i="1" dirty="0"/>
              <a:t>q </a:t>
            </a:r>
            <a:r>
              <a:rPr lang="en-US" dirty="0"/>
              <a:t>→ </a:t>
            </a:r>
            <a:r>
              <a:rPr lang="en-US" i="1" dirty="0"/>
              <a:t>p </a:t>
            </a:r>
            <a:r>
              <a:rPr lang="en-US" dirty="0"/>
              <a:t>is </a:t>
            </a:r>
            <a:r>
              <a:rPr lang="en-US" b="1" dirty="0"/>
              <a:t>converse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Contrapositive</a:t>
            </a:r>
          </a:p>
          <a:p>
            <a:pPr marL="0" indent="0">
              <a:buNone/>
            </a:pPr>
            <a:r>
              <a:rPr lang="en-US" dirty="0"/>
              <a:t>  The </a:t>
            </a:r>
            <a:r>
              <a:rPr lang="en-US" b="1" dirty="0"/>
              <a:t>contrapositive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 </a:t>
            </a:r>
            <a:r>
              <a:rPr lang="en-US" dirty="0"/>
              <a:t>is the proposition ￢</a:t>
            </a:r>
            <a:r>
              <a:rPr lang="en-US" i="1" dirty="0"/>
              <a:t>q </a:t>
            </a:r>
            <a:r>
              <a:rPr lang="en-US" dirty="0"/>
              <a:t>→￢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Inverse</a:t>
            </a:r>
          </a:p>
          <a:p>
            <a:pPr marL="0" indent="0">
              <a:buNone/>
            </a:pPr>
            <a:r>
              <a:rPr lang="en-US" dirty="0"/>
              <a:t>  The proposition ￢</a:t>
            </a:r>
            <a:r>
              <a:rPr lang="en-US" i="1" dirty="0"/>
              <a:t>p </a:t>
            </a:r>
            <a:r>
              <a:rPr lang="en-US" dirty="0"/>
              <a:t>→￢</a:t>
            </a:r>
            <a:r>
              <a:rPr lang="en-US" i="1" dirty="0"/>
              <a:t>q </a:t>
            </a:r>
            <a:r>
              <a:rPr lang="en-US" dirty="0"/>
              <a:t>is called the </a:t>
            </a:r>
            <a:r>
              <a:rPr lang="en-US" b="1" dirty="0"/>
              <a:t>inverse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Topics in CS103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Logic</a:t>
            </a:r>
          </a:p>
          <a:p>
            <a:r>
              <a:rPr lang="en-US" dirty="0"/>
              <a:t>Quantifiers and Predicates</a:t>
            </a:r>
          </a:p>
          <a:p>
            <a:r>
              <a:rPr lang="en-US" dirty="0"/>
              <a:t>Proof Techniques</a:t>
            </a:r>
          </a:p>
          <a:p>
            <a:r>
              <a:rPr lang="en-US" dirty="0"/>
              <a:t>Number Theory</a:t>
            </a:r>
          </a:p>
          <a:p>
            <a:r>
              <a:rPr lang="en-US" dirty="0"/>
              <a:t>Sequence and Summations</a:t>
            </a:r>
          </a:p>
          <a:p>
            <a:r>
              <a:rPr lang="en-US" dirty="0"/>
              <a:t>Induction and Recursion</a:t>
            </a:r>
          </a:p>
          <a:p>
            <a:r>
              <a:rPr lang="en-US" dirty="0"/>
              <a:t>Basic Set Theory </a:t>
            </a:r>
          </a:p>
          <a:p>
            <a:r>
              <a:rPr lang="en-US" dirty="0"/>
              <a:t>Relations 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Graphs</a:t>
            </a:r>
          </a:p>
          <a:p>
            <a:r>
              <a:rPr lang="en-US" dirty="0"/>
              <a:t>Trees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0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Implication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“The home team wins whenever it is raining?”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dirty="0"/>
              <a:t>Because “</a:t>
            </a:r>
            <a:r>
              <a:rPr lang="en-US" i="1" dirty="0"/>
              <a:t>q </a:t>
            </a:r>
            <a:r>
              <a:rPr lang="en-US" dirty="0"/>
              <a:t>whenever </a:t>
            </a:r>
            <a:r>
              <a:rPr lang="en-US" i="1" dirty="0"/>
              <a:t>p</a:t>
            </a:r>
            <a:r>
              <a:rPr lang="en-US" dirty="0"/>
              <a:t>”, so 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</a:t>
            </a:r>
            <a:r>
              <a:rPr lang="en-US" dirty="0"/>
              <a:t>, the original statement      can be rewritten as “If it is raining, then the home team wins.”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Contrapositive </a:t>
            </a:r>
          </a:p>
          <a:p>
            <a:pPr marL="0" indent="0">
              <a:buNone/>
            </a:pPr>
            <a:r>
              <a:rPr lang="en-US" dirty="0"/>
              <a:t>	“If the home team does not win, then it is not raining.”</a:t>
            </a:r>
          </a:p>
          <a:p>
            <a:r>
              <a:rPr lang="en-US" dirty="0"/>
              <a:t>Converse</a:t>
            </a:r>
          </a:p>
          <a:p>
            <a:pPr marL="0" indent="0">
              <a:buNone/>
            </a:pPr>
            <a:r>
              <a:rPr lang="en-US" dirty="0"/>
              <a:t>	“If the home team wins, then it is raining.”</a:t>
            </a:r>
          </a:p>
          <a:p>
            <a:r>
              <a:rPr lang="en-US" dirty="0"/>
              <a:t>Inverse</a:t>
            </a:r>
          </a:p>
          <a:p>
            <a:pPr marL="0" indent="0">
              <a:buNone/>
            </a:pPr>
            <a:r>
              <a:rPr lang="en-US" dirty="0"/>
              <a:t>	“If it is not raining, then the home team does not win.”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Bi-conditional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 </a:t>
            </a:r>
            <a:r>
              <a:rPr lang="en-US" dirty="0"/>
              <a:t>↔ </a:t>
            </a:r>
            <a:r>
              <a:rPr lang="en-US" i="1" dirty="0"/>
              <a:t>q </a:t>
            </a:r>
            <a:r>
              <a:rPr lang="en-US" dirty="0">
                <a:cs typeface="Times New Roman" pitchFamily="18" charset="0"/>
              </a:rPr>
              <a:t>corresponds to English </a:t>
            </a:r>
            <a:r>
              <a:rPr lang="en-US" dirty="0"/>
              <a:t>“</a:t>
            </a:r>
            <a:r>
              <a:rPr lang="en-US" i="1" dirty="0"/>
              <a:t>p </a:t>
            </a:r>
            <a:r>
              <a:rPr lang="en-US" dirty="0"/>
              <a:t>if and only if </a:t>
            </a:r>
            <a:r>
              <a:rPr lang="en-US" i="1" dirty="0"/>
              <a:t>q</a:t>
            </a:r>
            <a:r>
              <a:rPr lang="en-US" dirty="0"/>
              <a:t>.”</a:t>
            </a:r>
          </a:p>
          <a:p>
            <a:r>
              <a:rPr lang="en-US" dirty="0">
                <a:cs typeface="Times New Roman" pitchFamily="18" charset="0"/>
              </a:rPr>
              <a:t>Symbol: </a:t>
            </a:r>
            <a:r>
              <a:rPr lang="en-US" dirty="0"/>
              <a:t>↔ </a:t>
            </a:r>
          </a:p>
          <a:p>
            <a:r>
              <a:rPr lang="en-US" dirty="0"/>
              <a:t>The bi-conditional statement </a:t>
            </a:r>
            <a:r>
              <a:rPr lang="en-US" i="1" dirty="0"/>
              <a:t>p </a:t>
            </a:r>
            <a:r>
              <a:rPr lang="en-US" dirty="0"/>
              <a:t>↔ </a:t>
            </a:r>
            <a:r>
              <a:rPr lang="en-US" i="1" dirty="0"/>
              <a:t>q </a:t>
            </a:r>
            <a:r>
              <a:rPr lang="en-US" dirty="0"/>
              <a:t>is true when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have the same truth values, and is false otherwise. </a:t>
            </a:r>
          </a:p>
          <a:p>
            <a:r>
              <a:rPr lang="en-US" dirty="0"/>
              <a:t>Bi-conditional statements are also called </a:t>
            </a:r>
            <a:r>
              <a:rPr lang="en-US" i="1" dirty="0"/>
              <a:t>bi-implications</a:t>
            </a:r>
            <a:r>
              <a:rPr lang="en-US" dirty="0"/>
              <a:t>.</a:t>
            </a:r>
          </a:p>
          <a:p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Alternatively, it means “(if p then q) and (if q then p)”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“You can take the flight if and only if you buy a ticket.”</a:t>
            </a:r>
          </a:p>
        </p:txBody>
      </p:sp>
    </p:spTree>
    <p:extLst>
      <p:ext uri="{BB962C8B-B14F-4D97-AF65-F5344CB8AC3E}">
        <p14:creationId xmlns:p14="http://schemas.microsoft.com/office/powerpoint/2010/main" val="187583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Bi-conditional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86363"/>
              </p:ext>
            </p:extLst>
          </p:nvPr>
        </p:nvGraphicFramePr>
        <p:xfrm>
          <a:off x="2286000" y="32766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↔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0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Logical Operator – Bi-conditional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p: You can take flight</a:t>
                </a:r>
              </a:p>
              <a:p>
                <a:pPr marL="0" indent="0">
                  <a:buNone/>
                </a:pPr>
                <a:r>
                  <a:rPr lang="en-US" dirty="0"/>
                  <a:t>q: You buy a ticket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You can take flight if and only if you buy a ticket</a:t>
                </a:r>
              </a:p>
              <a:p>
                <a:pPr marL="0" indent="0">
                  <a:buNone/>
                </a:pPr>
                <a:r>
                  <a:rPr lang="en-US" dirty="0"/>
                  <a:t>What is the truth value when: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you buy a ticket and you can take the flight ??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you don’t buy a ticket and you can’t take the flight ??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you buy a ticket but you can’t take the flight ??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you can’t buy a ticket but can take the flight ??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1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Operator – Bi-conditional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Other English equivalents: 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“p if and only if q”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“p is equivalent to q”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“p is necessary </a:t>
            </a:r>
            <a:r>
              <a:rPr lang="en-US" dirty="0">
                <a:latin typeface="+mj-lt"/>
                <a:cs typeface="Times New Roman" pitchFamily="18" charset="0"/>
              </a:rPr>
              <a:t>and sufficient for q”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</a:rPr>
              <a:t>“p </a:t>
            </a:r>
            <a:r>
              <a:rPr lang="en-US" dirty="0" err="1">
                <a:latin typeface="+mj-lt"/>
                <a:cs typeface="Times New Roman" pitchFamily="18" charset="0"/>
              </a:rPr>
              <a:t>iff</a:t>
            </a:r>
            <a:r>
              <a:rPr lang="en-US" dirty="0">
                <a:latin typeface="+mj-lt"/>
                <a:cs typeface="Times New Roman" pitchFamily="18" charset="0"/>
              </a:rPr>
              <a:t> q”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Times New Roman" pitchFamily="18" charset="0"/>
              </a:rPr>
              <a:t>“If p then q, and conversely”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150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Bi-conditional 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p: </a:t>
            </a:r>
            <a:r>
              <a:rPr lang="en-US" dirty="0"/>
              <a:t>“You can take the flight”</a:t>
            </a:r>
          </a:p>
          <a:p>
            <a:pPr marL="0" indent="0">
              <a:buNone/>
            </a:pPr>
            <a:r>
              <a:rPr lang="en-US" i="1" dirty="0"/>
              <a:t>q: </a:t>
            </a:r>
            <a:r>
              <a:rPr lang="en-US" dirty="0"/>
              <a:t>“You buy a ticket”</a:t>
            </a:r>
          </a:p>
          <a:p>
            <a:pPr marL="0" indent="0">
              <a:buNone/>
            </a:pPr>
            <a:r>
              <a:rPr lang="en-US" i="1" dirty="0"/>
              <a:t>p </a:t>
            </a:r>
            <a:r>
              <a:rPr lang="en-US" dirty="0"/>
              <a:t>↔ </a:t>
            </a:r>
            <a:r>
              <a:rPr lang="en-US" i="1" dirty="0"/>
              <a:t>q: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You can take the flight if and only if you buy a ticket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You can take the flight </a:t>
            </a:r>
            <a:r>
              <a:rPr lang="en-US" dirty="0" err="1"/>
              <a:t>iff</a:t>
            </a:r>
            <a:r>
              <a:rPr lang="en-US" dirty="0"/>
              <a:t> you buy a ticket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The fact that you can take the flight is necessary and sufficient for buying a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Logical Operators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8571358"/>
                  </p:ext>
                </p:extLst>
              </p:nvPr>
            </p:nvGraphicFramePr>
            <p:xfrm>
              <a:off x="457200" y="2514600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err="1"/>
                            <a:t>Xor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/>
                            <a:t>Bi-conditional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</a:t>
                          </a:r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</a:t>
                          </a:r>
                          <a:r>
                            <a:rPr lang="en-US" b="1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b="1" baseline="0" dirty="0"/>
                            <a:t> 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 </a:t>
                          </a: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</a:t>
                          </a:r>
                          <a:r>
                            <a:rPr lang="en-US" b="1" baseline="0" dirty="0"/>
                            <a:t> q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 </a:t>
                          </a: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</a:t>
                          </a:r>
                          <a:r>
                            <a:rPr lang="en-US" b="1" baseline="0" dirty="0"/>
                            <a:t> 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 </a:t>
                          </a: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 </a:t>
                          </a:r>
                          <a:r>
                            <a:rPr lang="en-US" b="1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 </a:t>
                          </a:r>
                          <a:r>
                            <a:rPr lang="en-US" sz="18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Symbol" pitchFamily="18" charset="2"/>
                            </a:rPr>
                            <a:t>↔</a:t>
                          </a:r>
                          <a:r>
                            <a:rPr lang="en-US" b="1" baseline="0" dirty="0"/>
                            <a:t>q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478571358"/>
                  </p:ext>
                </p:extLst>
              </p:nvPr>
            </p:nvGraphicFramePr>
            <p:xfrm>
              <a:off x="457200" y="2514600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838200"/>
                    <a:gridCol w="914400"/>
                    <a:gridCol w="838200"/>
                    <a:gridCol w="1295400"/>
                    <a:gridCol w="1600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Not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Not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And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Or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err="1" smtClean="0"/>
                            <a:t>Xor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Implication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Bi-conditional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</a:t>
                          </a:r>
                          <a:r>
                            <a:rPr lang="en-US" b="1" dirty="0" smtClean="0"/>
                            <a:t>p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</a:t>
                          </a:r>
                          <a:r>
                            <a:rPr lang="en-US" b="1" dirty="0" smtClean="0"/>
                            <a:t>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6087" t="-108197" r="-55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 </a:t>
                          </a: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</a:t>
                          </a:r>
                          <a:r>
                            <a:rPr lang="en-US" b="1" baseline="0" dirty="0" smtClean="0"/>
                            <a:t> q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 </a:t>
                          </a: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</a:t>
                          </a:r>
                          <a:r>
                            <a:rPr lang="en-US" b="1" baseline="0" dirty="0" smtClean="0"/>
                            <a:t> 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 </a:t>
                          </a:r>
                          <a:r>
                            <a:rPr kumimoji="0" lang="en-US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charset="0"/>
                              <a:ea typeface="Osaka" charset="-128"/>
                              <a:cs typeface="Osaka" charset="-128"/>
                              <a:sym typeface="Symbol" charset="2"/>
                            </a:rPr>
                            <a:t> </a:t>
                          </a:r>
                          <a:r>
                            <a:rPr lang="en-US" b="1" dirty="0" smtClean="0"/>
                            <a:t>q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 </a:t>
                          </a:r>
                          <a:r>
                            <a:rPr lang="en-US" sz="18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Symbol" pitchFamily="18" charset="2"/>
                            </a:rPr>
                            <a:t>↔</a:t>
                          </a:r>
                          <a:r>
                            <a:rPr lang="en-US" b="1" baseline="0" dirty="0" smtClean="0"/>
                            <a:t>q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393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Truth Table of 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 truth table:</a:t>
            </a:r>
          </a:p>
          <a:p>
            <a:r>
              <a:rPr lang="en-US" dirty="0"/>
              <a:t>Rows</a:t>
            </a:r>
          </a:p>
          <a:p>
            <a:pPr lvl="1"/>
            <a:r>
              <a:rPr lang="en-US" dirty="0"/>
              <a:t> Need a row for every possible combination of values for the every propositions.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Need a column for the truth value of each expression that occurs in the compound proposition as it is built up.</a:t>
            </a:r>
          </a:p>
          <a:p>
            <a:pPr lvl="1"/>
            <a:r>
              <a:rPr lang="en-US" dirty="0"/>
              <a:t>Need a column for the compound proposition (usually at far right)</a:t>
            </a:r>
          </a:p>
          <a:p>
            <a:pPr lvl="1"/>
            <a:r>
              <a:rPr lang="en-US" dirty="0"/>
              <a:t>This includes the atomic propositions</a:t>
            </a:r>
          </a:p>
        </p:txBody>
      </p:sp>
    </p:spTree>
    <p:extLst>
      <p:ext uri="{BB962C8B-B14F-4D97-AF65-F5344CB8AC3E}">
        <p14:creationId xmlns:p14="http://schemas.microsoft.com/office/powerpoint/2010/main" val="3224598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Truth Table of 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(p </a:t>
            </a:r>
            <a:r>
              <a:rPr lang="en-US" dirty="0"/>
              <a:t>∨￢</a:t>
            </a:r>
            <a:r>
              <a:rPr lang="en-US" i="1" dirty="0"/>
              <a:t>q) </a:t>
            </a:r>
            <a:r>
              <a:rPr lang="en-US" dirty="0"/>
              <a:t>→ </a:t>
            </a:r>
            <a:r>
              <a:rPr lang="en-US" i="1" dirty="0"/>
              <a:t>(p </a:t>
            </a:r>
            <a:r>
              <a:rPr lang="en-US" dirty="0"/>
              <a:t>∧ </a:t>
            </a:r>
            <a:r>
              <a:rPr lang="en-US" i="1" dirty="0"/>
              <a:t>q)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54141"/>
              </p:ext>
            </p:extLst>
          </p:nvPr>
        </p:nvGraphicFramePr>
        <p:xfrm>
          <a:off x="1219200" y="3124200"/>
          <a:ext cx="6019799" cy="207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￢</a:t>
                      </a:r>
                      <a:r>
                        <a:rPr lang="en-US" i="1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 </a:t>
                      </a:r>
                      <a:r>
                        <a:rPr lang="en-US" dirty="0"/>
                        <a:t>∨￢</a:t>
                      </a:r>
                      <a:r>
                        <a:rPr lang="en-US" i="1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 </a:t>
                      </a:r>
                      <a:r>
                        <a:rPr lang="en-US" dirty="0"/>
                        <a:t>∧ </a:t>
                      </a:r>
                      <a:r>
                        <a:rPr lang="en-US" i="1" dirty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(p </a:t>
                      </a:r>
                      <a:r>
                        <a:rPr lang="en-US" dirty="0"/>
                        <a:t>∨￢</a:t>
                      </a:r>
                      <a:r>
                        <a:rPr lang="en-US" i="1" dirty="0"/>
                        <a:t>q) </a:t>
                      </a:r>
                      <a:r>
                        <a:rPr lang="en-US" dirty="0"/>
                        <a:t>→ </a:t>
                      </a:r>
                      <a:r>
                        <a:rPr lang="en-US" i="1" dirty="0"/>
                        <a:t>(p </a:t>
                      </a:r>
                      <a:r>
                        <a:rPr lang="en-US" dirty="0"/>
                        <a:t>∧ </a:t>
                      </a:r>
                      <a:r>
                        <a:rPr lang="en-US" i="1" dirty="0"/>
                        <a:t>q)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Truth Table of 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  </a:t>
            </a:r>
            <a:r>
              <a:rPr lang="en-US" dirty="0"/>
              <a:t>→ </a:t>
            </a:r>
            <a:r>
              <a:rPr lang="en-US" i="1" dirty="0"/>
              <a:t>(</a:t>
            </a:r>
            <a:r>
              <a:rPr lang="en-US" dirty="0"/>
              <a:t>￢</a:t>
            </a:r>
            <a:r>
              <a:rPr lang="en-US" i="1" dirty="0"/>
              <a:t>q </a:t>
            </a:r>
            <a:r>
              <a:rPr lang="en-US" dirty="0"/>
              <a:t>∧ r </a:t>
            </a:r>
            <a:r>
              <a:rPr lang="en-US" i="1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94626"/>
              </p:ext>
            </p:extLst>
          </p:nvPr>
        </p:nvGraphicFramePr>
        <p:xfrm>
          <a:off x="990601" y="2286000"/>
          <a:ext cx="6705598" cy="357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9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￢</a:t>
                      </a:r>
                      <a:r>
                        <a:rPr lang="en-US" i="1" dirty="0"/>
                        <a:t>q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￢</a:t>
                      </a:r>
                      <a:r>
                        <a:rPr lang="en-US" i="1" dirty="0"/>
                        <a:t>q </a:t>
                      </a:r>
                      <a:r>
                        <a:rPr lang="en-US" dirty="0"/>
                        <a:t>∧ 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  </a:t>
                      </a:r>
                      <a:r>
                        <a:rPr lang="en-US" dirty="0"/>
                        <a:t>→ </a:t>
                      </a:r>
                      <a:r>
                        <a:rPr lang="en-US" i="1" dirty="0"/>
                        <a:t>(</a:t>
                      </a:r>
                      <a:r>
                        <a:rPr lang="en-US" dirty="0"/>
                        <a:t>￢</a:t>
                      </a:r>
                      <a:r>
                        <a:rPr lang="en-US" i="1" dirty="0"/>
                        <a:t>q </a:t>
                      </a:r>
                      <a:r>
                        <a:rPr lang="en-US" dirty="0"/>
                        <a:t>∧ r </a:t>
                      </a:r>
                      <a:r>
                        <a:rPr lang="en-US" i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Reasons to Study Discrete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Proof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400" dirty="0"/>
              <a:t>	Ability to understand and create mathematical   	argument</a:t>
            </a:r>
          </a:p>
          <a:p>
            <a:pPr marL="0" indent="0">
              <a:spcBef>
                <a:spcPts val="600"/>
              </a:spcBef>
              <a:buClr>
                <a:schemeClr val="folHlink"/>
              </a:buCl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Gateway to more advanced CS courses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400" dirty="0"/>
              <a:t>	Data structures, algorithms, automata theory, formal 	languages, Database, networks, operating system, 	security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0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Precedence of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as in algebra, operators have precedence</a:t>
            </a:r>
          </a:p>
          <a:p>
            <a:pPr marL="0" lvl="1" indent="0">
              <a:buNone/>
            </a:pPr>
            <a:r>
              <a:rPr lang="en-US" dirty="0"/>
              <a:t>	</a:t>
            </a:r>
          </a:p>
          <a:p>
            <a:pPr marL="0" lvl="1" indent="0">
              <a:buNone/>
            </a:pPr>
            <a:r>
              <a:rPr lang="en-US" dirty="0"/>
              <a:t>	 </a:t>
            </a:r>
            <a:r>
              <a:rPr lang="en-US" sz="2600" dirty="0">
                <a:ea typeface="ＭＳ Ｐゴシック" pitchFamily="34" charset="-128"/>
                <a:cs typeface="Arial" charset="0"/>
              </a:rPr>
              <a:t>4+3*2 = 4+(3*2),         not (4+3)*2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This means that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p  q  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¬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r 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→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 s 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↔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 t </a:t>
            </a:r>
            <a:b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</a:b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yields: (p  (q  (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¬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r)) 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→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 s) 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</a:rPr>
              <a:t>↔</a:t>
            </a:r>
            <a:r>
              <a:rPr lang="en-US" dirty="0">
                <a:latin typeface="+mj-lt"/>
                <a:ea typeface="ＭＳ Ｐゴシック" pitchFamily="34" charset="-128"/>
                <a:cs typeface="Arial" charset="0"/>
                <a:sym typeface="Symbol" pitchFamily="18" charset="2"/>
              </a:rPr>
              <a:t> (t)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2639"/>
              </p:ext>
            </p:extLst>
          </p:nvPr>
        </p:nvGraphicFramePr>
        <p:xfrm>
          <a:off x="5181600" y="3276600"/>
          <a:ext cx="3048000" cy="234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a typeface="ＭＳ Ｐゴシック" pitchFamily="34" charset="-128"/>
                          <a:cs typeface="Arial" charset="0"/>
                        </a:rPr>
                        <a:t>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a:t>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a:t>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a typeface="ＭＳ Ｐゴシック" pitchFamily="34" charset="-128"/>
                          <a:cs typeface="Arial" charset="0"/>
                        </a:rPr>
                        <a:t>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ea typeface="ＭＳ Ｐゴシック" pitchFamily="34" charset="-128"/>
                          <a:cs typeface="Arial" charset="0"/>
                        </a:rPr>
                        <a:t>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39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Truth 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truth table of following compound propositions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→￢</a:t>
            </a:r>
            <a:r>
              <a:rPr lang="en-US" i="1" dirty="0"/>
              <a:t>p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⊕ </a:t>
            </a:r>
            <a:r>
              <a:rPr lang="en-US" i="1" dirty="0"/>
              <a:t>p</a:t>
            </a:r>
            <a:endParaRPr lang="en-US" dirty="0"/>
          </a:p>
          <a:p>
            <a:pPr lvl="1"/>
            <a:r>
              <a:rPr lang="en-US" i="1" dirty="0"/>
              <a:t>(q </a:t>
            </a:r>
            <a:r>
              <a:rPr lang="en-US" dirty="0"/>
              <a:t>→￢</a:t>
            </a:r>
            <a:r>
              <a:rPr lang="en-US" i="1" dirty="0"/>
              <a:t>p) </a:t>
            </a:r>
            <a:r>
              <a:rPr lang="en-US" dirty="0"/>
              <a:t>↔ </a:t>
            </a:r>
            <a:r>
              <a:rPr lang="en-US" i="1" dirty="0"/>
              <a:t>(p </a:t>
            </a:r>
            <a:r>
              <a:rPr lang="en-US" dirty="0"/>
              <a:t>↔ </a:t>
            </a:r>
            <a:r>
              <a:rPr lang="en-US" i="1" dirty="0"/>
              <a:t>q)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43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Chapter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Chapter 1</a:t>
            </a:r>
            <a:r>
              <a:rPr lang="en-US" dirty="0"/>
              <a:t>, Kenneth H. Rosen, Discrete Mathematics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74685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Chapter Exercise ( For Practice)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# 1, 2, 3, 4, 8, 9, 13, 24, 27, 28, 31, 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 is the study of the principles and methods that distinguishes between a valid and an invalid argument.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 deals with general reasoning laws, which you can trust.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82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in proving </a:t>
            </a:r>
            <a:r>
              <a:rPr lang="en-US" b="1" dirty="0"/>
              <a:t>program correctness </a:t>
            </a:r>
            <a:r>
              <a:rPr lang="en-US" dirty="0"/>
              <a:t>and</a:t>
            </a:r>
            <a:r>
              <a:rPr lang="en-US" b="1" dirty="0"/>
              <a:t> verification </a:t>
            </a:r>
          </a:p>
          <a:p>
            <a:r>
              <a:rPr lang="en-US" dirty="0"/>
              <a:t>Databases (Relational Algebra and calculus)</a:t>
            </a:r>
          </a:p>
          <a:p>
            <a:r>
              <a:rPr lang="en-US" dirty="0"/>
              <a:t>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7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</a:t>
            </a:r>
            <a:r>
              <a:rPr lang="en-US" dirty="0">
                <a:solidFill>
                  <a:srgbClr val="C00000"/>
                </a:solidFill>
                <a:latin typeface="Helvetica" pitchFamily="1" charset="0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</a:t>
            </a:r>
          </a:p>
          <a:p>
            <a:pPr lvl="3"/>
            <a:r>
              <a:rPr lang="en-US" dirty="0"/>
              <a:t>A proposition is a declarative statement that is either TRUE or FALSE, but not both.</a:t>
            </a:r>
          </a:p>
          <a:p>
            <a:pPr marL="822960" lvl="3" indent="0">
              <a:buNone/>
            </a:pPr>
            <a:endParaRPr lang="en-US" dirty="0"/>
          </a:p>
          <a:p>
            <a:r>
              <a:rPr lang="en-US" dirty="0"/>
              <a:t>Example 1</a:t>
            </a:r>
          </a:p>
          <a:p>
            <a:pPr lvl="3"/>
            <a:r>
              <a:rPr lang="en-US" dirty="0"/>
              <a:t>2 + 2 = 4.</a:t>
            </a:r>
          </a:p>
          <a:p>
            <a:pPr lvl="3"/>
            <a:r>
              <a:rPr lang="en-US" dirty="0"/>
              <a:t>Lahore is the capital of Pakistan.</a:t>
            </a:r>
          </a:p>
          <a:p>
            <a:pPr lvl="3"/>
            <a:r>
              <a:rPr lang="en-US" dirty="0"/>
              <a:t>It is Sunday today.</a:t>
            </a:r>
          </a:p>
          <a:p>
            <a:pPr lvl="3"/>
            <a:r>
              <a:rPr lang="en-US" dirty="0"/>
              <a:t>Ali is student of this class.</a:t>
            </a:r>
          </a:p>
          <a:p>
            <a:pPr lvl="3"/>
            <a:endParaRPr lang="en-US" dirty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r>
              <a:rPr lang="en-US" dirty="0">
                <a:latin typeface="+mj-lt"/>
                <a:ea typeface="ＭＳ Ｐゴシック" pitchFamily="1" charset="-128"/>
                <a:cs typeface="Times New Roman" pitchFamily="18" charset="0"/>
              </a:rPr>
              <a:t>Example 2</a:t>
            </a:r>
          </a:p>
          <a:p>
            <a:pPr lvl="3"/>
            <a:r>
              <a:rPr lang="en-US" dirty="0">
                <a:latin typeface="+mj-lt"/>
                <a:ea typeface="ＭＳ Ｐゴシック" pitchFamily="1" charset="-128"/>
                <a:cs typeface="Times New Roman" pitchFamily="18" charset="0"/>
              </a:rPr>
              <a:t>What time is it?</a:t>
            </a:r>
          </a:p>
          <a:p>
            <a:pPr lvl="3"/>
            <a:r>
              <a:rPr lang="en-US" dirty="0">
                <a:latin typeface="+mj-lt"/>
                <a:ea typeface="ＭＳ Ｐゴシック" pitchFamily="1" charset="-128"/>
                <a:cs typeface="Times New Roman" pitchFamily="18" charset="0"/>
              </a:rPr>
              <a:t>X + 1 = 2.</a:t>
            </a:r>
          </a:p>
          <a:p>
            <a:pPr lvl="3"/>
            <a:r>
              <a:rPr lang="en-US" dirty="0">
                <a:latin typeface="+mj-lt"/>
                <a:ea typeface="ＭＳ Ｐゴシック" pitchFamily="1" charset="-128"/>
                <a:cs typeface="Times New Roman" pitchFamily="18" charset="0"/>
              </a:rPr>
              <a:t>Close the door.</a:t>
            </a:r>
          </a:p>
          <a:p>
            <a:pPr lvl="3"/>
            <a:r>
              <a:rPr lang="en-US" dirty="0">
                <a:latin typeface="+mj-lt"/>
                <a:ea typeface="ＭＳ Ｐゴシック" pitchFamily="1" charset="-128"/>
                <a:cs typeface="Times New Roman" pitchFamily="18" charset="0"/>
              </a:rPr>
              <a:t>Read this carefully.</a:t>
            </a:r>
          </a:p>
        </p:txBody>
      </p:sp>
    </p:spTree>
    <p:extLst>
      <p:ext uri="{BB962C8B-B14F-4D97-AF65-F5344CB8AC3E}">
        <p14:creationId xmlns:p14="http://schemas.microsoft.com/office/powerpoint/2010/main" val="26801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Letter are used to denote propositional variables, to symbolically represent propositions.</a:t>
            </a:r>
          </a:p>
          <a:p>
            <a:pPr lvl="2"/>
            <a:r>
              <a:rPr lang="en-US" dirty="0">
                <a:cs typeface="Times New Roman" pitchFamily="18" charset="0"/>
              </a:rPr>
              <a:t>Letters used for this purpose are  p, q, r, s,………</a:t>
            </a:r>
          </a:p>
          <a:p>
            <a:pPr lvl="2"/>
            <a:r>
              <a:rPr lang="en-US" dirty="0">
                <a:cs typeface="Times New Roman" pitchFamily="18" charset="0"/>
              </a:rPr>
              <a:t>A propositional can have one of two values: true (T) or false (F).</a:t>
            </a:r>
          </a:p>
          <a:p>
            <a:pPr lvl="2"/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Example</a:t>
            </a:r>
          </a:p>
          <a:p>
            <a:pPr lvl="2"/>
            <a:r>
              <a:rPr lang="en-US" b="1" i="1" dirty="0"/>
              <a:t>p </a:t>
            </a:r>
            <a:r>
              <a:rPr lang="en-US" b="1" dirty="0"/>
              <a:t>= </a:t>
            </a:r>
            <a:r>
              <a:rPr lang="en-US" dirty="0"/>
              <a:t>“Islamabad is the capital of Pakistan” </a:t>
            </a:r>
          </a:p>
          <a:p>
            <a:pPr lvl="2"/>
            <a:r>
              <a:rPr lang="en-US" b="1" i="1" dirty="0"/>
              <a:t>q </a:t>
            </a:r>
            <a:r>
              <a:rPr lang="en-US" b="1" dirty="0"/>
              <a:t>= </a:t>
            </a:r>
            <a:r>
              <a:rPr lang="en-US" dirty="0"/>
              <a:t>“17 is divisible by 3” </a:t>
            </a:r>
          </a:p>
          <a:p>
            <a:pPr lvl="2"/>
            <a:endParaRPr lang="en-US" dirty="0">
              <a:cs typeface="Times New Roman" pitchFamily="18" charset="0"/>
            </a:endParaRP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The area of logic that deals with propositions is called the </a:t>
            </a:r>
            <a:r>
              <a:rPr lang="en-US" i="1" dirty="0">
                <a:cs typeface="Times New Roman" pitchFamily="18" charset="0"/>
              </a:rPr>
              <a:t>Propositional Calculus </a:t>
            </a:r>
            <a:r>
              <a:rPr lang="en-US" dirty="0">
                <a:cs typeface="Times New Roman" pitchFamily="18" charset="0"/>
              </a:rPr>
              <a:t>or </a:t>
            </a:r>
            <a:r>
              <a:rPr lang="en-US" i="1" dirty="0">
                <a:cs typeface="Times New Roman" pitchFamily="18" charset="0"/>
              </a:rPr>
              <a:t>Propositional Logic.</a:t>
            </a:r>
          </a:p>
          <a:p>
            <a:endParaRPr lang="en-US" i="1" dirty="0">
              <a:cs typeface="Times New Roman" pitchFamily="18" charset="0"/>
            </a:endParaRPr>
          </a:p>
          <a:p>
            <a:r>
              <a:rPr lang="en-US" i="1" dirty="0">
                <a:cs typeface="Times New Roman" pitchFamily="18" charset="0"/>
              </a:rPr>
              <a:t>Compound Propositions </a:t>
            </a:r>
            <a:r>
              <a:rPr lang="en-US" dirty="0">
                <a:cs typeface="Times New Roman" pitchFamily="18" charset="0"/>
              </a:rPr>
              <a:t>are constructed by combining one or more propositions using logical operators (connectives).</a:t>
            </a:r>
          </a:p>
          <a:p>
            <a:endParaRPr lang="en-US" i="1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Examples</a:t>
            </a:r>
          </a:p>
          <a:p>
            <a:pPr lvl="2"/>
            <a:r>
              <a:rPr lang="en-US" dirty="0"/>
              <a:t>“3 + 2 = 5” </a:t>
            </a:r>
            <a:r>
              <a:rPr lang="en-US" b="1" dirty="0"/>
              <a:t>and </a:t>
            </a:r>
            <a:r>
              <a:rPr lang="en-US" dirty="0"/>
              <a:t>“Lahore is a city in Pakistan” </a:t>
            </a:r>
          </a:p>
          <a:p>
            <a:pPr lvl="2"/>
            <a:r>
              <a:rPr lang="en-US" dirty="0"/>
              <a:t>“The grass is green” </a:t>
            </a:r>
            <a:r>
              <a:rPr lang="en-US" b="1" dirty="0"/>
              <a:t>or</a:t>
            </a:r>
            <a:r>
              <a:rPr lang="en-US" dirty="0"/>
              <a:t> “ It is hot today” </a:t>
            </a:r>
            <a:endParaRPr lang="en-US" i="1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18514</TotalTime>
  <Words>2360</Words>
  <Application>Microsoft Office PowerPoint</Application>
  <PresentationFormat>On-screen Show (4:3)</PresentationFormat>
  <Paragraphs>570</Paragraphs>
  <Slides>43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ＭＳ Ｐゴシック</vt:lpstr>
      <vt:lpstr>Arial</vt:lpstr>
      <vt:lpstr>Calibri</vt:lpstr>
      <vt:lpstr>Cambria Math</vt:lpstr>
      <vt:lpstr>Comic Sans MS</vt:lpstr>
      <vt:lpstr>Helvetica</vt:lpstr>
      <vt:lpstr>Symbol</vt:lpstr>
      <vt:lpstr>Times New Roman</vt:lpstr>
      <vt:lpstr>Verdana</vt:lpstr>
      <vt:lpstr>Wingdings</vt:lpstr>
      <vt:lpstr>Clarity</vt:lpstr>
      <vt:lpstr>Equation</vt:lpstr>
      <vt:lpstr>CS103 - Discrete Structures  (Discrete Mathematics) Fall 2024</vt:lpstr>
      <vt:lpstr>Re-summarizing Course Objectives</vt:lpstr>
      <vt:lpstr>Topics in CS103</vt:lpstr>
      <vt:lpstr>Reasons to Study Discrete Structures</vt:lpstr>
      <vt:lpstr>Logic</vt:lpstr>
      <vt:lpstr>Applications</vt:lpstr>
      <vt:lpstr>Propositional Logic</vt:lpstr>
      <vt:lpstr>Propositional Logic</vt:lpstr>
      <vt:lpstr>Propositional Logic</vt:lpstr>
      <vt:lpstr>Symbols for Logical Operators</vt:lpstr>
      <vt:lpstr>Logical Operators (Logical connectives)</vt:lpstr>
      <vt:lpstr>Logical Operator -  Negation</vt:lpstr>
      <vt:lpstr>Logical Operator -  Negation</vt:lpstr>
      <vt:lpstr>Logical Operator -  Conjunction</vt:lpstr>
      <vt:lpstr>Logical Operator -  Conjunction</vt:lpstr>
      <vt:lpstr>Logical Operator -  Conjunction</vt:lpstr>
      <vt:lpstr>Logical Operator -  Conjunction</vt:lpstr>
      <vt:lpstr>Logical Operator -  Disjunction</vt:lpstr>
      <vt:lpstr>Logical Operator -  Disjunction</vt:lpstr>
      <vt:lpstr>Logical Operator -  Disjunction</vt:lpstr>
      <vt:lpstr>Example</vt:lpstr>
      <vt:lpstr>Logical Operator – Exclusive Or</vt:lpstr>
      <vt:lpstr>Logical Operator – Exclusive Or</vt:lpstr>
      <vt:lpstr>Exclusive or Versus Inclusive or (Disjunction)</vt:lpstr>
      <vt:lpstr>Logical Operator – Implication </vt:lpstr>
      <vt:lpstr>Logical Operator – Implication </vt:lpstr>
      <vt:lpstr>Logical Operator – Implication </vt:lpstr>
      <vt:lpstr>Implication - Example</vt:lpstr>
      <vt:lpstr>Logical Operator – Implication </vt:lpstr>
      <vt:lpstr>Logical Operator – Implication </vt:lpstr>
      <vt:lpstr>Logical Operator – Bi-conditional</vt:lpstr>
      <vt:lpstr>Logical Operator – Bi-conditional</vt:lpstr>
      <vt:lpstr>Logical Operator – Bi-conditional</vt:lpstr>
      <vt:lpstr>Logical Operator – Bi-conditional</vt:lpstr>
      <vt:lpstr>Bi-conditional -Example</vt:lpstr>
      <vt:lpstr>Logical Operators Summary</vt:lpstr>
      <vt:lpstr>Truth Table of Compound Propositions</vt:lpstr>
      <vt:lpstr>Truth Table of Compound Propositions</vt:lpstr>
      <vt:lpstr>Truth Table of Compound Propositions</vt:lpstr>
      <vt:lpstr>Precedence of Logical Operators</vt:lpstr>
      <vt:lpstr>Truth  Tables</vt:lpstr>
      <vt:lpstr>Chapter Reading</vt:lpstr>
      <vt:lpstr>Chapter Exercise ( For Practice)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csc102 Fall 2012</dc:title>
  <dc:creator>Madiha</dc:creator>
  <cp:lastModifiedBy>HP</cp:lastModifiedBy>
  <cp:revision>168</cp:revision>
  <cp:lastPrinted>2012-09-04T14:09:35Z</cp:lastPrinted>
  <dcterms:created xsi:type="dcterms:W3CDTF">2012-08-29T04:16:05Z</dcterms:created>
  <dcterms:modified xsi:type="dcterms:W3CDTF">2024-10-15T17:59:56Z</dcterms:modified>
</cp:coreProperties>
</file>