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44"/>
  </p:notesMasterIdLst>
  <p:handoutMasterIdLst>
    <p:handoutMasterId r:id="rId45"/>
  </p:handoutMasterIdLst>
  <p:sldIdLst>
    <p:sldId id="256" r:id="rId2"/>
    <p:sldId id="420" r:id="rId3"/>
    <p:sldId id="456" r:id="rId4"/>
    <p:sldId id="460" r:id="rId5"/>
    <p:sldId id="465" r:id="rId6"/>
    <p:sldId id="511" r:id="rId7"/>
    <p:sldId id="463" r:id="rId8"/>
    <p:sldId id="459" r:id="rId9"/>
    <p:sldId id="440" r:id="rId10"/>
    <p:sldId id="461" r:id="rId11"/>
    <p:sldId id="508" r:id="rId12"/>
    <p:sldId id="450" r:id="rId13"/>
    <p:sldId id="462" r:id="rId14"/>
    <p:sldId id="503" r:id="rId15"/>
    <p:sldId id="512" r:id="rId16"/>
    <p:sldId id="513" r:id="rId17"/>
    <p:sldId id="514" r:id="rId18"/>
    <p:sldId id="391" r:id="rId19"/>
    <p:sldId id="392" r:id="rId20"/>
    <p:sldId id="393" r:id="rId21"/>
    <p:sldId id="394" r:id="rId22"/>
    <p:sldId id="442" r:id="rId23"/>
    <p:sldId id="452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398" r:id="rId34"/>
    <p:sldId id="405" r:id="rId35"/>
    <p:sldId id="408" r:id="rId36"/>
    <p:sldId id="406" r:id="rId37"/>
    <p:sldId id="407" r:id="rId38"/>
    <p:sldId id="409" r:id="rId39"/>
    <p:sldId id="510" r:id="rId40"/>
    <p:sldId id="526" r:id="rId41"/>
    <p:sldId id="527" r:id="rId42"/>
    <p:sldId id="528" r:id="rId4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1" autoAdjust="0"/>
    <p:restoredTop sz="94660"/>
  </p:normalViewPr>
  <p:slideViewPr>
    <p:cSldViewPr>
      <p:cViewPr varScale="1">
        <p:scale>
          <a:sx n="78" d="100"/>
          <a:sy n="78" d="100"/>
        </p:scale>
        <p:origin x="11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20"/>
    </p:cViewPr>
  </p:sorterViewPr>
  <p:notesViewPr>
    <p:cSldViewPr>
      <p:cViewPr varScale="1">
        <p:scale>
          <a:sx n="55" d="100"/>
          <a:sy n="55" d="100"/>
        </p:scale>
        <p:origin x="-1614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5F6323-6784-4EB3-AA48-A2C8E04EFC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623" tIns="45812" rIns="91623" bIns="45812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695F0-DC57-474E-AB24-718404FEC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623" tIns="45812" rIns="91623" bIns="45812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DCED9D-0A3F-496F-B575-FDFF93A546DA}" type="datetimeFigureOut">
              <a:rPr lang="en-GB"/>
              <a:pPr>
                <a:defRPr/>
              </a:pPr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87E87-5C5D-4D93-8783-AF40663AAF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1623" tIns="45812" rIns="91623" bIns="45812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1D45-59E9-4BF0-BFF2-F795E8BB23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1623" tIns="45812" rIns="91623" bIns="458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DA7607-B385-44A5-AB99-0882268FE9A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2CD3118-DF8C-46E3-862D-42249D4607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9" rIns="99035" bIns="495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A13DA71-38A8-4D92-B572-356E156760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9" rIns="99035" bIns="495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599FB00-D520-82A0-942F-FD1A31F912B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9EFCA90-0522-4245-9BD6-5D1D8C1934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9" rIns="99035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0AE32841-2D4D-4676-8E28-3CFB073190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9" rIns="99035" bIns="495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B30F889-1573-40E6-8064-148233895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9" rIns="99035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FC92F842-F31D-49EE-8826-B77539C951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500DB3B-0CD1-0BF2-6E80-6DCA9B58F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A203492-A4B3-3F28-D0D9-F0C25BBF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6CF0AD17-7F28-F20F-FE03-01EAE5249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2489EA-D08A-4C1E-9386-88E9159A0992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2FC478B9-62E7-F632-F078-BE33BED16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721A21C5-54BB-AA96-B441-9C7AB3B5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0B82C2F1-2874-AC87-FBE9-1588DF340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2F1726-04B3-4142-B002-9AF0DAC21641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7A37EA81-A872-C089-105F-89BF078C9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A0B430A0-9B8C-6AC5-8096-08E51C40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B33F17AD-D1F8-F21A-F1A7-07AE30B65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F7BF90-5B40-490F-AEA9-F265C0B398F6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879F8965-BE33-C628-ADA4-F3619D447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26A7F7F2-4DBB-8162-1A62-9B4715A3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7BE5DE86-A85A-539C-1227-A91C56B65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97B341-7E3A-4728-B2FB-49B9BA69850E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B0E9F602-8930-1763-1C1F-1C83DD8DC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F3D2C20B-C465-745C-BE64-3DB3C091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0CE6FDAF-C31C-108D-A204-1E06A1EEA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6765A9-B122-4392-895B-77F1BB143A76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77A3B7A4-19AD-6ED9-5FA3-A2D6B5F84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08E0A9FC-925D-1F97-ED97-5DF61086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CCC173B6-C54A-778D-9B44-89DD6032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C946C2-6B37-496B-8788-C54E170B1266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C0901673-5501-C8C5-0ED0-B76DD8AB6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BC309E0D-46E6-D97C-8A60-F4A12182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3DB8272A-1799-3262-33E2-F53F92165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52172B-E41D-4887-9865-CBF77C95C411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8BDCE294-0720-4326-26BC-6CC81B515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DCB3655D-E5A9-BE8E-C85B-FB709820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37EEB980-36D3-AB2C-DC68-B61FF15CC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7BCD93-D849-448B-9484-87FE317C58D0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EA441161-45D8-4754-9661-A8BA406BB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EE0F7207-B0B8-0B39-B07B-0DD31EEB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96ADF918-1A0A-78E8-3670-C52397A7E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CF0FBE-DFDD-40E0-A45D-54BA8BEF866E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10F4BC54-6639-D534-9D0A-936AF381A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72D73775-A67C-ED7F-6AEB-96B1E47A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D253A3A7-E71E-8239-DAF1-AD9371DE2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668396-3322-4EFA-982E-77692FB478E2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24F915E2-222E-E35B-B175-733E4EBB1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F8938A38-7435-9A3F-DA45-EB9DDA8E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29182DD0-991A-5740-1A4F-6378AAC40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3CA8DF-E8E5-4981-9EAD-1445AC695700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899BBB3F-5BDF-AC9A-8777-E36FDBBA6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C4A9033-C700-F5F1-6F57-2AB2C2D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196383D-C183-63C7-8610-1A746222B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518118-314F-4EDB-BCF8-0B26B75E2EB9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4F2D6A79-022D-B049-EE7E-C62C96B7D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E9AD45F1-72D5-378D-787E-2DBA1F9C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029CB3C5-88C1-7CCE-E46A-EF2A7085E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51E2D3-AB0C-4171-A6D0-BDE29B1C32DF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6DC3971-5D39-6A33-1596-0839F3317F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1B400E4B-6FDA-8FA5-8FEA-174B44BB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F724D333-78BA-F764-9C8E-D67FB94EE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CA76B6-EB92-4A3C-A0B9-63821CE193E8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DED36CE6-4D38-E775-F5EE-E5D29FDEE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30F47328-77EA-4220-1BBF-959B7E5B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28402961-46ED-B4EF-30BC-6876EE588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0D5E5B-9F79-4B7F-A493-B15F41C08B8C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7C10AB38-4BA2-803F-9B94-8E1309012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31B2E6A5-0B12-B490-A9AC-492216B8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3BFAD07-A5FA-F884-5C8B-6C9E13AE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FEB951-78B6-4C36-B349-E1864244A1A7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F86A2FAF-A28E-F01C-26CE-B1F68CE67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BC2A868D-F5DE-4BE3-4712-6E5DFE59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D93EF584-1C71-D8E9-E33E-EC45C2B9E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C8C46E-8CB7-4DBD-A3FF-1D2DF1398274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F3379F65-1AC0-BCAE-BCCA-118283F9C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3E1881FB-0803-B790-F7B5-513C27DE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66A04D7F-A840-7926-3538-FE10DD13A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751AF1-2932-41D6-B2EB-745A048619B8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786A08B9-9660-EDA1-670D-0B0CCA649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995EE7D7-654C-344B-F933-9A0BF3CA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D07B56F2-0650-5480-8378-B721645D8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D6FCE1-D7D1-40A5-8455-06482618CD34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F473000-C748-EAF7-CC65-134CFE700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750C62B4-F1D9-0516-8A24-99DC0DC8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A7323A3-DC7E-BC99-27FB-7B4FF95D60FA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9" rIns="99035" bIns="4951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6E77C2-2208-409A-B7A7-1FE19724317F}" type="slidenum">
              <a:rPr lang="en-US" altLang="en-US" sz="1300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96470DF-DD3A-A52C-FC81-D75469219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4A75F1AA-5A7F-4795-14FA-AA72644B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5187947-D280-2BE8-E4A5-81AF34857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E8B976-FB04-4686-9F83-94123BA77FB1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1DFB8E80-713B-30AF-3599-D3002F685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A7068148-E97B-772B-6E03-E3C9B8DD5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463B454-76EB-3653-102E-5D3717B2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5D7F61-7D30-4246-9CE0-8F7BF32B2EB6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C0986845-03A3-E15B-43EB-3F55800F4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9FFA8659-10D7-36E0-5C18-62FB3B3E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81FEE312-541E-97D0-3FDF-AD86A6342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E40573-1C86-4ABE-8CC0-B8AFEF6B72ED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0346F76A-C0E1-1EA0-B700-70F23520D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EBB92674-B6FF-A6BD-D3AA-FA60B2D1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A5373B5E-C10A-B6F0-1226-958B8E95D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55D47F-0BF0-4D70-96B6-A58D7AAD13B3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BE8B462E-E5B7-B5DA-E75C-07E71B4A5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5B3FE9E2-3F76-CD30-07DE-77220F0B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49AB5783-DF78-50D8-B5A6-F1512EDCC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27A69D-A156-419A-87BA-C85A4306B46D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12D3125D-8CAC-1746-3B82-FB5AC10EE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73CEA2C8-1897-8D0E-331F-5632B3E0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7E3283EE-246D-3BBE-FE37-81D4D1D27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17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6057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7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49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21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937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7AC6F1-B9C7-4541-8C00-F6165549BDF3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59DA0-F689-F3D2-0590-6C26C9853553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A02B40-906E-3329-F289-337736B58A7B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CDD98-9EE1-2D68-FEF5-2CB41AB216A4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D5E49-CEAA-1ACC-4266-C884B47DBF10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27">
            <a:extLst>
              <a:ext uri="{FF2B5EF4-FFF2-40B4-BE49-F238E27FC236}">
                <a16:creationId xmlns:a16="http://schemas.microsoft.com/office/drawing/2014/main" id="{C3ADFE8B-856F-243C-D52A-B697B484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777E6A79-D530-85D8-B407-2BB22D10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CDC9FD38-27AB-B232-A7C6-5921C264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C0744427-9B55-4BE8-B2BD-D8AEB9F5C3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6784C0A-6EE7-3AE7-EA7A-23995D5E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C26C09D-C1D6-4D8C-D371-A7FABD1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B39A50B-543A-B890-F8C4-F1D6D748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3EC84-6898-4790-940B-AAD9BA1A30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8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DF8BF91D-2358-B1D6-1DC7-996FB4AB9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6164B5-753F-D307-CB0F-5A0472C71D2D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" name="Straight Connector 14">
            <a:extLst>
              <a:ext uri="{FF2B5EF4-FFF2-40B4-BE49-F238E27FC236}">
                <a16:creationId xmlns:a16="http://schemas.microsoft.com/office/drawing/2014/main" id="{4632B728-5D3C-FC4F-74BA-A19C7A4BB4C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501E25-4272-0309-E63A-E821FC99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323128-1090-4C65-8C90-DDF7F68F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24F471-DEB9-0943-DC3B-0B812F32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1C01F-4691-4B77-9CB3-C3E842905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4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07E62900-5BD3-7779-553E-7C5278FC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27C26A2-BC45-A1C5-02F7-9662D79D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1901CA3-CE2D-82D7-F1C5-ABCED86A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46943-57B8-4E23-B20B-6D8F3645FA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45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4EBE15-9703-447D-E18A-B8B4F9E43666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1E7A1-99CF-2DB7-080C-450C4B487560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444197-E0D1-BF94-48B1-84F12E54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3F08FCC-9C6C-6FEF-7573-460A5D4B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3320CEB-411D-AF77-E962-FD504B70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1F47B074-0ED0-441D-8DB4-3E6BCF3120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007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8A600EC4-1194-1DA5-CD6E-CFBDA52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3297581-E5C2-5EC6-0C30-F96198B5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49A425-0A30-00C4-B021-3B883FF6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DF64B-263E-4A21-BA0E-2153691068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29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0ED0BDB-945F-DA47-C31F-7A0317E2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4BBB63A-BC75-4970-A86E-31976FB5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F8E91A2-190B-6E72-D64A-F9644A49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2EC9-1B88-477F-AC88-46252D46AC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3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02AFA95-134A-29B9-6F84-E2699D1A178C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9C85052-C068-2B44-F39A-ABF4E745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9F8088B-A178-20CF-ABBA-29D7331C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AB6BA93-117A-1F09-5490-F7F0EA10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CC58-6455-44D5-9B8F-F06090060B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2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31E7015A-559D-92A8-0B3F-7D15FC90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3C8E88D-FC8A-462F-E104-B82B0F2490D9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EA9EF74-C18F-5CA0-6085-E0A81044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E842A15-387C-08FC-A77E-8E7637AA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B72F684-3DBD-817F-DA3A-606C2500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126C5-69F6-471D-B446-2DB3A92DA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49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F99637C5-A824-EBDC-0253-7F472B483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traight Connector 11">
            <a:extLst>
              <a:ext uri="{FF2B5EF4-FFF2-40B4-BE49-F238E27FC236}">
                <a16:creationId xmlns:a16="http://schemas.microsoft.com/office/drawing/2014/main" id="{90B0E26B-966A-753B-4DA3-819DC572089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1AD7432-FE31-9430-1933-91BBEFDD21F3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7784453-4F7A-7BFD-4399-88EAB37E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DD330D5-BF27-85BB-E259-4B5556DB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3341902-FD05-F684-4100-CCFA6662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ECF3D-3566-414A-A81C-0F6C7590A2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7DC8FE68-75E3-2ED7-B835-05AC7D836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D6E84F6-9D83-75AB-33BB-2D07CC7628ED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BA44-741B-A8FA-0894-AE034D4C3DBA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BD07D97-F4D9-C47E-33C3-E5F340BC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BFF99C4-2F21-0005-04E3-FB1C2FC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22A9A-B0DA-4707-C874-4083BF86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7B6F7-D8D8-411D-9DB1-AE132C242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94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68CB8C95-22A4-756D-EE00-0D260741DD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DA9B6CB0-0414-A46F-C48C-778C8F2CB0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2AD247F-1162-48BE-AB83-689ED62D6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C5DF-2B94-48D2-AEDE-6C93B672F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ECB79B4-676E-4FEE-A99D-141ED67F8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F845A792-623C-4A43-BC87-589ABEC61C3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Straight Connector 27">
            <a:extLst>
              <a:ext uri="{FF2B5EF4-FFF2-40B4-BE49-F238E27FC236}">
                <a16:creationId xmlns:a16="http://schemas.microsoft.com/office/drawing/2014/main" id="{B85DB769-41D9-4DAA-FAB5-570D9BB58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>
            <a:extLst>
              <a:ext uri="{FF2B5EF4-FFF2-40B4-BE49-F238E27FC236}">
                <a16:creationId xmlns:a16="http://schemas.microsoft.com/office/drawing/2014/main" id="{DE5F0AD2-BAF0-6ED2-368D-064141AFC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6AE4CD8-9134-43AD-9BE0-79D7E2699172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85" r:id="rId2"/>
    <p:sldLayoutId id="2147484290" r:id="rId3"/>
    <p:sldLayoutId id="2147484286" r:id="rId4"/>
    <p:sldLayoutId id="2147484287" r:id="rId5"/>
    <p:sldLayoutId id="2147484291" r:id="rId6"/>
    <p:sldLayoutId id="2147484292" r:id="rId7"/>
    <p:sldLayoutId id="2147484293" r:id="rId8"/>
    <p:sldLayoutId id="2147484294" r:id="rId9"/>
    <p:sldLayoutId id="2147484288" r:id="rId10"/>
    <p:sldLayoutId id="21474842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华文新魏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华文新魏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华文新魏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华文新魏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华文新魏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8435C827-B1D0-418C-9457-4F9FB4BE8E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Propositional Equivalences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M. Shahzad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C3316DE-3E66-4B64-B798-21DF84C5D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320E04"/>
                </a:solidFill>
                <a:cs typeface="华文新魏"/>
              </a:rPr>
              <a:t>Taken from: X. Zhang and Imdad </a:t>
            </a:r>
            <a:r>
              <a:rPr lang="en-US" altLang="zh-CN" dirty="0" err="1">
                <a:solidFill>
                  <a:srgbClr val="320E04"/>
                </a:solidFill>
                <a:cs typeface="华文新魏"/>
              </a:rPr>
              <a:t>ullah</a:t>
            </a:r>
            <a:endParaRPr lang="en-US" altLang="en-US" dirty="0">
              <a:ea typeface="华文新魏"/>
              <a:cs typeface="华文新魏"/>
            </a:endParaRP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3178C531-FE7C-0470-8B0B-ADEB866F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FE72D-0FD2-43F9-B17A-F3DB4DAA3E5F}" type="slidenum">
              <a: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itle 1">
            <a:extLst>
              <a:ext uri="{FF2B5EF4-FFF2-40B4-BE49-F238E27FC236}">
                <a16:creationId xmlns:a16="http://schemas.microsoft.com/office/drawing/2014/main" id="{55D2E81A-FB51-4DCF-80EF-080697EA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rgbClr val="FF0000"/>
                </a:solidFill>
              </a:rPr>
              <a:t>Biconditional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connective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520085CD-9A67-9681-B22E-1651AE8D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38C8DE-BDB6-4DF0-BD23-04672D252946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Content Placeholder 2">
            <a:extLst>
              <a:ext uri="{FF2B5EF4-FFF2-40B4-BE49-F238E27FC236}">
                <a16:creationId xmlns:a16="http://schemas.microsoft.com/office/drawing/2014/main" id="{8F3F33A7-719C-BE83-22A5-A275258992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p </a:t>
            </a:r>
            <a:r>
              <a:rPr lang="en-US" altLang="en-US">
                <a:solidFill>
                  <a:srgbClr val="FF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if and only if 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q, </a:t>
            </a: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p is </a:t>
            </a:r>
            <a:r>
              <a:rPr lang="en-US" altLang="en-US">
                <a:solidFill>
                  <a:srgbClr val="FF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sufficient and necessary condition 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of q</a:t>
            </a: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</p:txBody>
      </p:sp>
      <p:graphicFrame>
        <p:nvGraphicFramePr>
          <p:cNvPr id="75781" name="Object 2">
            <a:extLst>
              <a:ext uri="{FF2B5EF4-FFF2-40B4-BE49-F238E27FC236}">
                <a16:creationId xmlns:a16="http://schemas.microsoft.com/office/drawing/2014/main" id="{E4C2A703-4958-C2EA-D057-67CD80C1A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47800"/>
          <a:ext cx="4445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203112" progId="Equation.3">
                  <p:embed/>
                </p:oleObj>
              </mc:Choice>
              <mc:Fallback>
                <p:oleObj name="Equation" r:id="rId3" imgW="177722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4445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60">
            <a:extLst>
              <a:ext uri="{FF2B5EF4-FFF2-40B4-BE49-F238E27FC236}">
                <a16:creationId xmlns:a16="http://schemas.microsoft.com/office/drawing/2014/main" id="{38331B8E-B81C-4B95-BA3F-1A1871CAC344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886200"/>
          <a:ext cx="6019800" cy="2135190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华文中宋"/>
                        <a:cs typeface="华文中宋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华文中宋"/>
                        <a:cs typeface="华文中宋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华文中宋"/>
                        <a:cs typeface="华文中宋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820" name="Object 3">
            <a:extLst>
              <a:ext uri="{FF2B5EF4-FFF2-40B4-BE49-F238E27FC236}">
                <a16:creationId xmlns:a16="http://schemas.microsoft.com/office/drawing/2014/main" id="{405A9858-94EA-6D2A-F1FA-C03722B45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886200"/>
          <a:ext cx="979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002" imgH="177723" progId="Equation.3">
                  <p:embed/>
                </p:oleObj>
              </mc:Choice>
              <mc:Fallback>
                <p:oleObj name="Equation" r:id="rId5" imgW="457002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86200"/>
                        <a:ext cx="979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1" name="Object 56">
            <a:extLst>
              <a:ext uri="{FF2B5EF4-FFF2-40B4-BE49-F238E27FC236}">
                <a16:creationId xmlns:a16="http://schemas.microsoft.com/office/drawing/2014/main" id="{058E78E9-E2DB-9E9C-21C3-D7A48BC17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886200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114" imgH="177646" progId="Equation.3">
                  <p:embed/>
                </p:oleObj>
              </mc:Choice>
              <mc:Fallback>
                <p:oleObj name="Equation" r:id="rId7" imgW="444114" imgH="17764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86200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2" name="Object 57">
            <a:extLst>
              <a:ext uri="{FF2B5EF4-FFF2-40B4-BE49-F238E27FC236}">
                <a16:creationId xmlns:a16="http://schemas.microsoft.com/office/drawing/2014/main" id="{567B9BFC-8BFE-E8C7-366F-4DA5E1DA0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886200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114" imgH="177646" progId="Equation.3">
                  <p:embed/>
                </p:oleObj>
              </mc:Choice>
              <mc:Fallback>
                <p:oleObj name="Equation" r:id="rId9" imgW="444114" imgH="17764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86200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2">
            <a:extLst>
              <a:ext uri="{FF2B5EF4-FFF2-40B4-BE49-F238E27FC236}">
                <a16:creationId xmlns:a16="http://schemas.microsoft.com/office/drawing/2014/main" id="{9AC0F9D0-88C9-E624-E9AC-A995AFF1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Precedence Rules </a:t>
            </a: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AD78434F-FB2A-9C20-FCA4-26685F8B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30CBBC-867C-4CA2-8DEC-8C8675322AF2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Content Placeholder 1">
            <a:extLst>
              <a:ext uri="{FF2B5EF4-FFF2-40B4-BE49-F238E27FC236}">
                <a16:creationId xmlns:a16="http://schemas.microsoft.com/office/drawing/2014/main" id="{733B913D-9DD0-95BC-20A3-C3932DF4E7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Parenthesized subexpressions come first</a:t>
            </a:r>
          </a:p>
          <a:p>
            <a:pPr eaLnBrk="1" hangingPunct="1"/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Precedence hierarchy</a:t>
            </a:r>
          </a:p>
          <a:p>
            <a:pPr lvl="1" eaLnBrk="1" hangingPunct="1"/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Negation (</a:t>
            </a:r>
            <a:r>
              <a:rPr lang="en-US" altLang="en-US">
                <a:latin typeface="Lucida Sans Unicode" panose="020B0602030504020204" pitchFamily="34" charset="0"/>
                <a:ea typeface="SimHei" panose="020B0503020204020204" pitchFamily="49" charset="-122"/>
                <a:cs typeface="Lucida Sans Unicode" panose="020B0602030504020204" pitchFamily="34" charset="0"/>
              </a:rPr>
              <a:t>˥</a:t>
            </a:r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) comes next</a:t>
            </a:r>
          </a:p>
          <a:p>
            <a:pPr lvl="1" eaLnBrk="1" hangingPunct="1"/>
            <a:r>
              <a:rPr lang="en-US" altLang="en-US" i="1">
                <a:ea typeface="SimHei" panose="020B0503020204020204" pitchFamily="49" charset="-122"/>
                <a:cs typeface="华文新魏" panose="020B0503020204020204" pitchFamily="2" charset="-122"/>
              </a:rPr>
              <a:t>Multiplicative</a:t>
            </a:r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 operations (∧) is done before </a:t>
            </a:r>
            <a:r>
              <a:rPr lang="en-US" altLang="en-US" i="1">
                <a:ea typeface="SimHei" panose="020B0503020204020204" pitchFamily="49" charset="-122"/>
                <a:cs typeface="华文新魏" panose="020B0503020204020204" pitchFamily="2" charset="-122"/>
              </a:rPr>
              <a:t>additive</a:t>
            </a:r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 operations (⋁,⊕) </a:t>
            </a:r>
          </a:p>
          <a:p>
            <a:pPr lvl="1" eaLnBrk="1" hangingPunct="1"/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Conditional-type operations (            ) are done last</a:t>
            </a:r>
          </a:p>
          <a:p>
            <a:pPr eaLnBrk="1" hangingPunct="1"/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In case of a tie, operations are evaluated in left-to-right order, except for conditional operator (         ) which is evaluated in right-to-left order</a:t>
            </a:r>
          </a:p>
          <a:p>
            <a:pPr lvl="1" eaLnBrk="1" hangingPunct="1"/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                                is evaluated as </a:t>
            </a:r>
          </a:p>
          <a:p>
            <a:pPr lvl="1" eaLnBrk="1" hangingPunct="1"/>
            <a:endParaRPr lang="en-US" altLang="en-US">
              <a:ea typeface="SimHei" panose="020B0503020204020204" pitchFamily="49" charset="-122"/>
              <a:cs typeface="华文新魏" panose="020B0503020204020204" pitchFamily="2" charset="-122"/>
            </a:endParaRPr>
          </a:p>
          <a:p>
            <a:pPr lvl="1" eaLnBrk="1" hangingPunct="1"/>
            <a:r>
              <a:rPr lang="en-US" altLang="en-US">
                <a:ea typeface="SimHei" panose="020B0503020204020204" pitchFamily="49" charset="-122"/>
                <a:cs typeface="华文新魏" panose="020B0503020204020204" pitchFamily="2" charset="-122"/>
              </a:rPr>
              <a:t>                              is evaluated as </a:t>
            </a:r>
          </a:p>
          <a:p>
            <a:pPr eaLnBrk="1" hangingPunct="1"/>
            <a:endParaRPr lang="en-US" altLang="en-US">
              <a:ea typeface="SimHei" panose="020B0503020204020204" pitchFamily="49" charset="-122"/>
              <a:cs typeface="华文新魏" panose="020B0503020204020204" pitchFamily="2" charset="-122"/>
            </a:endParaRPr>
          </a:p>
        </p:txBody>
      </p:sp>
      <p:graphicFrame>
        <p:nvGraphicFramePr>
          <p:cNvPr id="77829" name="Object 4">
            <a:extLst>
              <a:ext uri="{FF2B5EF4-FFF2-40B4-BE49-F238E27FC236}">
                <a16:creationId xmlns:a16="http://schemas.microsoft.com/office/drawing/2014/main" id="{481A8F59-68A1-FC34-85F9-4043B8F38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791200"/>
          <a:ext cx="19129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272" imgH="177646" progId="Equation.3">
                  <p:embed/>
                </p:oleObj>
              </mc:Choice>
              <mc:Fallback>
                <p:oleObj name="Equation" r:id="rId3" imgW="723272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19129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4">
            <a:extLst>
              <a:ext uri="{FF2B5EF4-FFF2-40B4-BE49-F238E27FC236}">
                <a16:creationId xmlns:a16="http://schemas.microsoft.com/office/drawing/2014/main" id="{DC65FD46-BE5D-A61A-C923-222FB0EC0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352800"/>
          <a:ext cx="9477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8918" imgH="177723" progId="Equation.3">
                  <p:embed/>
                </p:oleObj>
              </mc:Choice>
              <mc:Fallback>
                <p:oleObj name="Equation" r:id="rId5" imgW="418918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9477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4">
            <a:extLst>
              <a:ext uri="{FF2B5EF4-FFF2-40B4-BE49-F238E27FC236}">
                <a16:creationId xmlns:a16="http://schemas.microsoft.com/office/drawing/2014/main" id="{0F57EDC8-942E-E2AE-C84B-2F173162B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791200"/>
          <a:ext cx="2181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500" imgH="203200" progId="Equation.3">
                  <p:embed/>
                </p:oleObj>
              </mc:Choice>
              <mc:Fallback>
                <p:oleObj name="Equation" r:id="rId7" imgW="825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791200"/>
                        <a:ext cx="2181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1">
            <a:extLst>
              <a:ext uri="{FF2B5EF4-FFF2-40B4-BE49-F238E27FC236}">
                <a16:creationId xmlns:a16="http://schemas.microsoft.com/office/drawing/2014/main" id="{C192864F-88E0-977E-8220-113E41E5C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267200"/>
          <a:ext cx="9477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8918" imgH="177723" progId="Equation.3">
                  <p:embed/>
                </p:oleObj>
              </mc:Choice>
              <mc:Fallback>
                <p:oleObj name="Equation" r:id="rId5" imgW="418918" imgH="17772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9477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2">
            <a:extLst>
              <a:ext uri="{FF2B5EF4-FFF2-40B4-BE49-F238E27FC236}">
                <a16:creationId xmlns:a16="http://schemas.microsoft.com/office/drawing/2014/main" id="{6E9B0AAD-EF56-E856-0931-865C69F08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072063"/>
          <a:ext cx="1609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336" imgH="203112" progId="Equation.3">
                  <p:embed/>
                </p:oleObj>
              </mc:Choice>
              <mc:Fallback>
                <p:oleObj name="Equation" r:id="rId9" imgW="60933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72063"/>
                        <a:ext cx="1609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4">
            <a:extLst>
              <a:ext uri="{FF2B5EF4-FFF2-40B4-BE49-F238E27FC236}">
                <a16:creationId xmlns:a16="http://schemas.microsoft.com/office/drawing/2014/main" id="{9C1AE97F-8406-BBDC-3B54-721F32539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7988" y="4953000"/>
          <a:ext cx="18780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10891" imgH="203112" progId="Equation.3">
                  <p:embed/>
                </p:oleObj>
              </mc:Choice>
              <mc:Fallback>
                <p:oleObj name="Equation" r:id="rId11" imgW="710891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4953000"/>
                        <a:ext cx="18780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4E6B33FF-E35B-B843-4D78-EA4277B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8D3C4B83-6E0C-ACF4-7CC9-69EBEC9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CB4B69-A30F-41CD-A7BA-A355B5542EC6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05F-152D-479C-8F28-51182A98A4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8096250" cy="48006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Simple Proposition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Logic operations &amp; compound proposition</a:t>
            </a:r>
          </a:p>
          <a:p>
            <a:pPr marL="621792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Unary operation: negation</a:t>
            </a:r>
          </a:p>
          <a:p>
            <a:pPr marL="621792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Binary operation: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conjuction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 (AND) 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disjuction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 (OR),  conditional (    ) 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biconditional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 (     )</a:t>
            </a:r>
          </a:p>
          <a:p>
            <a:pPr marL="621792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Evaluating order &amp; truth table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cs typeface="+mn-cs"/>
              </a:rPr>
              <a:t>Propositional equivalence</a:t>
            </a:r>
          </a:p>
          <a:p>
            <a:pPr marL="64039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cs typeface="+mn-cs"/>
              </a:rPr>
              <a:t>Propositional identities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solidFill>
                  <a:srgbClr val="00B050"/>
                </a:solidFill>
                <a:cs typeface="+mn-cs"/>
              </a:rPr>
              <a:t>Applications:  solving logic puzzles</a:t>
            </a:r>
          </a:p>
        </p:txBody>
      </p:sp>
      <p:graphicFrame>
        <p:nvGraphicFramePr>
          <p:cNvPr id="79877" name="Object 2">
            <a:extLst>
              <a:ext uri="{FF2B5EF4-FFF2-40B4-BE49-F238E27FC236}">
                <a16:creationId xmlns:a16="http://schemas.microsoft.com/office/drawing/2014/main" id="{AE900E4F-C847-C9BC-CB9B-460068504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200400"/>
          <a:ext cx="457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713" imgH="152268" progId="Equation.3">
                  <p:embed/>
                </p:oleObj>
              </mc:Choice>
              <mc:Fallback>
                <p:oleObj name="Equation" r:id="rId3" imgW="215713" imgH="1522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457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3">
            <a:extLst>
              <a:ext uri="{FF2B5EF4-FFF2-40B4-BE49-F238E27FC236}">
                <a16:creationId xmlns:a16="http://schemas.microsoft.com/office/drawing/2014/main" id="{5FC7940D-1763-F53C-167C-09F773969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200400"/>
          <a:ext cx="4032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17" imgH="152334" progId="Equation.3">
                  <p:embed/>
                </p:oleObj>
              </mc:Choice>
              <mc:Fallback>
                <p:oleObj name="Equation" r:id="rId5" imgW="190417" imgH="15233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4032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D826F09A-AE53-4B5C-A389-D11F0D2119E0}"/>
              </a:ext>
            </a:extLst>
          </p:cNvPr>
          <p:cNvSpPr/>
          <p:nvPr/>
        </p:nvSpPr>
        <p:spPr>
          <a:xfrm>
            <a:off x="4754563" y="4059238"/>
            <a:ext cx="1798637" cy="2189162"/>
          </a:xfrm>
          <a:prstGeom prst="curvedLeftArrow">
            <a:avLst>
              <a:gd name="adj1" fmla="val 14671"/>
              <a:gd name="adj2" fmla="val 55584"/>
              <a:gd name="adj3" fmla="val 8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552D876-CCEC-484F-B2CB-E6CE436A8224}"/>
              </a:ext>
            </a:extLst>
          </p:cNvPr>
          <p:cNvSpPr/>
          <p:nvPr/>
        </p:nvSpPr>
        <p:spPr>
          <a:xfrm rot="10800000">
            <a:off x="269875" y="3810000"/>
            <a:ext cx="730250" cy="14128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DEBE199-A428-4DF5-8E62-D48E1665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Solving problem using logic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68CA7F0B-3ACB-6FA7-9A98-21ECBC96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4A5173-00B9-4FE3-A479-B2FC0FFE5B66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B3D7-CE80-EFC3-12E4-B798614A3A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20050" cy="4800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000">
                <a:ea typeface="华文中宋" panose="020B0503020204020204" pitchFamily="2" charset="-122"/>
                <a:cs typeface="华文中宋" panose="020B0503020204020204" pitchFamily="2" charset="-122"/>
              </a:rPr>
              <a:t>Four machines A, B, C, D are connected on a network. It is feared that a computer virus may have infected the network. Your security team makes the following statements: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600">
                <a:ea typeface="华文中宋" panose="020B0503020204020204" pitchFamily="2" charset="-122"/>
                <a:cs typeface="华文中宋" panose="020B0503020204020204" pitchFamily="2" charset="-122"/>
              </a:rPr>
              <a:t>If D is infected, then so is C.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600">
                <a:ea typeface="华文中宋" panose="020B0503020204020204" pitchFamily="2" charset="-122"/>
                <a:cs typeface="华文中宋" panose="020B0503020204020204" pitchFamily="2" charset="-122"/>
              </a:rPr>
              <a:t>If C is infected, then so is A.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600">
                <a:ea typeface="华文中宋" panose="020B0503020204020204" pitchFamily="2" charset="-122"/>
                <a:cs typeface="华文中宋" panose="020B0503020204020204" pitchFamily="2" charset="-122"/>
              </a:rPr>
              <a:t>If D is clean, then B is clean but C is infected.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600">
                <a:ea typeface="华文中宋" panose="020B0503020204020204" pitchFamily="2" charset="-122"/>
                <a:cs typeface="华文中宋" panose="020B0503020204020204" pitchFamily="2" charset="-122"/>
              </a:rPr>
              <a:t>If A is infected, then either B is infected or C is clean.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58B0B46-0079-4156-AB6F-D7AA9131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Solving problem using logic</a:t>
            </a: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D055F425-BB75-F1D3-EBC1-85A172B3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8BF2DF-953A-45CE-8B40-0EA3C4BD0AF9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4DC8-6E06-C07A-9752-3DAC29100B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200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ea typeface="华文中宋" panose="020B0503020204020204" pitchFamily="2" charset="-122"/>
                <a:cs typeface="华文中宋" panose="020B0503020204020204" pitchFamily="2" charset="-122"/>
              </a:rPr>
              <a:t>Four machines A, B, C, D are connected on a network. It is feared that a computer virus may have infected the network. Your security team makes the following statements: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sz="2000">
                <a:ea typeface="华文中宋" panose="020B0503020204020204" pitchFamily="2" charset="-122"/>
                <a:cs typeface="华文中宋" panose="020B0503020204020204" pitchFamily="2" charset="-122"/>
              </a:rPr>
              <a:t>If D is infected, then so is C.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sz="2000">
                <a:ea typeface="华文中宋" panose="020B0503020204020204" pitchFamily="2" charset="-122"/>
                <a:cs typeface="华文中宋" panose="020B0503020204020204" pitchFamily="2" charset="-122"/>
              </a:rPr>
              <a:t>If C is infected, then so is A.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sz="2000">
                <a:ea typeface="华文中宋" panose="020B0503020204020204" pitchFamily="2" charset="-122"/>
                <a:cs typeface="华文中宋" panose="020B0503020204020204" pitchFamily="2" charset="-122"/>
              </a:rPr>
              <a:t>If D is clean, then B is clean but C is infected.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sz="2000">
                <a:ea typeface="华文中宋" panose="020B0503020204020204" pitchFamily="2" charset="-122"/>
                <a:cs typeface="华文中宋" panose="020B0503020204020204" pitchFamily="2" charset="-122"/>
              </a:rPr>
              <a:t>If A is infected, then either B is infected or C is clean.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ea typeface="华文中宋" panose="020B0503020204020204" pitchFamily="2" charset="-122"/>
                <a:cs typeface="华文中宋" panose="020B0503020204020204" pitchFamily="2" charset="-122"/>
              </a:rPr>
              <a:t>How many possibilities are there ?</a:t>
            </a:r>
          </a:p>
          <a:p>
            <a:pPr lvl="1" eaLnBrk="1" hangingPunct="1">
              <a:lnSpc>
                <a:spcPct val="90000"/>
              </a:lnSpc>
              <a:buFont typeface="Lucida Sans Unicode" panose="020B0602030504020204" pitchFamily="34" charset="0"/>
              <a:buAutoNum type="arabicPeriod"/>
            </a:pPr>
            <a:r>
              <a:rPr lang="en-US" altLang="en-US" sz="1600">
                <a:ea typeface="华文中宋" panose="020B0503020204020204" pitchFamily="2" charset="-122"/>
                <a:cs typeface="华文中宋" panose="020B0503020204020204" pitchFamily="2" charset="-122"/>
              </a:rPr>
              <a:t>A, B,C, D are all be clean</a:t>
            </a:r>
          </a:p>
          <a:p>
            <a:pPr lvl="1" eaLnBrk="1" hangingPunct="1">
              <a:lnSpc>
                <a:spcPct val="90000"/>
              </a:lnSpc>
              <a:buFont typeface="Lucida Sans Unicode" panose="020B0602030504020204" pitchFamily="34" charset="0"/>
              <a:buAutoNum type="arabicPeriod"/>
            </a:pPr>
            <a:r>
              <a:rPr lang="en-US" altLang="en-US" sz="1600">
                <a:ea typeface="华文中宋" panose="020B0503020204020204" pitchFamily="2" charset="-122"/>
                <a:cs typeface="华文中宋" panose="020B0503020204020204" pitchFamily="2" charset="-122"/>
              </a:rPr>
              <a:t>A, B,C are clean, D is infected,</a:t>
            </a:r>
          </a:p>
          <a:p>
            <a:pPr lvl="1" eaLnBrk="1" hangingPunct="1">
              <a:lnSpc>
                <a:spcPct val="90000"/>
              </a:lnSpc>
              <a:buFont typeface="Lucida Sans Unicode" panose="020B0602030504020204" pitchFamily="34" charset="0"/>
              <a:buAutoNum type="arabicPeriod"/>
            </a:pPr>
            <a:r>
              <a:rPr lang="en-US" altLang="en-US" sz="1600">
                <a:ea typeface="华文中宋" panose="020B0503020204020204" pitchFamily="2" charset="-122"/>
                <a:cs typeface="华文中宋" panose="020B0503020204020204" pitchFamily="2" charset="-122"/>
              </a:rPr>
              <a:t>A,B,D are clean, C is infected,</a:t>
            </a:r>
          </a:p>
          <a:p>
            <a:pPr lvl="1" eaLnBrk="1" hangingPunct="1">
              <a:lnSpc>
                <a:spcPct val="90000"/>
              </a:lnSpc>
              <a:buFont typeface="Lucida Sans Unicode" panose="020B0602030504020204" pitchFamily="34" charset="0"/>
              <a:buAutoNum type="arabicPeriod"/>
            </a:pPr>
            <a:r>
              <a:rPr lang="en-US" altLang="en-US" sz="1600">
                <a:ea typeface="华文中宋" panose="020B0503020204020204" pitchFamily="2" charset="-122"/>
                <a:cs typeface="华文中宋" panose="020B0503020204020204" pitchFamily="2" charset="-122"/>
              </a:rPr>
              <a:t>….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sz="1600">
                <a:ea typeface="华文中宋" panose="020B0503020204020204" pitchFamily="2" charset="-122"/>
                <a:cs typeface="华文中宋" panose="020B0503020204020204" pitchFamily="2" charset="-122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ea typeface="华文中宋" panose="020B0503020204020204" pitchFamily="2" charset="-122"/>
                <a:cs typeface="华文中宋" panose="020B0503020204020204" pitchFamily="2" charset="-122"/>
              </a:rPr>
              <a:t>Is the first case possible ? The second ?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72ED8791-CC7D-EA8B-E294-89127A82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2400"/>
          </a:xfrm>
        </p:spPr>
        <p:txBody>
          <a:bodyPr/>
          <a:lstStyle/>
          <a:p>
            <a:endParaRPr lang="en-GB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C2F1D4-DC11-4DCD-A9A4-AFA28F9D24D4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52400" y="381000"/>
          <a:ext cx="8763000" cy="59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S4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6174" name="Slide Number Placeholder 3">
            <a:extLst>
              <a:ext uri="{FF2B5EF4-FFF2-40B4-BE49-F238E27FC236}">
                <a16:creationId xmlns:a16="http://schemas.microsoft.com/office/drawing/2014/main" id="{5922A8B6-1AF1-3CBE-BE2E-69C6AA88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7D07C1-FA2A-4A61-8A4F-B7945CCF73CA}" type="slidenum">
              <a:rPr lang="en-US" altLang="zh-CN"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0DFD46E2-EF87-3F37-BF47-3CEC2C62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宋体" panose="02010600030101010101" pitchFamily="2" charset="-122"/>
              </a:rPr>
              <a:t>Consistency in System Specifications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11EBB421-6A8F-95A0-90F5-68F849B84F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Determine whether these system specifications are consistent:</a:t>
            </a:r>
          </a:p>
          <a:p>
            <a:pPr lvl="1"/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“The diagnostic message is stored in the buffer or it is retransmitted.”</a:t>
            </a:r>
          </a:p>
          <a:p>
            <a:pPr lvl="1"/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“The diagnostic message is not stored in the buffer.”</a:t>
            </a:r>
          </a:p>
          <a:p>
            <a:pPr lvl="1"/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“If the diagnostic message is stored in the buffer, then it is retransmitted.”</a:t>
            </a:r>
          </a:p>
          <a:p>
            <a:endParaRPr lang="en-US" altLang="en-US">
              <a:ea typeface="华文新魏" panose="020B0503020204020204" pitchFamily="2" charset="-122"/>
              <a:cs typeface="华文新魏" panose="020B0503020204020204" pitchFamily="2" charset="-122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B614143D-3ADF-C32F-01C6-2DB1B12F9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5FE171-851A-48BB-8879-BC0C8DD3EF57}" type="slidenum">
              <a:rPr lang="en-US" altLang="zh-CN">
                <a:solidFill>
                  <a:schemeClr val="tx2"/>
                </a:solidFill>
              </a:rPr>
              <a:pPr/>
              <a:t>16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252FB5CA-2E6F-F578-4D65-0CF9E0F4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宋体" panose="02010600030101010101" pitchFamily="2" charset="-122"/>
              </a:rPr>
              <a:t>Consistency in System Specifications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A6AC1730-21AB-AE51-4292-5FC2FB4740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Determine whether these system specifications are consistent:</a:t>
            </a:r>
          </a:p>
          <a:p>
            <a:pPr lvl="1"/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“The diagnostic message is stored in the buffer or it is retransmitted.”</a:t>
            </a:r>
          </a:p>
          <a:p>
            <a:pPr lvl="1"/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“The diagnostic message is not stored in the buffer.”</a:t>
            </a:r>
          </a:p>
          <a:p>
            <a:pPr lvl="1"/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“If the diagnostic message is stored in the buffer, then it is retransmitted.”</a:t>
            </a:r>
          </a:p>
          <a:p>
            <a:pPr lvl="1"/>
            <a:r>
              <a:rPr lang="en-US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“The diagnostic message is not retransmitted”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8B4C5E2D-4C74-B4E7-F241-DF60A36A7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049A0-E196-4FE9-A881-58471F74D17D}" type="slidenum">
              <a:rPr lang="en-US" altLang="zh-CN">
                <a:solidFill>
                  <a:schemeClr val="tx2"/>
                </a:solidFill>
              </a:rPr>
              <a:pPr/>
              <a:t>17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195681B-6E12-4997-AD50-1014A60A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Smullyan’s Island Puzzle</a:t>
            </a:r>
          </a:p>
        </p:txBody>
      </p:sp>
      <p:sp>
        <p:nvSpPr>
          <p:cNvPr id="89091" name="Slide Number Placeholder 3">
            <a:extLst>
              <a:ext uri="{FF2B5EF4-FFF2-40B4-BE49-F238E27FC236}">
                <a16:creationId xmlns:a16="http://schemas.microsoft.com/office/drawing/2014/main" id="{804CBD5D-A75B-2427-14A1-58DFF4B2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346E29-5E59-497D-882E-D1381765B1B6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Content Placeholder 2">
            <a:extLst>
              <a:ext uri="{FF2B5EF4-FFF2-40B4-BE49-F238E27FC236}">
                <a16:creationId xmlns:a16="http://schemas.microsoft.com/office/drawing/2014/main" id="{1BEF559F-9742-216D-D8FC-0D7EF55705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You meet three inhabitants of Smullyan’s Island (where each one is either a liar or a truth-teller).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A says, “Exactly one of us is telling the truth”.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B says, “We are all lying.”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C says, “The other two are lying.”</a:t>
            </a: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Now who is a liar and who is a truth-teller 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59CCBED-2EFD-41AC-86F6-342728B6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How to solve such puzzle ?</a:t>
            </a: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94EC50DD-DB76-2E3B-F9BD-1D98E023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DEA827-22D5-49A7-85F5-683BCBF3A914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Content Placeholder 2">
            <a:extLst>
              <a:ext uri="{FF2B5EF4-FFF2-40B4-BE49-F238E27FC236}">
                <a16:creationId xmlns:a16="http://schemas.microsoft.com/office/drawing/2014/main" id="{337FF533-3B6E-4FC6-C5F7-8352D6C9EE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The key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: each inhabitant is either a liar or a truth-teller.  </a:t>
            </a:r>
            <a:r>
              <a:rPr lang="en-US" altLang="en-US">
                <a:solidFill>
                  <a:srgbClr val="FF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A liar always lies; a truth-teller always tells the truth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.</a:t>
            </a: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How many possibilities are there ?</a:t>
            </a:r>
          </a:p>
          <a:p>
            <a:pPr marL="917575" lvl="1" indent="-514350" eaLnBrk="1" hangingPunct="1">
              <a:buFont typeface="Lucida Sans Unicode" panose="020B0602030504020204" pitchFamily="34" charset="0"/>
              <a:buAutoNum type="arabicPeriod"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A,B,C are all truth-tellers</a:t>
            </a:r>
          </a:p>
          <a:p>
            <a:pPr marL="917575" lvl="1" indent="-514350" eaLnBrk="1" hangingPunct="1">
              <a:buFont typeface="Lucida Sans Unicode" panose="020B0602030504020204" pitchFamily="34" charset="0"/>
              <a:buAutoNum type="arabicPeriod"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A,B are truth-tellers, C is a liar</a:t>
            </a:r>
          </a:p>
          <a:p>
            <a:pPr marL="917575" lvl="1" indent="-514350" eaLnBrk="1" hangingPunct="1">
              <a:buFont typeface="Lucida Sans Unicode" panose="020B0602030504020204" pitchFamily="34" charset="0"/>
              <a:buAutoNum type="arabicPeriod"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…</a:t>
            </a:r>
          </a:p>
          <a:p>
            <a:pPr marL="917575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…</a:t>
            </a: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Is case 1 possible ? Case 2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688CDAD-617E-475C-8A51-CC39D172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Motivating example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D7BD10E4-25FE-207C-B7CF-8241026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E44D3D-1AF6-4AE4-BBCE-7F69CB585568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6B55-0E94-B10A-C84D-2DECDCA860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20050" cy="4800600"/>
          </a:xfrm>
        </p:spPr>
        <p:txBody>
          <a:bodyPr/>
          <a:lstStyle/>
          <a:p>
            <a:pPr marL="365125" indent="-255588" eaLnBrk="1" hangingPunct="1">
              <a:buFont typeface="Arial" panose="020B0604020202020204" pitchFamily="34" charset="0"/>
              <a:buChar char="•"/>
            </a:pPr>
            <a:r>
              <a:rPr lang="en-US" altLang="en-US" sz="3000">
                <a:ea typeface="华文中宋" panose="020B0503020204020204" pitchFamily="2" charset="-122"/>
                <a:cs typeface="华文中宋" panose="020B0503020204020204" pitchFamily="2" charset="-122"/>
              </a:rPr>
              <a:t>Four machines A, B, C, D are connected on a network. It is feared that a computer virus may have infected the network. Your security team makes the following statements:</a:t>
            </a:r>
          </a:p>
          <a:p>
            <a:pPr marL="620713" lvl="1" eaLnBrk="1" hangingPunct="1">
              <a:spcBef>
                <a:spcPts val="325"/>
              </a:spcBef>
              <a:buFont typeface="Arial" panose="020B0604020202020204" pitchFamily="34" charset="0"/>
              <a:buChar char="–"/>
            </a:pPr>
            <a:r>
              <a:rPr lang="en-US" altLang="en-US" sz="2600">
                <a:ea typeface="华文中宋" panose="020B0503020204020204" pitchFamily="2" charset="-122"/>
                <a:cs typeface="华文中宋" panose="020B0503020204020204" pitchFamily="2" charset="-122"/>
              </a:rPr>
              <a:t>If D is infected, then so is C.</a:t>
            </a:r>
          </a:p>
          <a:p>
            <a:pPr marL="620713" lvl="1" eaLnBrk="1" hangingPunct="1">
              <a:spcBef>
                <a:spcPts val="325"/>
              </a:spcBef>
              <a:buFont typeface="Arial" panose="020B0604020202020204" pitchFamily="34" charset="0"/>
              <a:buChar char="–"/>
            </a:pPr>
            <a:r>
              <a:rPr lang="en-US" altLang="en-US" sz="2600">
                <a:ea typeface="华文中宋" panose="020B0503020204020204" pitchFamily="2" charset="-122"/>
                <a:cs typeface="华文中宋" panose="020B0503020204020204" pitchFamily="2" charset="-122"/>
              </a:rPr>
              <a:t>If C is infected, then so is A.</a:t>
            </a:r>
          </a:p>
          <a:p>
            <a:pPr marL="620713" lvl="1" eaLnBrk="1" hangingPunct="1">
              <a:spcBef>
                <a:spcPts val="325"/>
              </a:spcBef>
              <a:buFont typeface="Arial" panose="020B0604020202020204" pitchFamily="34" charset="0"/>
              <a:buChar char="–"/>
            </a:pPr>
            <a:r>
              <a:rPr lang="en-US" altLang="en-US" sz="2600">
                <a:ea typeface="华文中宋" panose="020B0503020204020204" pitchFamily="2" charset="-122"/>
                <a:cs typeface="华文中宋" panose="020B0503020204020204" pitchFamily="2" charset="-122"/>
              </a:rPr>
              <a:t>If D is clean, then B is clean but C is infected.</a:t>
            </a:r>
          </a:p>
          <a:p>
            <a:pPr marL="620713" lvl="1" eaLnBrk="1" hangingPunct="1">
              <a:spcBef>
                <a:spcPts val="325"/>
              </a:spcBef>
              <a:buFont typeface="Arial" panose="020B0604020202020204" pitchFamily="34" charset="0"/>
              <a:buChar char="–"/>
            </a:pPr>
            <a:r>
              <a:rPr lang="en-US" altLang="en-US" sz="2600">
                <a:ea typeface="华文中宋" panose="020B0503020204020204" pitchFamily="2" charset="-122"/>
                <a:cs typeface="华文中宋" panose="020B0503020204020204" pitchFamily="2" charset="-122"/>
              </a:rPr>
              <a:t>If A is infected, then either B is infected or C is clean.</a:t>
            </a:r>
          </a:p>
          <a:p>
            <a:pPr marL="365125" indent="-255588" eaLnBrk="1" hangingPunct="1">
              <a:buFont typeface="Arial" panose="020B0604020202020204" pitchFamily="34" charset="0"/>
              <a:buChar char="•"/>
            </a:pPr>
            <a:r>
              <a:rPr lang="en-US" altLang="en-US" sz="3000">
                <a:ea typeface="华文中宋" panose="020B0503020204020204" pitchFamily="2" charset="-122"/>
                <a:cs typeface="华文中宋" panose="020B0503020204020204" pitchFamily="2" charset="-122"/>
              </a:rPr>
              <a:t>Based on these statements, what can you conclude about status of the four machines?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B4F-3BEB-4BE2-A90F-02FAEC94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Express statements as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propositional forms</a:t>
            </a:r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6430D577-7792-EDC7-9632-A25CE17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6169B-1AE8-4685-9F8E-DDEB470A32F7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Content Placeholder 2">
            <a:extLst>
              <a:ext uri="{FF2B5EF4-FFF2-40B4-BE49-F238E27FC236}">
                <a16:creationId xmlns:a16="http://schemas.microsoft.com/office/drawing/2014/main" id="{08722A2A-B188-63A0-7B0A-941C10C63C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A says: Exactly one of us is telling the truth</a:t>
            </a:r>
          </a:p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B says: we are all lying.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C says:  the other two are lying.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3EC8B49-B5BF-4F96-964C-A05CBF6B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Examine all possibilities</a:t>
            </a:r>
          </a:p>
        </p:txBody>
      </p:sp>
      <p:sp>
        <p:nvSpPr>
          <p:cNvPr id="95235" name="Slide Number Placeholder 16">
            <a:extLst>
              <a:ext uri="{FF2B5EF4-FFF2-40B4-BE49-F238E27FC236}">
                <a16:creationId xmlns:a16="http://schemas.microsoft.com/office/drawing/2014/main" id="{86014D63-9028-DD99-31A3-4A2E7FC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1D6FC-65D9-4F65-854D-C03EEDD3E149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645" name="Group 85">
            <a:extLst>
              <a:ext uri="{FF2B5EF4-FFF2-40B4-BE49-F238E27FC236}">
                <a16:creationId xmlns:a16="http://schemas.microsoft.com/office/drawing/2014/main" id="{8427F9A4-A167-4D53-AC30-5B74838BF262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822450"/>
          <a:ext cx="8229600" cy="3606798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194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A’s statement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B’s statement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C’s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statement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4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4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4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4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4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4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4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4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  <a:ea typeface="华文新魏"/>
                          <a:cs typeface="华文新魏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中宋"/>
                          <a:cs typeface="华文中宋"/>
                        </a:rPr>
                        <a:t>F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5308" name="TextBox 4">
            <a:extLst>
              <a:ext uri="{FF2B5EF4-FFF2-40B4-BE49-F238E27FC236}">
                <a16:creationId xmlns:a16="http://schemas.microsoft.com/office/drawing/2014/main" id="{037A6A33-8B55-B520-6DDC-2694C40E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1071563"/>
            <a:ext cx="1782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宋体" panose="02010600030101010101" pitchFamily="2" charset="-122"/>
              </a:rPr>
              <a:t>All of us are lying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34599E-9B4C-4917-A368-03AC303E98A9}"/>
              </a:ext>
            </a:extLst>
          </p:cNvPr>
          <p:cNvCxnSpPr/>
          <p:nvPr/>
        </p:nvCxnSpPr>
        <p:spPr>
          <a:xfrm rot="16200000" flipH="1">
            <a:off x="3964781" y="1607344"/>
            <a:ext cx="2143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10" name="TextBox 8">
            <a:extLst>
              <a:ext uri="{FF2B5EF4-FFF2-40B4-BE49-F238E27FC236}">
                <a16:creationId xmlns:a16="http://schemas.microsoft.com/office/drawing/2014/main" id="{5397D770-E754-C2CF-00B3-B2BC7ED3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000125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宋体" panose="02010600030101010101" pitchFamily="2" charset="-122"/>
              </a:rPr>
              <a:t>Exactly one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宋体" panose="02010600030101010101" pitchFamily="2" charset="-122"/>
              </a:rPr>
              <a:t>us is telling the truth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DDDDFE-4696-434E-8AF1-2383807D9ED5}"/>
              </a:ext>
            </a:extLst>
          </p:cNvPr>
          <p:cNvCxnSpPr/>
          <p:nvPr/>
        </p:nvCxnSpPr>
        <p:spPr>
          <a:xfrm rot="5400000">
            <a:off x="5644356" y="1642269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12" name="TextBox 11">
            <a:extLst>
              <a:ext uri="{FF2B5EF4-FFF2-40B4-BE49-F238E27FC236}">
                <a16:creationId xmlns:a16="http://schemas.microsoft.com/office/drawing/2014/main" id="{E365B4E0-AED6-EBE8-A8FA-E2AED4F7F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1214438"/>
            <a:ext cx="202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宋体" panose="02010600030101010101" pitchFamily="2" charset="-122"/>
              </a:rPr>
              <a:t>other two are lying.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171E28-DFB5-433D-B1A2-640785553B64}"/>
              </a:ext>
            </a:extLst>
          </p:cNvPr>
          <p:cNvCxnSpPr/>
          <p:nvPr/>
        </p:nvCxnSpPr>
        <p:spPr>
          <a:xfrm rot="10800000" flipV="1">
            <a:off x="7715250" y="1573213"/>
            <a:ext cx="500063" cy="21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1D6B92-1709-7F67-825B-2E7469EA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643563"/>
            <a:ext cx="83994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宋体" panose="02010600030101010101" pitchFamily="2" charset="-122"/>
              </a:rPr>
              <a:t>Which scenarios, if any,  are consistent, i.e., truth-tellers told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宋体" panose="02010600030101010101" pitchFamily="2" charset="-122"/>
              </a:rPr>
              <a:t>the truth, and liars lied 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宋体" panose="02010600030101010101" pitchFamily="2" charset="-122"/>
              </a:rPr>
              <a:t>	* A is truth-teller, B and C are liars.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327725C-0E3D-4B57-84DD-848D7789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Smullyan’s Island Puzzle</a:t>
            </a:r>
          </a:p>
        </p:txBody>
      </p:sp>
      <p:sp>
        <p:nvSpPr>
          <p:cNvPr id="97283" name="Slide Number Placeholder 3">
            <a:extLst>
              <a:ext uri="{FF2B5EF4-FFF2-40B4-BE49-F238E27FC236}">
                <a16:creationId xmlns:a16="http://schemas.microsoft.com/office/drawing/2014/main" id="{3B4596A2-7250-E5AC-CA34-C6BD1E1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5A85F-3E83-471B-A9C2-B4AEFB9EEAC5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Content Placeholder 2">
            <a:extLst>
              <a:ext uri="{FF2B5EF4-FFF2-40B4-BE49-F238E27FC236}">
                <a16:creationId xmlns:a16="http://schemas.microsoft.com/office/drawing/2014/main" id="{D384A3B5-A082-17F3-4B1B-37B636686F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You meet two inhabitants of Smullyan’s Island (where each one is either a liar or a truth-teller).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A says, “Either B is lying or I am”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B says, “A is lying”</a:t>
            </a: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Who is telling the truth ?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D0F89C36-87B7-399E-6920-6DC4F08F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F106-4F67-4A4A-950F-14D2AC3AAC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Simple Proposition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Logic operations &amp; compound proposition</a:t>
            </a:r>
          </a:p>
          <a:p>
            <a:pPr marL="621792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Unary operation: negation</a:t>
            </a:r>
          </a:p>
          <a:p>
            <a:pPr marL="621792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Binary operation: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conjuction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 (AND) 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disjuction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 (OR),  conditional (    ) 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biconditional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 (     )</a:t>
            </a:r>
          </a:p>
          <a:p>
            <a:pPr marL="621792" lvl="1" indent="-27432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+mn-cs"/>
              </a:rPr>
              <a:t>Evaluating order &amp; truth table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solidFill>
                  <a:srgbClr val="00B050"/>
                </a:solidFill>
              </a:rPr>
              <a:t>Propositional equivalence</a:t>
            </a:r>
          </a:p>
          <a:p>
            <a:pPr marL="64039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solidFill>
                  <a:srgbClr val="00B050"/>
                </a:solidFill>
              </a:rPr>
              <a:t>Propositional identities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+mn-cs"/>
              </a:rPr>
              <a:t>Applications:  solving logic puzzles</a:t>
            </a: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58E73E94-9F2F-D257-665A-B6515D50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AF9438-53AC-4FE4-9184-4F1DFFFFE672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3" name="Object 2">
            <a:extLst>
              <a:ext uri="{FF2B5EF4-FFF2-40B4-BE49-F238E27FC236}">
                <a16:creationId xmlns:a16="http://schemas.microsoft.com/office/drawing/2014/main" id="{8D1F855D-3B06-E316-3CEF-BA61DA12A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971800"/>
          <a:ext cx="457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713" imgH="152268" progId="Equation.3">
                  <p:embed/>
                </p:oleObj>
              </mc:Choice>
              <mc:Fallback>
                <p:oleObj name="Equation" r:id="rId3" imgW="215713" imgH="1522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457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3">
            <a:extLst>
              <a:ext uri="{FF2B5EF4-FFF2-40B4-BE49-F238E27FC236}">
                <a16:creationId xmlns:a16="http://schemas.microsoft.com/office/drawing/2014/main" id="{C7F8C86C-6376-2A9B-F7A0-F885F817B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971800"/>
          <a:ext cx="4032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17" imgH="152334" progId="Equation.3">
                  <p:embed/>
                </p:oleObj>
              </mc:Choice>
              <mc:Fallback>
                <p:oleObj name="Equation" r:id="rId5" imgW="190417" imgH="15233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4032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C88D6-E940-B03F-BF75-B3A51401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47030-6FAD-5620-6259-C2BFFA5D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56233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6822-9F4E-DC78-6E8C-DA78C623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59E7-6AAF-E877-2B48-2F29F0F63C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E426-81D2-4F5E-DE58-9FB1612B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23D8B-D220-547A-41E3-686E73B7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4" y="304800"/>
            <a:ext cx="8534295" cy="60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9D32-453D-6122-52C4-6066D1F5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F17D-1250-F31A-DC13-1463CDC1B7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74B1-313B-6A9A-B6EB-D42C4B33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19532-BABE-589F-8263-947131A1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6" y="304800"/>
            <a:ext cx="8456403" cy="60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387-9052-1AD6-6DDC-FA2E963F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2662-0A06-1E7D-B397-EAF6C3BBB6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47ACD-3455-9DEF-DECD-557E90FD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DFF8E-AE6A-1826-DF95-79F85282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" y="701040"/>
            <a:ext cx="895892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3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653-14D5-8C5B-668B-B9348023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0B17-3C2F-9B43-9797-F6FA62B56F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EE50-9B40-726B-9F81-DF5D61D3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54FD5-5158-0738-251A-74A955DA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2" y="967526"/>
            <a:ext cx="7788315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3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E1B6-3899-0C08-2C19-D05C8F1A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507B-EEC4-6F2B-A877-FABFDDF9E5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434C4-DEB3-64DD-BAAE-C82C83FE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47CB-7A1E-014D-71DE-3858CC57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9" y="639838"/>
            <a:ext cx="7864522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4E10BBB-5192-42B2-81CF-8723DAE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Smullyan’s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Island Puzzle</a:t>
            </a:r>
          </a:p>
        </p:txBody>
      </p:sp>
      <p:sp>
        <p:nvSpPr>
          <p:cNvPr id="137219" name="Content Placeholder 2">
            <a:extLst>
              <a:ext uri="{FF2B5EF4-FFF2-40B4-BE49-F238E27FC236}">
                <a16:creationId xmlns:a16="http://schemas.microsoft.com/office/drawing/2014/main" id="{D26203E1-6FCB-3C25-046D-28F2EDD322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You meet two inhabitants of Smullyan’s Island (where each one is either a liar or a truth-teller).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A says, “Either B is lying or I am”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B says, “A is lying”</a:t>
            </a: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Who is telling the truth ?  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A34DFEC-9727-1954-BB70-44E090C06F3E}"/>
              </a:ext>
            </a:extLst>
          </p:cNvPr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8E40715-956F-4161-B930-609F2F430317}" type="slidenum">
              <a:rPr lang="en-US" altLang="zh-CN" sz="1200">
                <a:solidFill>
                  <a:srgbClr val="98BBC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solidFill>
                <a:srgbClr val="98BBC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12C4-774A-B5BD-87C0-EA93FF70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327F-FF6E-5747-A912-58150807E8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583E7-F086-18C1-70BD-A651FE50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44200-38A8-2E44-C5BD-AD666FCA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5" y="1058974"/>
            <a:ext cx="7719729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0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7BD8-1057-0129-252C-87C888D1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C2E8-8654-6E81-681D-878D44155F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A1FE4-82F0-0963-9AA1-68CE05F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9CE36-BFD3-A6A2-FEB6-599EBF1E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1" y="658890"/>
            <a:ext cx="782641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1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4840-A034-786F-54B2-7298F428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2AB0-0EAE-9BC4-FD6B-B3D2CB24A7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4563C-134E-55E4-9CF6-FFF743F0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6C35C-AAD0-954A-0F71-8604F08D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" y="666510"/>
            <a:ext cx="7818798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7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>
            <a:extLst>
              <a:ext uri="{FF2B5EF4-FFF2-40B4-BE49-F238E27FC236}">
                <a16:creationId xmlns:a16="http://schemas.microsoft.com/office/drawing/2014/main" id="{53346B8D-EEAD-4B23-BD31-65475F32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Logical equivalence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FBC29035-41F5-DAA9-BCB1-B3C89D0312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Two propositional forms </a:t>
            </a:r>
            <a:r>
              <a:rPr lang="en-US" altLang="en-US" b="1">
                <a:solidFill>
                  <a:srgbClr val="C0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are logically equivalent</a:t>
            </a:r>
            <a:r>
              <a:rPr lang="en-US" altLang="en-US">
                <a:solidFill>
                  <a:srgbClr val="C0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, 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if they have same truth value under all conditions</a:t>
            </a:r>
          </a:p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We represent logical equivalence using </a:t>
            </a:r>
          </a:p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To prove or disprove logical equivalency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Draw and Compare true tables of the two forms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</p:txBody>
      </p:sp>
      <p:sp>
        <p:nvSpPr>
          <p:cNvPr id="101380" name="Slide Number Placeholder 6">
            <a:extLst>
              <a:ext uri="{FF2B5EF4-FFF2-40B4-BE49-F238E27FC236}">
                <a16:creationId xmlns:a16="http://schemas.microsoft.com/office/drawing/2014/main" id="{5382AAE3-77A5-7AA4-FC4F-898D7E23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DCF96-AD73-4A98-9F43-4CE527A2557F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1381" name="Object 4">
            <a:extLst>
              <a:ext uri="{FF2B5EF4-FFF2-40B4-BE49-F238E27FC236}">
                <a16:creationId xmlns:a16="http://schemas.microsoft.com/office/drawing/2014/main" id="{F8A03FE0-4227-34C6-2850-49D2D7DDA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2233613"/>
          <a:ext cx="26844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6000" imgH="203200" progId="Equation.3">
                  <p:embed/>
                </p:oleObj>
              </mc:Choice>
              <mc:Fallback>
                <p:oleObj name="Equation" r:id="rId3" imgW="10160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233613"/>
                        <a:ext cx="26844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4">
            <a:extLst>
              <a:ext uri="{FF2B5EF4-FFF2-40B4-BE49-F238E27FC236}">
                <a16:creationId xmlns:a16="http://schemas.microsoft.com/office/drawing/2014/main" id="{2683FA75-41FF-F279-665B-233D12837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2767013"/>
          <a:ext cx="29860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29810" imgH="203112" progId="Equation.3">
                  <p:embed/>
                </p:oleObj>
              </mc:Choice>
              <mc:Fallback>
                <p:oleObj name="Equation" r:id="rId5" imgW="112981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767013"/>
                        <a:ext cx="29860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4">
            <a:extLst>
              <a:ext uri="{FF2B5EF4-FFF2-40B4-BE49-F238E27FC236}">
                <a16:creationId xmlns:a16="http://schemas.microsoft.com/office/drawing/2014/main" id="{387CF5E6-7854-83E5-4CF2-1EF711E1B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81400"/>
          <a:ext cx="3349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80" imgH="114102" progId="Equation.3">
                  <p:embed/>
                </p:oleObj>
              </mc:Choice>
              <mc:Fallback>
                <p:oleObj name="Equation" r:id="rId7" imgW="126780" imgH="1141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3349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4">
            <a:extLst>
              <a:ext uri="{FF2B5EF4-FFF2-40B4-BE49-F238E27FC236}">
                <a16:creationId xmlns:a16="http://schemas.microsoft.com/office/drawing/2014/main" id="{06AA72F2-20DD-E1CB-13A0-A9BCF4DE3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4262438"/>
          <a:ext cx="26511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2865" imgH="177723" progId="Equation.3">
                  <p:embed/>
                </p:oleObj>
              </mc:Choice>
              <mc:Fallback>
                <p:oleObj name="Equation" r:id="rId9" imgW="1002865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262438"/>
                        <a:ext cx="26511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>
            <a:extLst>
              <a:ext uri="{FF2B5EF4-FFF2-40B4-BE49-F238E27FC236}">
                <a16:creationId xmlns:a16="http://schemas.microsoft.com/office/drawing/2014/main" id="{085DD7DF-99D5-44D8-83BE-D831A7C1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Logic Identities (1)</a:t>
            </a: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6E81053B-D1B7-C3F3-5269-6C937E56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BB96D-3BFE-4F3A-8233-4A5679F72520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Content Placeholder 2">
            <a:extLst>
              <a:ext uri="{FF2B5EF4-FFF2-40B4-BE49-F238E27FC236}">
                <a16:creationId xmlns:a16="http://schemas.microsoft.com/office/drawing/2014/main" id="{AA81B7BF-A9B1-3AA0-6332-ECBD9E47E4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Commutative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1.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2.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 </a:t>
            </a:r>
          </a:p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Associative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1.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2.  </a:t>
            </a:r>
          </a:p>
        </p:txBody>
      </p:sp>
      <p:graphicFrame>
        <p:nvGraphicFramePr>
          <p:cNvPr id="106501" name="Object 3">
            <a:extLst>
              <a:ext uri="{FF2B5EF4-FFF2-40B4-BE49-F238E27FC236}">
                <a16:creationId xmlns:a16="http://schemas.microsoft.com/office/drawing/2014/main" id="{7B24BEF8-60E6-931F-7E65-FD3984C3F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76400"/>
          <a:ext cx="21828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531" imgH="165028" progId="Equation.3">
                  <p:embed/>
                </p:oleObj>
              </mc:Choice>
              <mc:Fallback>
                <p:oleObj name="Equation" r:id="rId3" imgW="850531" imgH="165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21828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3">
            <a:extLst>
              <a:ext uri="{FF2B5EF4-FFF2-40B4-BE49-F238E27FC236}">
                <a16:creationId xmlns:a16="http://schemas.microsoft.com/office/drawing/2014/main" id="{775C870B-CD7F-8265-02F8-0E7114A5A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209800"/>
          <a:ext cx="21828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531" imgH="165028" progId="Equation.3">
                  <p:embed/>
                </p:oleObj>
              </mc:Choice>
              <mc:Fallback>
                <p:oleObj name="Equation" r:id="rId5" imgW="850531" imgH="165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21828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4">
            <a:extLst>
              <a:ext uri="{FF2B5EF4-FFF2-40B4-BE49-F238E27FC236}">
                <a16:creationId xmlns:a16="http://schemas.microsoft.com/office/drawing/2014/main" id="{9364783C-4319-C2FE-1230-D5503CF48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352800"/>
          <a:ext cx="38115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900" imgH="203200" progId="Equation.3">
                  <p:embed/>
                </p:oleObj>
              </mc:Choice>
              <mc:Fallback>
                <p:oleObj name="Equation" r:id="rId7" imgW="1485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38115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5">
            <a:extLst>
              <a:ext uri="{FF2B5EF4-FFF2-40B4-BE49-F238E27FC236}">
                <a16:creationId xmlns:a16="http://schemas.microsoft.com/office/drawing/2014/main" id="{2C054897-7D2A-77ED-211B-3B371D652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913188"/>
          <a:ext cx="38115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85900" imgH="203200" progId="Equation.3">
                  <p:embed/>
                </p:oleObj>
              </mc:Choice>
              <mc:Fallback>
                <p:oleObj name="Equation" r:id="rId9" imgW="1485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13188"/>
                        <a:ext cx="38115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itle 1">
            <a:extLst>
              <a:ext uri="{FF2B5EF4-FFF2-40B4-BE49-F238E27FC236}">
                <a16:creationId xmlns:a16="http://schemas.microsoft.com/office/drawing/2014/main" id="{7AF28C84-9FD9-4335-94A7-029E0470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Logic Identities (2)</a:t>
            </a:r>
          </a:p>
        </p:txBody>
      </p:sp>
      <p:sp>
        <p:nvSpPr>
          <p:cNvPr id="108547" name="Slide Number Placeholder 3">
            <a:extLst>
              <a:ext uri="{FF2B5EF4-FFF2-40B4-BE49-F238E27FC236}">
                <a16:creationId xmlns:a16="http://schemas.microsoft.com/office/drawing/2014/main" id="{DE2F96D5-3B6F-A9F9-FACC-2BA43299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9360C-EDA4-428B-B06A-8054992BCEEA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8" name="Content Placeholder 2">
            <a:extLst>
              <a:ext uri="{FF2B5EF4-FFF2-40B4-BE49-F238E27FC236}">
                <a16:creationId xmlns:a16="http://schemas.microsoft.com/office/drawing/2014/main" id="{1A6EC0DF-91AC-2229-AC8B-CA6E7FC833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FF33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DeMorgan’s laws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1.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2.  </a:t>
            </a:r>
          </a:p>
        </p:txBody>
      </p:sp>
      <p:graphicFrame>
        <p:nvGraphicFramePr>
          <p:cNvPr id="108549" name="Object 2">
            <a:extLst>
              <a:ext uri="{FF2B5EF4-FFF2-40B4-BE49-F238E27FC236}">
                <a16:creationId xmlns:a16="http://schemas.microsoft.com/office/drawing/2014/main" id="{A44F4750-4A36-F8E9-A94D-A25EE271E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2182813"/>
          <a:ext cx="32273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6755" imgH="203112" progId="Equation.3">
                  <p:embed/>
                </p:oleObj>
              </mc:Choice>
              <mc:Fallback>
                <p:oleObj name="Equation" r:id="rId3" imgW="125675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182813"/>
                        <a:ext cx="32273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3">
            <a:extLst>
              <a:ext uri="{FF2B5EF4-FFF2-40B4-BE49-F238E27FC236}">
                <a16:creationId xmlns:a16="http://schemas.microsoft.com/office/drawing/2014/main" id="{42E9E545-D9C0-BE0C-B946-6D96F0B2C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2682875"/>
          <a:ext cx="32273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6755" imgH="203112" progId="Equation.3">
                  <p:embed/>
                </p:oleObj>
              </mc:Choice>
              <mc:Fallback>
                <p:oleObj name="Equation" r:id="rId5" imgW="1256755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682875"/>
                        <a:ext cx="32273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itle 1">
            <a:extLst>
              <a:ext uri="{FF2B5EF4-FFF2-40B4-BE49-F238E27FC236}">
                <a16:creationId xmlns:a16="http://schemas.microsoft.com/office/drawing/2014/main" id="{CB994927-A340-4D1C-A489-AC3FF661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Logic Identities (3)</a:t>
            </a:r>
          </a:p>
        </p:txBody>
      </p:sp>
      <p:sp>
        <p:nvSpPr>
          <p:cNvPr id="110595" name="Slide Number Placeholder 3">
            <a:extLst>
              <a:ext uri="{FF2B5EF4-FFF2-40B4-BE49-F238E27FC236}">
                <a16:creationId xmlns:a16="http://schemas.microsoft.com/office/drawing/2014/main" id="{64DAF2EC-0D9A-393B-9D6D-82A7BB8F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440CD9-8827-4051-99EB-F86AF54F06DC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Content Placeholder 2">
            <a:extLst>
              <a:ext uri="{FF2B5EF4-FFF2-40B4-BE49-F238E27FC236}">
                <a16:creationId xmlns:a16="http://schemas.microsoft.com/office/drawing/2014/main" id="{59DF7FB5-B1D5-6362-C852-81C3E960A4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33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Distributive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1.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2.  </a:t>
            </a:r>
          </a:p>
          <a:p>
            <a:pPr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</p:txBody>
      </p:sp>
      <p:graphicFrame>
        <p:nvGraphicFramePr>
          <p:cNvPr id="110597" name="Object 3">
            <a:extLst>
              <a:ext uri="{FF2B5EF4-FFF2-40B4-BE49-F238E27FC236}">
                <a16:creationId xmlns:a16="http://schemas.microsoft.com/office/drawing/2014/main" id="{C4FFE2D8-3F34-0786-F753-1FBAFC503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46910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203200" progId="Equation.3">
                  <p:embed/>
                </p:oleObj>
              </mc:Choice>
              <mc:Fallback>
                <p:oleObj name="Equation" r:id="rId3" imgW="18288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46910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3">
            <a:extLst>
              <a:ext uri="{FF2B5EF4-FFF2-40B4-BE49-F238E27FC236}">
                <a16:creationId xmlns:a16="http://schemas.microsoft.com/office/drawing/2014/main" id="{3650C2D3-0457-BE60-1CC9-8149C6A62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2157413"/>
          <a:ext cx="46910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28800" imgH="203200" progId="Equation.3">
                  <p:embed/>
                </p:oleObj>
              </mc:Choice>
              <mc:Fallback>
                <p:oleObj name="Equation" r:id="rId5" imgW="18288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2157413"/>
                        <a:ext cx="46910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1">
            <a:extLst>
              <a:ext uri="{FF2B5EF4-FFF2-40B4-BE49-F238E27FC236}">
                <a16:creationId xmlns:a16="http://schemas.microsoft.com/office/drawing/2014/main" id="{E00AC9A1-E80A-4211-8177-ADE23970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Logic Identities (4)</a:t>
            </a:r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A4DE5256-395E-A661-3753-1376862E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672270-7BC7-494B-979B-567CB0803E27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Content Placeholder 2">
            <a:extLst>
              <a:ext uri="{FF2B5EF4-FFF2-40B4-BE49-F238E27FC236}">
                <a16:creationId xmlns:a16="http://schemas.microsoft.com/office/drawing/2014/main" id="{C6A3994C-1833-51A4-3761-5FDD84F28D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33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Double negative</a:t>
            </a:r>
          </a:p>
          <a:p>
            <a:pPr eaLnBrk="1" hangingPunct="1"/>
            <a:endParaRPr lang="en-US" altLang="en-US" b="1">
              <a:solidFill>
                <a:srgbClr val="FF3300"/>
              </a:solidFill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 b="1">
              <a:solidFill>
                <a:srgbClr val="FF3300"/>
              </a:solidFill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 b="1">
              <a:solidFill>
                <a:srgbClr val="FF3300"/>
              </a:solidFill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r>
              <a:rPr lang="en-US" altLang="en-US" b="1">
                <a:solidFill>
                  <a:srgbClr val="FF33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Contrapositive</a:t>
            </a:r>
          </a:p>
          <a:p>
            <a:pPr eaLnBrk="1" hangingPunct="1"/>
            <a:endParaRPr lang="en-US" altLang="en-US" b="1">
              <a:solidFill>
                <a:srgbClr val="FF3300"/>
              </a:solidFill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 b="1">
              <a:solidFill>
                <a:srgbClr val="FF3300"/>
              </a:solidFill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 b="1">
              <a:solidFill>
                <a:srgbClr val="FF3300"/>
              </a:solidFill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r>
              <a:rPr lang="en-US" altLang="en-US" b="1">
                <a:solidFill>
                  <a:srgbClr val="FF33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Implication Law</a:t>
            </a:r>
          </a:p>
          <a:p>
            <a:pPr lvl="2" eaLnBrk="1" hangingPunct="1"/>
            <a:endParaRPr lang="en-US" altLang="en-US" b="1">
              <a:solidFill>
                <a:srgbClr val="FF3300"/>
              </a:solidFill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/>
            <a:endParaRPr lang="en-US" altLang="en-US" b="1">
              <a:solidFill>
                <a:srgbClr val="FF3300"/>
              </a:solidFill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</p:txBody>
      </p:sp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3271A58D-14B2-EFE2-4230-1A223ED2D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071688"/>
          <a:ext cx="17922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197" imgH="203112" progId="Equation.3">
                  <p:embed/>
                </p:oleObj>
              </mc:Choice>
              <mc:Fallback>
                <p:oleObj name="Equation" r:id="rId3" imgW="69819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71688"/>
                        <a:ext cx="17922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5">
            <a:extLst>
              <a:ext uri="{FF2B5EF4-FFF2-40B4-BE49-F238E27FC236}">
                <a16:creationId xmlns:a16="http://schemas.microsoft.com/office/drawing/2014/main" id="{2A070D30-B1F8-9A23-16CD-23F82B953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006850"/>
          <a:ext cx="35845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394" imgH="203112" progId="Equation.3">
                  <p:embed/>
                </p:oleObj>
              </mc:Choice>
              <mc:Fallback>
                <p:oleObj name="Equation" r:id="rId5" imgW="139639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06850"/>
                        <a:ext cx="35845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4">
            <a:extLst>
              <a:ext uri="{FF2B5EF4-FFF2-40B4-BE49-F238E27FC236}">
                <a16:creationId xmlns:a16="http://schemas.microsoft.com/office/drawing/2014/main" id="{E0B23A5D-3209-D181-C880-F3B5A0D50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325" y="5622925"/>
          <a:ext cx="2651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2865" imgH="177723" progId="Equation.3">
                  <p:embed/>
                </p:oleObj>
              </mc:Choice>
              <mc:Fallback>
                <p:oleObj name="Equation" r:id="rId7" imgW="1002865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622925"/>
                        <a:ext cx="26511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itle 1">
            <a:extLst>
              <a:ext uri="{FF2B5EF4-FFF2-40B4-BE49-F238E27FC236}">
                <a16:creationId xmlns:a16="http://schemas.microsoft.com/office/drawing/2014/main" id="{3C5E6ADE-C5FD-44CD-A522-6E3F55B5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Simplify propositional forms</a:t>
            </a: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AB835F5B-3F93-ED69-E9BD-ABC2F24B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D37B5E-9A6C-4335-9A35-2174DF5EC8AF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2" name="Content Placeholder 2">
            <a:extLst>
              <a:ext uri="{FF2B5EF4-FFF2-40B4-BE49-F238E27FC236}">
                <a16:creationId xmlns:a16="http://schemas.microsoft.com/office/drawing/2014/main" id="{3150EC35-47FA-1A74-63D0-F88CFC0902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ea typeface="华文中宋" panose="020B0503020204020204" pitchFamily="2" charset="-122"/>
                <a:cs typeface="华文中宋" panose="020B0503020204020204" pitchFamily="2" charset="-122"/>
              </a:rPr>
              <a:t>Simplify the following propositional forms, i.e., find a simpler equivalent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Human beings understand the simplified form much better…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>
                <a:ea typeface="华文中宋" panose="020B0503020204020204" pitchFamily="2" charset="-122"/>
                <a:cs typeface="华文中宋" panose="020B0503020204020204" pitchFamily="2" charset="-122"/>
              </a:rPr>
              <a:t>Put negation closer to the simple proposition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>
                <a:ea typeface="华文中宋" panose="020B0503020204020204" pitchFamily="2" charset="-122"/>
                <a:cs typeface="华文中宋" panose="020B0503020204020204" pitchFamily="2" charset="-122"/>
              </a:rPr>
              <a:t>Get rid of double negation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ea typeface="华文中宋" panose="020B0503020204020204" pitchFamily="2" charset="-122"/>
                <a:cs typeface="华文中宋" panose="020B0503020204020204" pitchFamily="2" charset="-122"/>
              </a:rPr>
              <a:t>Key: apply logical equivalence rules such as DeMorgan Law, implication law, double negation …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br>
              <a:rPr lang="en-US" altLang="en-US" sz="2100">
                <a:ea typeface="华文中宋" panose="020B0503020204020204" pitchFamily="2" charset="-122"/>
                <a:cs typeface="华文中宋" panose="020B0503020204020204" pitchFamily="2" charset="-122"/>
              </a:rPr>
            </a:br>
            <a:endParaRPr lang="en-US" altLang="en-US" sz="21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1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1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1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 </a:t>
            </a:r>
            <a:endParaRPr lang="en-US" altLang="en-US" sz="2200">
              <a:ea typeface="华文中宋" panose="020B0503020204020204" pitchFamily="2" charset="-122"/>
              <a:cs typeface="华文中宋" panose="020B0503020204020204" pitchFamily="2" charset="-122"/>
            </a:endParaRPr>
          </a:p>
        </p:txBody>
      </p:sp>
      <p:graphicFrame>
        <p:nvGraphicFramePr>
          <p:cNvPr id="114693" name="Object 3">
            <a:extLst>
              <a:ext uri="{FF2B5EF4-FFF2-40B4-BE49-F238E27FC236}">
                <a16:creationId xmlns:a16="http://schemas.microsoft.com/office/drawing/2014/main" id="{AB9BAFEC-72B7-27DD-19A6-7B5E77907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124200"/>
          <a:ext cx="8005763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89300" imgH="889000" progId="Equation.3">
                  <p:embed/>
                </p:oleObj>
              </mc:Choice>
              <mc:Fallback>
                <p:oleObj name="Equation" r:id="rId3" imgW="32893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8005763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itle 1">
            <a:extLst>
              <a:ext uri="{FF2B5EF4-FFF2-40B4-BE49-F238E27FC236}">
                <a16:creationId xmlns:a16="http://schemas.microsoft.com/office/drawing/2014/main" id="{92C0BE98-85C6-4B21-9C31-BE1341A6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Simplify propositional forms (2)</a:t>
            </a:r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2EBAEB26-DAB7-78C8-B612-5A4770A7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A837C8-B72C-43E6-8BB9-F471F95A5418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0" name="Content Placeholder 2">
            <a:extLst>
              <a:ext uri="{FF2B5EF4-FFF2-40B4-BE49-F238E27FC236}">
                <a16:creationId xmlns:a16="http://schemas.microsoft.com/office/drawing/2014/main" id="{AB0C28A0-BA48-1A44-BB8C-0831FF2FA2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ea typeface="华文中宋" panose="020B0503020204020204" pitchFamily="2" charset="-122"/>
                <a:cs typeface="华文中宋" panose="020B0503020204020204" pitchFamily="2" charset="-122"/>
              </a:rPr>
              <a:t>Key: apply logical equivalence rules such as DeMorgan Law, implication law, double negation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华文中宋" panose="020B0503020204020204" pitchFamily="2" charset="-122"/>
                <a:cs typeface="华文中宋" panose="020B0503020204020204" pitchFamily="2" charset="-122"/>
              </a:rPr>
              <a:t>We don’t know how to directly negate a “if … then”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华文中宋" panose="020B0503020204020204" pitchFamily="2" charset="-122"/>
                <a:cs typeface="华文中宋" panose="020B0503020204020204" pitchFamily="2" charset="-122"/>
              </a:rPr>
              <a:t>First apply implication law, then use DeMorgan law: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br>
              <a:rPr lang="en-US" altLang="en-US" sz="2100">
                <a:ea typeface="华文中宋" panose="020B0503020204020204" pitchFamily="2" charset="-122"/>
                <a:cs typeface="华文中宋" panose="020B0503020204020204" pitchFamily="2" charset="-122"/>
              </a:rPr>
            </a:br>
            <a:endParaRPr lang="en-US" altLang="en-US" sz="21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1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1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10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 </a:t>
            </a:r>
            <a:endParaRPr lang="en-US" altLang="en-US" sz="2200">
              <a:ea typeface="华文中宋" panose="020B0503020204020204" pitchFamily="2" charset="-122"/>
              <a:cs typeface="华文中宋" panose="020B0503020204020204" pitchFamily="2" charset="-122"/>
            </a:endParaRPr>
          </a:p>
        </p:txBody>
      </p:sp>
      <p:graphicFrame>
        <p:nvGraphicFramePr>
          <p:cNvPr id="116741" name="Object 3">
            <a:extLst>
              <a:ext uri="{FF2B5EF4-FFF2-40B4-BE49-F238E27FC236}">
                <a16:creationId xmlns:a16="http://schemas.microsoft.com/office/drawing/2014/main" id="{5BD2045B-CCE1-992F-51FC-86DBC9B71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725" y="2895600"/>
          <a:ext cx="457835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889000" progId="Equation.3">
                  <p:embed/>
                </p:oleObj>
              </mc:Choice>
              <mc:Fallback>
                <p:oleObj name="Equation" r:id="rId3" imgW="18796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895600"/>
                        <a:ext cx="457835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7765FA-3BC2-76DE-D4A9-C794AE81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华文中宋" panose="020B0503020204020204" pitchFamily="2" charset="-122"/>
                <a:cs typeface="华文中宋" panose="020B0503020204020204" pitchFamily="2" charset="-122"/>
              </a:rPr>
              <a:t>Practice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9531627-FA00-0AB9-FB53-5DE107515C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华文中宋" panose="020B0503020204020204" pitchFamily="2" charset="-122"/>
                <a:cs typeface="华文中宋" panose="020B0503020204020204" pitchFamily="2" charset="-122"/>
              </a:rPr>
              <a:t>Introduce letters to stand for simple propositions, and write the following statements as compound propositions:</a:t>
            </a:r>
          </a:p>
          <a:p>
            <a:pPr lvl="1" eaLnBrk="1" hangingPunct="1"/>
            <a:r>
              <a:rPr lang="en-US" altLang="en-US" dirty="0">
                <a:ea typeface="华文中宋" panose="020B0503020204020204" pitchFamily="2" charset="-122"/>
                <a:cs typeface="华文中宋" panose="020B0503020204020204" pitchFamily="2" charset="-122"/>
              </a:rPr>
              <a:t>It’s sunny and cold.</a:t>
            </a:r>
          </a:p>
          <a:p>
            <a:pPr lvl="1" eaLnBrk="1" hangingPunct="1"/>
            <a:r>
              <a:rPr lang="en-US" altLang="en-US" dirty="0">
                <a:ea typeface="华文中宋" panose="020B0503020204020204" pitchFamily="2" charset="-122"/>
                <a:cs typeface="华文中宋" panose="020B0503020204020204" pitchFamily="2" charset="-122"/>
              </a:rPr>
              <a:t>The movie is not long, but it’s very interesting.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D65E-D691-B218-685F-7D0FA37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B662-8014-6B15-AE5E-6496CBB174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CEE8-12D3-35E5-CB22-E780686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8A04A-98C3-25EA-D1DE-B92A0E87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9" y="1019810"/>
            <a:ext cx="85942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94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8A1F-69BE-AE62-7595-0160C13E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01B7-59F6-C495-3BBB-9C5E5A991A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D34F6-3429-DF03-52A6-C7BDA38A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712CE-E5B9-AE15-64C6-1F4F0A12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29" y="914400"/>
            <a:ext cx="7244675" cy="47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D435-1B92-F809-C245-25E9C02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F881-53FA-127E-3083-D1C3332AE4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9502-F3B4-2F40-2FA8-A4978DE3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943-57B8-4E23-B20B-6D8F3645FA6A}" type="slidenum">
              <a:rPr lang="en-US" altLang="zh-CN" smtClean="0"/>
              <a:pPr/>
              <a:t>42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B0E-0EA8-89F2-6AA2-31400119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6" y="742867"/>
            <a:ext cx="7300884" cy="49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5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BDD6DFC-0174-15ED-B65A-9C688F64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Many different English Expressions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8D5D7724-087F-67D5-3EB9-C02789FE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7C6D49-DA8C-4B62-BB40-98F97FA00E15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2E14-6521-71D4-EDD2-EC4D42AA05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172450" cy="4953000"/>
          </a:xfrm>
        </p:spPr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anose="05020102010507070707" pitchFamily="18" charset="2"/>
              <a:buChar char=""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In spoken language, there are many ways to express </a:t>
            </a:r>
            <a:r>
              <a:rPr lang="en-US" altLang="en-US">
                <a:solidFill>
                  <a:srgbClr val="FF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implication (if … then…)</a:t>
            </a:r>
          </a:p>
          <a:p>
            <a:pPr marL="609600" lvl="2" indent="-282575" eaLnBrk="1" hangingPunct="1">
              <a:spcBef>
                <a:spcPts val="600"/>
              </a:spcBef>
              <a:buSzPct val="80000"/>
              <a:buFont typeface="Wingdings 2" panose="05020102010507070707" pitchFamily="18" charset="2"/>
              <a:buChar char=""/>
            </a:pP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It rains, </a:t>
            </a:r>
            <a:r>
              <a:rPr lang="en-US" altLang="en-US">
                <a:solidFill>
                  <a:srgbClr val="FF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therefore 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the ground is wet.</a:t>
            </a:r>
          </a:p>
          <a:p>
            <a:pPr marL="365125" lvl="1" indent="-282575" eaLnBrk="1" hangingPunct="1"/>
            <a:r>
              <a:rPr lang="en-US" altLang="en-US" sz="2400">
                <a:ea typeface="SimHei" panose="020B0503020204020204" pitchFamily="49" charset="-122"/>
                <a:cs typeface="华文新魏" panose="020B0503020204020204" pitchFamily="2" charset="-122"/>
              </a:rPr>
              <a:t>Wet ground follows rain.</a:t>
            </a:r>
          </a:p>
          <a:p>
            <a:pPr marL="365125" lvl="1" indent="-282575" eaLnBrk="1" hangingPunct="1"/>
            <a:r>
              <a:rPr lang="en-US" altLang="en-US" sz="2400">
                <a:solidFill>
                  <a:srgbClr val="FF0000"/>
                </a:solidFill>
                <a:ea typeface="SimHei" panose="020B0503020204020204" pitchFamily="49" charset="-122"/>
                <a:cs typeface="华文新魏" panose="020B0503020204020204" pitchFamily="2" charset="-122"/>
              </a:rPr>
              <a:t>As long as </a:t>
            </a:r>
            <a:r>
              <a:rPr lang="en-US" altLang="en-US" sz="2400">
                <a:ea typeface="SimHei" panose="020B0503020204020204" pitchFamily="49" charset="-122"/>
                <a:cs typeface="华文新魏" panose="020B0503020204020204" pitchFamily="2" charset="-122"/>
              </a:rPr>
              <a:t>it rains, the ground is wet.</a:t>
            </a:r>
          </a:p>
          <a:p>
            <a:pPr marL="365125" lvl="1" indent="-282575" eaLnBrk="1" hangingPunct="1"/>
            <a:r>
              <a:rPr lang="en-US" altLang="en-US" sz="2400">
                <a:ea typeface="SimHei" panose="020B0503020204020204" pitchFamily="49" charset="-122"/>
                <a:cs typeface="华文新魏" panose="020B0503020204020204" pitchFamily="2" charset="-122"/>
              </a:rPr>
              <a:t>Rain is a </a:t>
            </a:r>
            <a:r>
              <a:rPr lang="en-US" altLang="en-US" sz="2400">
                <a:solidFill>
                  <a:srgbClr val="FF0000"/>
                </a:solidFill>
                <a:ea typeface="SimHei" panose="020B0503020204020204" pitchFamily="49" charset="-122"/>
                <a:cs typeface="华文新魏" panose="020B0503020204020204" pitchFamily="2" charset="-122"/>
              </a:rPr>
              <a:t>sufficient condition </a:t>
            </a:r>
            <a:r>
              <a:rPr lang="en-US" altLang="en-US" sz="2400">
                <a:ea typeface="SimHei" panose="020B0503020204020204" pitchFamily="49" charset="-122"/>
                <a:cs typeface="华文新魏" panose="020B0503020204020204" pitchFamily="2" charset="-122"/>
              </a:rPr>
              <a:t>for the ground to be wet.</a:t>
            </a:r>
          </a:p>
          <a:p>
            <a:pPr eaLnBrk="1" hangingPunct="1"/>
            <a:r>
              <a:rPr lang="en-US" altLang="en-US" sz="2800">
                <a:ea typeface="SimHei" panose="020B0503020204020204" pitchFamily="49" charset="-122"/>
                <a:cs typeface="华文新魏" panose="020B0503020204020204" pitchFamily="2" charset="-122"/>
              </a:rPr>
              <a:t>When translating English to proposition forms</a:t>
            </a:r>
          </a:p>
          <a:p>
            <a:pPr marL="365125" lvl="1" indent="-282575" eaLnBrk="1" hangingPunct="1"/>
            <a:r>
              <a:rPr lang="en-US" altLang="en-US" sz="2400">
                <a:ea typeface="SimHei" panose="020B0503020204020204" pitchFamily="49" charset="-122"/>
                <a:cs typeface="华文新魏" panose="020B0503020204020204" pitchFamily="2" charset="-122"/>
              </a:rPr>
              <a:t>Rephrase sentence to “if …. Then…” without change its meaning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63E02A4-2510-4EEC-2165-43DA6B32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宋体" panose="02010600030101010101" pitchFamily="2" charset="-122"/>
              </a:rPr>
              <a:t>Many different English Expressions</a:t>
            </a:r>
            <a:endParaRPr lang="en-GB" altLang="en-US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43FE-8A74-40E0-17FF-CDCD6A6243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GB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“if p, then q” “p implies q”</a:t>
            </a:r>
          </a:p>
          <a:p>
            <a:r>
              <a:rPr lang="en-GB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“if p, q” “p only if q”</a:t>
            </a:r>
          </a:p>
          <a:p>
            <a:r>
              <a:rPr lang="en-GB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“p is sufficient for q” “a sufficient condition for q is p”</a:t>
            </a:r>
          </a:p>
          <a:p>
            <a:r>
              <a:rPr lang="en-GB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“q if p” “q whenever p”</a:t>
            </a:r>
          </a:p>
          <a:p>
            <a:r>
              <a:rPr lang="en-GB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“q when p” “q is necessary for p”</a:t>
            </a:r>
          </a:p>
          <a:p>
            <a:r>
              <a:rPr lang="en-GB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“a necessary condition for p is q” “q follows from p”</a:t>
            </a:r>
          </a:p>
          <a:p>
            <a:r>
              <a:rPr lang="en-GB" altLang="en-US">
                <a:ea typeface="华文新魏" panose="020B0503020204020204" pitchFamily="2" charset="-122"/>
                <a:cs typeface="华文新魏" panose="020B0503020204020204" pitchFamily="2" charset="-122"/>
              </a:rPr>
              <a:t>“q unless ¬p”</a:t>
            </a:r>
          </a:p>
          <a:p>
            <a:endParaRPr lang="en-GB" altLang="en-US">
              <a:ea typeface="华文新魏" panose="020B0503020204020204" pitchFamily="2" charset="-122"/>
              <a:cs typeface="华文新魏" panose="020B0503020204020204" pitchFamily="2" charset="-122"/>
            </a:endParaRPr>
          </a:p>
          <a:p>
            <a:r>
              <a:rPr lang="en-GB" altLang="en-US">
                <a:solidFill>
                  <a:srgbClr val="FF0000"/>
                </a:solidFill>
                <a:ea typeface="华文新魏" panose="020B0503020204020204" pitchFamily="2" charset="-122"/>
                <a:cs typeface="华文新魏" panose="020B0503020204020204" pitchFamily="2" charset="-122"/>
              </a:rPr>
              <a:t>REFER to BOOK : Paragraph B4 Example 7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C037E75-F362-53A9-7B54-F108EFBB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A1E505-63E6-4FA9-88F0-5DA503BEC755}" type="slidenum">
              <a:rPr lang="en-US" altLang="zh-CN"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D3EF566-8F3C-E19F-3B75-D4A6B6D4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3FB9D77E-5673-7DA7-FED6-C82FA9A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95ECD-3841-41CF-A930-E79E8632CAA5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AF97-7C59-4729-8FCB-0E58E78B85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8096250" cy="48006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cs typeface="+mn-cs"/>
              </a:rPr>
              <a:t>Evaluating order &amp; truth table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cs typeface="+mn-cs"/>
              </a:rPr>
              <a:t>Tautology, contradiction, equivalent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cs typeface="+mn-cs"/>
              </a:rPr>
              <a:t>Logic operation laws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cs typeface="+mn-cs"/>
              </a:rPr>
              <a:t>Applications:  solving logic puzzles</a:t>
            </a:r>
          </a:p>
        </p:txBody>
      </p:sp>
      <p:graphicFrame>
        <p:nvGraphicFramePr>
          <p:cNvPr id="61445" name="Object 2">
            <a:extLst>
              <a:ext uri="{FF2B5EF4-FFF2-40B4-BE49-F238E27FC236}">
                <a16:creationId xmlns:a16="http://schemas.microsoft.com/office/drawing/2014/main" id="{451CB9DA-C308-3594-134B-FE883A627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200400"/>
          <a:ext cx="457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713" imgH="152268" progId="Equation.3">
                  <p:embed/>
                </p:oleObj>
              </mc:Choice>
              <mc:Fallback>
                <p:oleObj name="Equation" r:id="rId3" imgW="215713" imgH="1522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457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3">
            <a:extLst>
              <a:ext uri="{FF2B5EF4-FFF2-40B4-BE49-F238E27FC236}">
                <a16:creationId xmlns:a16="http://schemas.microsoft.com/office/drawing/2014/main" id="{13FDCEF9-F8A6-4D41-3CAC-B1C835958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200400"/>
          <a:ext cx="4032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17" imgH="152334" progId="Equation.3">
                  <p:embed/>
                </p:oleObj>
              </mc:Choice>
              <mc:Fallback>
                <p:oleObj name="Equation" r:id="rId5" imgW="190417" imgH="15233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4032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0758784-A0F0-CFCA-4691-4A46963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Practice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24BDF70-DDE5-A739-69CC-246E9331A0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32485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华文中宋" panose="020B0503020204020204" pitchFamily="2" charset="-122"/>
                <a:cs typeface="华文中宋" panose="020B0503020204020204" pitchFamily="2" charset="-122"/>
              </a:rPr>
              <a:t>Introduce letters to stand for simple propositions, and write the following statements as compound propositions:</a:t>
            </a:r>
          </a:p>
          <a:p>
            <a:pPr lvl="1" eaLnBrk="1" hangingPunct="1"/>
            <a:r>
              <a:rPr lang="en-US" altLang="en-US" dirty="0">
                <a:ea typeface="华文中宋" panose="020B0503020204020204" pitchFamily="2" charset="-122"/>
                <a:cs typeface="华文中宋" panose="020B0503020204020204" pitchFamily="2" charset="-122"/>
              </a:rPr>
              <a:t>The food is good or the service is excellent.</a:t>
            </a:r>
          </a:p>
          <a:p>
            <a:pPr lvl="1" eaLnBrk="1" hangingPunct="1"/>
            <a:endParaRPr lang="en-US" altLang="en-US" dirty="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2" eaLnBrk="1" hangingPunct="1"/>
            <a:endParaRPr lang="en-US" altLang="en-US" dirty="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r>
              <a:rPr lang="en-US" altLang="en-US" dirty="0">
                <a:ea typeface="华文中宋" panose="020B0503020204020204" pitchFamily="2" charset="-122"/>
                <a:cs typeface="华文中宋" panose="020B0503020204020204" pitchFamily="2" charset="-122"/>
              </a:rPr>
              <a:t>Neither the food is good nor the service is excellent.</a:t>
            </a:r>
          </a:p>
          <a:p>
            <a:pPr lvl="1" eaLnBrk="1" hangingPunct="1"/>
            <a:endParaRPr lang="en-US" altLang="en-US" dirty="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 dirty="0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r>
              <a:rPr lang="en-US" altLang="en-US" dirty="0">
                <a:ea typeface="华文中宋" panose="020B0503020204020204" pitchFamily="2" charset="-122"/>
                <a:cs typeface="华文中宋" panose="020B0503020204020204" pitchFamily="2" charset="-122"/>
              </a:rPr>
              <a:t>He is good at math, or his friend is and helps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itle 1">
            <a:extLst>
              <a:ext uri="{FF2B5EF4-FFF2-40B4-BE49-F238E27FC236}">
                <a16:creationId xmlns:a16="http://schemas.microsoft.com/office/drawing/2014/main" id="{8B314C03-36AD-433B-A6E6-EA8EFB85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Sufficient and necessary condition</a:t>
            </a: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2EA2D2C6-CACE-3A07-EC5A-2126F4B7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B0503020204020204" pitchFamily="2" charset="-122"/>
                <a:cs typeface="华文新魏" panose="020B0503020204020204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DF801-7769-44FB-9B54-5D0D5B66AF47}" type="slidenum"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Content Placeholder 2">
            <a:extLst>
              <a:ext uri="{FF2B5EF4-FFF2-40B4-BE49-F238E27FC236}">
                <a16:creationId xmlns:a16="http://schemas.microsoft.com/office/drawing/2014/main" id="{986F88BA-BCA7-7706-D183-E9A9FF10AD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Examples: </a:t>
            </a: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Lighting is sufficient and necessary condition for thunder. </a:t>
            </a:r>
          </a:p>
          <a:p>
            <a:pPr lvl="2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The knight will win </a:t>
            </a:r>
            <a:r>
              <a:rPr lang="en-US" altLang="en-US">
                <a:solidFill>
                  <a:srgbClr val="C0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if and only if 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the armor is strong.</a:t>
            </a:r>
          </a:p>
          <a:p>
            <a:pPr lvl="2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The knight will win </a:t>
            </a:r>
            <a:r>
              <a:rPr lang="en-US" altLang="en-US">
                <a:solidFill>
                  <a:srgbClr val="C0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if 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the armor is strong.</a:t>
            </a:r>
          </a:p>
          <a:p>
            <a:pPr lvl="2" eaLnBrk="1" hangingPunct="1"/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The knight will win </a:t>
            </a:r>
            <a:r>
              <a:rPr lang="en-US" altLang="en-US">
                <a:solidFill>
                  <a:srgbClr val="C00000"/>
                </a:solidFill>
                <a:ea typeface="华文中宋" panose="020B0503020204020204" pitchFamily="2" charset="-122"/>
                <a:cs typeface="华文中宋" panose="020B0503020204020204" pitchFamily="2" charset="-122"/>
              </a:rPr>
              <a:t>only if </a:t>
            </a:r>
            <a:r>
              <a:rPr lang="en-US" altLang="en-US">
                <a:ea typeface="华文中宋" panose="020B0503020204020204" pitchFamily="2" charset="-122"/>
                <a:cs typeface="华文中宋" panose="020B0503020204020204" pitchFamily="2" charset="-122"/>
              </a:rPr>
              <a:t>the armor is strong.</a:t>
            </a: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  <a:p>
            <a:pPr lvl="1" eaLnBrk="1" hangingPunct="1"/>
            <a:endParaRPr lang="en-US" altLang="en-US">
              <a:ea typeface="华文中宋" panose="020B0503020204020204" pitchFamily="2" charset="-122"/>
              <a:cs typeface="华文中宋" panose="020B0503020204020204" pitchFamily="2" charset="-122"/>
            </a:endParaRPr>
          </a:p>
        </p:txBody>
      </p:sp>
      <p:graphicFrame>
        <p:nvGraphicFramePr>
          <p:cNvPr id="73733" name="Object 3">
            <a:extLst>
              <a:ext uri="{FF2B5EF4-FFF2-40B4-BE49-F238E27FC236}">
                <a16:creationId xmlns:a16="http://schemas.microsoft.com/office/drawing/2014/main" id="{E5B4A5FB-8535-8705-3A39-9EA254821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7350" y="3733800"/>
          <a:ext cx="9255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152334" progId="Equation.3">
                  <p:embed/>
                </p:oleObj>
              </mc:Choice>
              <mc:Fallback>
                <p:oleObj name="Equation" r:id="rId3" imgW="431613" imgH="15233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733800"/>
                        <a:ext cx="9255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3">
            <a:extLst>
              <a:ext uri="{FF2B5EF4-FFF2-40B4-BE49-F238E27FC236}">
                <a16:creationId xmlns:a16="http://schemas.microsoft.com/office/drawing/2014/main" id="{27084CDC-EC98-49C5-5B38-50E77C943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2135188"/>
          <a:ext cx="2667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6000" imgH="203200" progId="Equation.3">
                  <p:embed/>
                </p:oleObj>
              </mc:Choice>
              <mc:Fallback>
                <p:oleObj name="Equation" r:id="rId5" imgW="1016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135188"/>
                        <a:ext cx="2667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7353E-74E2-4CA3-897C-9C345FC1A66F}"/>
              </a:ext>
            </a:extLst>
          </p:cNvPr>
          <p:cNvCxnSpPr/>
          <p:nvPr/>
        </p:nvCxnSpPr>
        <p:spPr>
          <a:xfrm>
            <a:off x="1104900" y="2133600"/>
            <a:ext cx="95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01BDFD-157E-4692-91D5-0C4BB423035D}"/>
              </a:ext>
            </a:extLst>
          </p:cNvPr>
          <p:cNvCxnSpPr/>
          <p:nvPr/>
        </p:nvCxnSpPr>
        <p:spPr>
          <a:xfrm>
            <a:off x="6629400" y="2130425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6D5667-022F-4A28-A90E-9A4F4FB0A1E6}"/>
              </a:ext>
            </a:extLst>
          </p:cNvPr>
          <p:cNvCxnSpPr/>
          <p:nvPr/>
        </p:nvCxnSpPr>
        <p:spPr>
          <a:xfrm>
            <a:off x="1104900" y="3276600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FA5829-A02E-4689-ABBB-7C21F10A3E17}"/>
              </a:ext>
            </a:extLst>
          </p:cNvPr>
          <p:cNvCxnSpPr/>
          <p:nvPr/>
        </p:nvCxnSpPr>
        <p:spPr>
          <a:xfrm>
            <a:off x="5105400" y="3276600"/>
            <a:ext cx="2095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739" name="Object 3">
            <a:extLst>
              <a:ext uri="{FF2B5EF4-FFF2-40B4-BE49-F238E27FC236}">
                <a16:creationId xmlns:a16="http://schemas.microsoft.com/office/drawing/2014/main" id="{D4377347-4F67-A8F9-1335-354AAF7AA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5850" y="3263900"/>
          <a:ext cx="9255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1613" imgH="152334" progId="Equation.3">
                  <p:embed/>
                </p:oleObj>
              </mc:Choice>
              <mc:Fallback>
                <p:oleObj name="Equation" r:id="rId7" imgW="431613" imgH="15233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3263900"/>
                        <a:ext cx="9255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3">
            <a:extLst>
              <a:ext uri="{FF2B5EF4-FFF2-40B4-BE49-F238E27FC236}">
                <a16:creationId xmlns:a16="http://schemas.microsoft.com/office/drawing/2014/main" id="{C1715D88-B8A5-CC30-DF79-15E665BDB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343400"/>
          <a:ext cx="3082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67893" imgH="203112" progId="Equation.3">
                  <p:embed/>
                </p:oleObj>
              </mc:Choice>
              <mc:Fallback>
                <p:oleObj name="Equation" r:id="rId9" imgW="116789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3082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9358</TotalTime>
  <Words>1745</Words>
  <Application>Microsoft Office PowerPoint</Application>
  <PresentationFormat>On-screen Show (4:3)</PresentationFormat>
  <Paragraphs>495</Paragraphs>
  <Slides>42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宋体</vt:lpstr>
      <vt:lpstr>Bookman Old Style</vt:lpstr>
      <vt:lpstr>Gill Sans MT</vt:lpstr>
      <vt:lpstr>华文新魏</vt:lpstr>
      <vt:lpstr>Wingdings 3</vt:lpstr>
      <vt:lpstr>Wingdings</vt:lpstr>
      <vt:lpstr>华文中宋</vt:lpstr>
      <vt:lpstr>Verdana</vt:lpstr>
      <vt:lpstr>Wingdings 2</vt:lpstr>
      <vt:lpstr>SimHei</vt:lpstr>
      <vt:lpstr>Lucida Sans Unicode</vt:lpstr>
      <vt:lpstr>Calibri</vt:lpstr>
      <vt:lpstr>Origin</vt:lpstr>
      <vt:lpstr>Microsoft Equation 3.0</vt:lpstr>
      <vt:lpstr>Propositional Equivalences M. Shahzad</vt:lpstr>
      <vt:lpstr>Motivating example</vt:lpstr>
      <vt:lpstr>Smullyan’s Island Puzzle</vt:lpstr>
      <vt:lpstr>Practice</vt:lpstr>
      <vt:lpstr>Many different English Expressions</vt:lpstr>
      <vt:lpstr>Many different English Expressions</vt:lpstr>
      <vt:lpstr>Outline</vt:lpstr>
      <vt:lpstr>Practice</vt:lpstr>
      <vt:lpstr>Sufficient and necessary condition</vt:lpstr>
      <vt:lpstr>Biconditional connective</vt:lpstr>
      <vt:lpstr>Precedence Rules </vt:lpstr>
      <vt:lpstr>Outline</vt:lpstr>
      <vt:lpstr>Solving problem using logic</vt:lpstr>
      <vt:lpstr>Solving problem using logic</vt:lpstr>
      <vt:lpstr>PowerPoint Presentation</vt:lpstr>
      <vt:lpstr>Consistency in System Specifications</vt:lpstr>
      <vt:lpstr>Consistency in System Specifications</vt:lpstr>
      <vt:lpstr>Smullyan’s Island Puzzle</vt:lpstr>
      <vt:lpstr>How to solve such puzzle ?</vt:lpstr>
      <vt:lpstr>Express statements as  propositional forms</vt:lpstr>
      <vt:lpstr>Examine all possibilities</vt:lpstr>
      <vt:lpstr>Smullyan’s Island Puzzle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equivalence</vt:lpstr>
      <vt:lpstr>Logic Identities (1)</vt:lpstr>
      <vt:lpstr>Logic Identities (2)</vt:lpstr>
      <vt:lpstr>Logic Identities (3)</vt:lpstr>
      <vt:lpstr>Logic Identities (4)</vt:lpstr>
      <vt:lpstr>Simplify propositional forms</vt:lpstr>
      <vt:lpstr>Simplify propositional forms (2)</vt:lpstr>
      <vt:lpstr>PowerPoint Presentation</vt:lpstr>
      <vt:lpstr>PowerPoint Presentation</vt:lpstr>
      <vt:lpstr>PowerPoint Presentation</vt:lpstr>
    </vt:vector>
  </TitlesOfParts>
  <Company>Department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CSRU 2200 Data Structure: Introduction</dc:title>
  <dc:creator>Yu Gu</dc:creator>
  <cp:lastModifiedBy>HP</cp:lastModifiedBy>
  <cp:revision>540</cp:revision>
  <cp:lastPrinted>2014-04-17T04:52:23Z</cp:lastPrinted>
  <dcterms:created xsi:type="dcterms:W3CDTF">2007-09-05T02:08:13Z</dcterms:created>
  <dcterms:modified xsi:type="dcterms:W3CDTF">2024-11-13T20:29:19Z</dcterms:modified>
</cp:coreProperties>
</file>