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65" r:id="rId3"/>
    <p:sldId id="264" r:id="rId4"/>
    <p:sldId id="257" r:id="rId5"/>
    <p:sldId id="259" r:id="rId6"/>
    <p:sldId id="258" r:id="rId7"/>
    <p:sldId id="270" r:id="rId8"/>
    <p:sldId id="272" r:id="rId9"/>
    <p:sldId id="260" r:id="rId10"/>
    <p:sldId id="266" r:id="rId11"/>
    <p:sldId id="268" r:id="rId12"/>
    <p:sldId id="267" r:id="rId13"/>
    <p:sldId id="269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558"/>
  </p:normalViewPr>
  <p:slideViewPr>
    <p:cSldViewPr snapToGrid="0">
      <p:cViewPr varScale="1">
        <p:scale>
          <a:sx n="121" d="100"/>
          <a:sy n="121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7869-FB36-6445-8C13-99F93DFB412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CD3E5-E3EF-8947-BB76-3183C6CB2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CD3E5-E3EF-8947-BB76-3183C6CB2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C9033-2DEE-9B62-2973-DBC7F80F9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1E332-E18C-32A8-FB32-9A3794A52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DFA43E-7D46-6B74-6BC5-BFEB6A636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5BD9A-6D98-9A46-CF95-A0B62F625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CD3E5-E3EF-8947-BB76-3183C6CB2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CD3E5-E3EF-8947-BB76-3183C6CB2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CD3E5-E3EF-8947-BB76-3183C6CB2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1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2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3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dertoy.com/view/MsdGz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ertoy.com/view/MsdGz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ack and white pattern">
            <a:extLst>
              <a:ext uri="{FF2B5EF4-FFF2-40B4-BE49-F238E27FC236}">
                <a16:creationId xmlns:a16="http://schemas.microsoft.com/office/drawing/2014/main" id="{4E55FC08-71BD-A2C1-7C22-01FA8D5C89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941" b="770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8C126-8DF6-2682-F127-9E93D7F8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234" y="990599"/>
            <a:ext cx="6602361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Shadertoy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basic Montecarlo shader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574BA-6458-5ED6-C33E-D9FE2A90D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Thy Tran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8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EAA59-552E-6F36-1354-3946E7D38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C621-3E5E-ED9C-E3F0-46032E4C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components – buffer a </a:t>
            </a:r>
            <a:br>
              <a:rPr lang="en-US" dirty="0"/>
            </a:br>
            <a:r>
              <a:rPr lang="en-US" dirty="0"/>
              <a:t>scene definition and interaction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BF6634-832E-C319-869F-334DD7208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917729"/>
              </p:ext>
            </p:extLst>
          </p:nvPr>
        </p:nvGraphicFramePr>
        <p:xfrm>
          <a:off x="700088" y="2222500"/>
          <a:ext cx="10691811" cy="4028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06002">
                  <a:extLst>
                    <a:ext uri="{9D8B030D-6E8A-4147-A177-3AD203B41FA5}">
                      <a16:colId xmlns:a16="http://schemas.microsoft.com/office/drawing/2014/main" val="4036606155"/>
                    </a:ext>
                  </a:extLst>
                </a:gridCol>
                <a:gridCol w="3326130">
                  <a:extLst>
                    <a:ext uri="{9D8B030D-6E8A-4147-A177-3AD203B41FA5}">
                      <a16:colId xmlns:a16="http://schemas.microsoft.com/office/drawing/2014/main" val="1899249796"/>
                    </a:ext>
                  </a:extLst>
                </a:gridCol>
                <a:gridCol w="5059679">
                  <a:extLst>
                    <a:ext uri="{9D8B030D-6E8A-4147-A177-3AD203B41FA5}">
                      <a16:colId xmlns:a16="http://schemas.microsoft.com/office/drawing/2014/main" val="428349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4969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/>
                        <a:t>Scene definition and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Scene distance field function. Defines the objects in the scene using a combination of a repeated box and a sphere. Uses fractal technique to create a repeating pattern. It returns the distance to the closest object and an object ID.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40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calcNormal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the surface normal at a given point pos using the distance field.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779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intersect(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Ray-matching function. Casts a ray from origin </a:t>
                      </a:r>
                      <a:r>
                        <a:rPr lang="en-US" dirty="0" err="1"/>
                        <a:t>ro</a:t>
                      </a:r>
                      <a:r>
                        <a:rPr lang="en-US" dirty="0"/>
                        <a:t> in direction </a:t>
                      </a:r>
                      <a:r>
                        <a:rPr lang="en-US" dirty="0" err="1"/>
                        <a:t>rd</a:t>
                      </a:r>
                      <a:r>
                        <a:rPr lang="en-US" dirty="0"/>
                        <a:t> and returns the distance to the nearest intersection and the object 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19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shadow(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Shadow ray casting. Checks if a ray from </a:t>
                      </a:r>
                      <a:r>
                        <a:rPr lang="en-US" dirty="0" err="1"/>
                        <a:t>ro</a:t>
                      </a:r>
                      <a:r>
                        <a:rPr lang="en-US" dirty="0"/>
                        <a:t> in direction </a:t>
                      </a:r>
                      <a:r>
                        <a:rPr lang="en-US" dirty="0" err="1"/>
                        <a:t>rd</a:t>
                      </a:r>
                      <a:r>
                        <a:rPr lang="en-US" dirty="0"/>
                        <a:t> hits any object.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3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6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80466-F8AD-9280-C840-BC60F1179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6B44-485E-E256-F951-7B4A25BC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components – buffer a </a:t>
            </a:r>
            <a:br>
              <a:rPr lang="en-US" dirty="0"/>
            </a:br>
            <a:r>
              <a:rPr lang="en-US" dirty="0"/>
              <a:t>Lighting and shading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01752E-06C1-0D5B-3FBB-4BBDC04C5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985622"/>
              </p:ext>
            </p:extLst>
          </p:nvPr>
        </p:nvGraphicFramePr>
        <p:xfrm>
          <a:off x="700088" y="2222500"/>
          <a:ext cx="10691811" cy="1930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06002">
                  <a:extLst>
                    <a:ext uri="{9D8B030D-6E8A-4147-A177-3AD203B41FA5}">
                      <a16:colId xmlns:a16="http://schemas.microsoft.com/office/drawing/2014/main" val="4036606155"/>
                    </a:ext>
                  </a:extLst>
                </a:gridCol>
                <a:gridCol w="3326130">
                  <a:extLst>
                    <a:ext uri="{9D8B030D-6E8A-4147-A177-3AD203B41FA5}">
                      <a16:colId xmlns:a16="http://schemas.microsoft.com/office/drawing/2014/main" val="1899249796"/>
                    </a:ext>
                  </a:extLst>
                </a:gridCol>
                <a:gridCol w="5059679">
                  <a:extLst>
                    <a:ext uri="{9D8B030D-6E8A-4147-A177-3AD203B41FA5}">
                      <a16:colId xmlns:a16="http://schemas.microsoft.com/office/drawing/2014/main" val="428349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496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Lighting and Shading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light(</a:t>
                      </a:r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surfColor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surfSpecN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surfIsMetal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pos, nor, </a:t>
                      </a:r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ligDir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ligColor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Calculates the contribution of a single light source. Takes into account surface properties, light direction and color, and casts shadow rays.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40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calculateColor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Recursive path tracing function.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77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59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250F-3EB0-33E6-AA12-8A3D51A03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F29-40DD-6693-8DE6-7929BAE2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components – buffer a </a:t>
            </a:r>
            <a:br>
              <a:rPr lang="en-US" dirty="0"/>
            </a:br>
            <a:r>
              <a:rPr lang="en-US" dirty="0"/>
              <a:t>main rendering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021FF-5EBC-6FF3-A182-971AADFFB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53729"/>
              </p:ext>
            </p:extLst>
          </p:nvPr>
        </p:nvGraphicFramePr>
        <p:xfrm>
          <a:off x="700088" y="2222500"/>
          <a:ext cx="10691811" cy="1010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06002">
                  <a:extLst>
                    <a:ext uri="{9D8B030D-6E8A-4147-A177-3AD203B41FA5}">
                      <a16:colId xmlns:a16="http://schemas.microsoft.com/office/drawing/2014/main" val="4036606155"/>
                    </a:ext>
                  </a:extLst>
                </a:gridCol>
                <a:gridCol w="3326130">
                  <a:extLst>
                    <a:ext uri="{9D8B030D-6E8A-4147-A177-3AD203B41FA5}">
                      <a16:colId xmlns:a16="http://schemas.microsoft.com/office/drawing/2014/main" val="1899249796"/>
                    </a:ext>
                  </a:extLst>
                </a:gridCol>
                <a:gridCol w="5059679">
                  <a:extLst>
                    <a:ext uri="{9D8B030D-6E8A-4147-A177-3AD203B41FA5}">
                      <a16:colId xmlns:a16="http://schemas.microsoft.com/office/drawing/2014/main" val="428349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4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mainImage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fragColor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fragCoord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Providing pseudo-random number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4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1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69103-DAF9-6548-334D-18882786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18C1-337E-A170-72E6-7D911613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components – image</a:t>
            </a:r>
            <a:br>
              <a:rPr lang="en-US" dirty="0"/>
            </a:br>
            <a:r>
              <a:rPr lang="en-US" dirty="0"/>
              <a:t>main image (post-processing shader)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F912C-DB88-4AAB-3670-79F9856E5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816125"/>
              </p:ext>
            </p:extLst>
          </p:nvPr>
        </p:nvGraphicFramePr>
        <p:xfrm>
          <a:off x="700635" y="2283460"/>
          <a:ext cx="10691265" cy="4455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03525">
                  <a:extLst>
                    <a:ext uri="{9D8B030D-6E8A-4147-A177-3AD203B41FA5}">
                      <a16:colId xmlns:a16="http://schemas.microsoft.com/office/drawing/2014/main" val="4036606155"/>
                    </a:ext>
                  </a:extLst>
                </a:gridCol>
                <a:gridCol w="3076237">
                  <a:extLst>
                    <a:ext uri="{9D8B030D-6E8A-4147-A177-3AD203B41FA5}">
                      <a16:colId xmlns:a16="http://schemas.microsoft.com/office/drawing/2014/main" val="1899249796"/>
                    </a:ext>
                  </a:extLst>
                </a:gridCol>
                <a:gridCol w="5511503">
                  <a:extLst>
                    <a:ext uri="{9D8B030D-6E8A-4147-A177-3AD203B41FA5}">
                      <a16:colId xmlns:a16="http://schemas.microsoft.com/office/drawing/2014/main" val="428349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4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Fetching Input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vec4 data, vec3 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Fetches the color data from a texture bound to iChannel0, </a:t>
                      </a:r>
                      <a:r>
                        <a:rPr lang="en-US" sz="1600" dirty="0" err="1"/>
                        <a:t>fragCoord</a:t>
                      </a:r>
                      <a:r>
                        <a:rPr lang="en-US" sz="1600" dirty="0"/>
                        <a:t> represents the pixel’s coordinates, and 0 specifies the mipmap level (0 is the base level).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403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Tone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 = col*1.4/(1.0+col);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Essential for displaying HDR images on standard display.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779979"/>
                  </a:ext>
                </a:extLst>
              </a:tr>
              <a:tr h="406763">
                <a:tc>
                  <a:txBody>
                    <a:bodyPr/>
                    <a:lstStyle/>
                    <a:p>
                      <a:r>
                        <a:rPr lang="en-US" dirty="0"/>
                        <a:t>Gamma Correction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 = pow(col, vec3());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Performing gamma correction. Typically display a non-linear response to input values, meaning that a doubling of the input value does not result in a doubling of the perceived brightness.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07041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r>
                        <a:rPr lang="en-US" dirty="0"/>
                        <a:t>Vignetting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vec2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fragCoord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iResolution.xy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Creates a vignetting effect, which darkens the corners of the image. 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2693"/>
                  </a:ext>
                </a:extLst>
              </a:tr>
              <a:tr h="505098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fragColor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vec4(col, 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Processed color is assigned to </a:t>
                      </a:r>
                      <a:r>
                        <a:rPr lang="en-US" sz="1600" i="0" dirty="0" err="1"/>
                        <a:t>fragColor</a:t>
                      </a:r>
                      <a:r>
                        <a:rPr lang="en-US" sz="1600" i="0" dirty="0"/>
                        <a:t>, output variable of the shader. Alpha component is set to 1.0.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4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3B218-19E3-F46D-C59C-D47AEBA7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F55477F-9196-65C3-7794-585C390F9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185" y="751007"/>
            <a:ext cx="7415979" cy="53559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AD5F6A-F455-33D4-3A43-A072D73F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5285678"/>
            <a:ext cx="10691265" cy="1307592"/>
          </a:xfrm>
        </p:spPr>
        <p:txBody>
          <a:bodyPr/>
          <a:lstStyle/>
          <a:p>
            <a:r>
              <a:rPr lang="en-US" dirty="0"/>
              <a:t>code flow</a:t>
            </a:r>
          </a:p>
        </p:txBody>
      </p:sp>
    </p:spTree>
    <p:extLst>
      <p:ext uri="{BB962C8B-B14F-4D97-AF65-F5344CB8AC3E}">
        <p14:creationId xmlns:p14="http://schemas.microsoft.com/office/powerpoint/2010/main" val="71469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790D8-D03E-5EF7-1170-6D62A81D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AE89A-766A-887F-17B0-199FF0F3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thank you FOR WATCHING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3C175-9FD8-1534-E880-5F0D553F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ABEE6-FCAD-4288-3943-255318F20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99025"/>
            <a:ext cx="4917754" cy="3792926"/>
          </a:xfrm>
        </p:spPr>
        <p:txBody>
          <a:bodyPr>
            <a:normAutofit fontScale="90000"/>
          </a:bodyPr>
          <a:lstStyle/>
          <a:p>
            <a:r>
              <a:rPr lang="en-US" sz="6500" dirty="0"/>
              <a:t>BASIC MONTECARLO</a:t>
            </a:r>
            <a:br>
              <a:rPr lang="en-US" sz="6500" dirty="0"/>
            </a:br>
            <a:r>
              <a:rPr lang="en-US" sz="6500" dirty="0"/>
              <a:t>SHADER</a:t>
            </a:r>
            <a:br>
              <a:rPr lang="en-US" sz="6500" dirty="0"/>
            </a:br>
            <a:r>
              <a:rPr lang="en-US" sz="65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736FE-C6EA-0BFC-B13C-B0DCF7557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78479"/>
            <a:ext cx="4435882" cy="1101160"/>
          </a:xfrm>
        </p:spPr>
        <p:txBody>
          <a:bodyPr>
            <a:normAutofit/>
          </a:bodyPr>
          <a:lstStyle/>
          <a:p>
            <a:r>
              <a:rPr lang="en-US" dirty="0"/>
              <a:t>A quick glance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76813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F2B36B-4D1C-9E0A-B17B-23D805AE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768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black and white pattern">
            <a:extLst>
              <a:ext uri="{FF2B5EF4-FFF2-40B4-BE49-F238E27FC236}">
                <a16:creationId xmlns:a16="http://schemas.microsoft.com/office/drawing/2014/main" id="{4104FCF9-F20D-8260-BC51-3E8953A0E1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64" r="14080" b="-1"/>
          <a:stretch/>
        </p:blipFill>
        <p:spPr>
          <a:xfrm>
            <a:off x="6217920" y="723901"/>
            <a:ext cx="524445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1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A507-B9F4-3E4D-7201-E3503440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to </a:t>
            </a:r>
            <a:r>
              <a:rPr lang="en-US" dirty="0">
                <a:hlinkClick r:id="rId2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2CA67-9F32-27F3-1BAA-C76BC65E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558" r="6112" b="-1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B1AE8-920B-143D-9F74-9A04A8B2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US" dirty="0"/>
              <a:t>Shader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FE94-26DE-2994-E562-A0EBBC6F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>
                <a:hlinkClick r:id="rId3"/>
              </a:rPr>
              <a:t>shader</a:t>
            </a:r>
            <a:r>
              <a:rPr lang="en-US" dirty="0"/>
              <a:t> was written in 2016 by Inigo </a:t>
            </a:r>
            <a:r>
              <a:rPr lang="en-US" dirty="0" err="1"/>
              <a:t>Quilez</a:t>
            </a:r>
            <a:r>
              <a:rPr lang="en-US" dirty="0"/>
              <a:t> (</a:t>
            </a:r>
            <a:r>
              <a:rPr lang="en-US" dirty="0" err="1"/>
              <a:t>ShaderToy</a:t>
            </a:r>
            <a:r>
              <a:rPr lang="en-US" dirty="0"/>
              <a:t> co-founder) and is one of his articles in Global Illumination series </a:t>
            </a:r>
          </a:p>
          <a:p>
            <a:r>
              <a:rPr lang="en-US" dirty="0"/>
              <a:t>This shader includes 3D, Raymarching, Fractal, Global Illumination, Path Tracing, and Monte Carlo.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970FD-302A-5EFA-107F-820838D5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6702"/>
          <a:stretch/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3BC92-13A2-0E4D-6AC9-AC5D84C7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023657"/>
            <a:ext cx="3794760" cy="2110444"/>
          </a:xfrm>
        </p:spPr>
        <p:txBody>
          <a:bodyPr>
            <a:normAutofit/>
          </a:bodyPr>
          <a:lstStyle/>
          <a:p>
            <a:r>
              <a:rPr lang="en-US" dirty="0"/>
              <a:t>How a shader on </a:t>
            </a:r>
            <a:r>
              <a:rPr lang="en-US" dirty="0" err="1"/>
              <a:t>shadertoy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C063-DB9D-F4E3-9509-EC98745E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088705"/>
            <a:ext cx="6135924" cy="2093976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COMMON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Buffer A (B, C,..)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4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2367-9980-1368-6A84-7C478E30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4736-DF9B-A74B-17E7-C255EFB7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8790"/>
            <a:ext cx="10691265" cy="4213098"/>
          </a:xfrm>
        </p:spPr>
        <p:txBody>
          <a:bodyPr numCol="1">
            <a:normAutofit/>
          </a:bodyPr>
          <a:lstStyle/>
          <a:p>
            <a:r>
              <a:rPr lang="en-US" sz="1600" u="sng" dirty="0">
                <a:latin typeface="Consolas" panose="020B0609020204030204" pitchFamily="49" charset="0"/>
                <a:cs typeface="Consolas" panose="020B0609020204030204" pitchFamily="49" charset="0"/>
              </a:rPr>
              <a:t>Buffer A: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Utility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Scene Definition and Interaction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Lighting and Shading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 Rendering</a:t>
            </a:r>
          </a:p>
          <a:p>
            <a:r>
              <a:rPr lang="en-US" sz="1600" u="sng" dirty="0">
                <a:latin typeface="Consolas" panose="020B0609020204030204" pitchFamily="49" charset="0"/>
                <a:cs typeface="Consolas" panose="020B0609020204030204" pitchFamily="49" charset="0"/>
              </a:rPr>
              <a:t>Image (Post-processing layer)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 Image</a:t>
            </a:r>
          </a:p>
          <a:p>
            <a:pPr lvl="2"/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37419-90A8-B699-68ED-216E65DDB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47EA9-1D93-F9CB-69C3-0BCC6C02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/>
              <a:t>code components – buffer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935-5177-6A07-8A43-C0737EF7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7033172" cy="5639712"/>
          </a:xfrm>
        </p:spPr>
        <p:txBody>
          <a:bodyPr numCol="2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Buffer A:</a:t>
            </a:r>
          </a:p>
          <a:p>
            <a:pPr lvl="1">
              <a:lnSpc>
                <a:spcPct val="100000"/>
              </a:lnSpc>
            </a:pP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Utility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rand(void) {}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frand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(void) {}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(ivec2 p, int frame)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cosineDirection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 vec3 nor)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uniformVector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sdBox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(vec3 p, vec3 b)</a:t>
            </a:r>
          </a:p>
          <a:p>
            <a:pPr lvl="2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Scene Definition and Interaction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vec2 map(vec3 p)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calcNormal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 vec3 pos)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vec2 intersect(in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in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float shadow(in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in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Lighting and Shading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vec3 light(vec3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surfColor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float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surfSpecN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bool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surfIsMetal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vec3 pos, vec3 nor,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ligDir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ligColor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const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sunDir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normalize(vec3())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const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sunCol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(12.0 * vec3(_)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const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skyCol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6.0 * vec3(0.2, 0..5, 0.8)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calculateColor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Main Rendering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mat3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setCamera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in vec3 rt, in float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mainImage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(out vec4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fragColor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in vec3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fragCoord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8F991-D0D5-FE38-12C8-F5F3C8BF6184}"/>
              </a:ext>
            </a:extLst>
          </p:cNvPr>
          <p:cNvSpPr/>
          <p:nvPr/>
        </p:nvSpPr>
        <p:spPr>
          <a:xfrm>
            <a:off x="5349774" y="868082"/>
            <a:ext cx="3091992" cy="2832918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20ADCEF-1256-2B15-8531-4CC6D79A4853}"/>
              </a:ext>
            </a:extLst>
          </p:cNvPr>
          <p:cNvSpPr/>
          <p:nvPr/>
        </p:nvSpPr>
        <p:spPr>
          <a:xfrm>
            <a:off x="5349773" y="3788990"/>
            <a:ext cx="3091992" cy="238498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7A322-1514-44C6-21E4-818B00EB49CE}"/>
              </a:ext>
            </a:extLst>
          </p:cNvPr>
          <p:cNvSpPr/>
          <p:nvPr/>
        </p:nvSpPr>
        <p:spPr>
          <a:xfrm>
            <a:off x="8555405" y="3788991"/>
            <a:ext cx="3091992" cy="238498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42E69-7BB3-A846-EDFC-267CF4B4A51D}"/>
              </a:ext>
            </a:extLst>
          </p:cNvPr>
          <p:cNvSpPr/>
          <p:nvPr/>
        </p:nvSpPr>
        <p:spPr>
          <a:xfrm>
            <a:off x="8555405" y="868081"/>
            <a:ext cx="3091992" cy="283292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7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34991-17FC-7093-5A59-EB340D6F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8768-D240-DBF6-41E2-44EE73F5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components –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7133-1347-7039-E648-000597C1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8790"/>
            <a:ext cx="10691265" cy="4213098"/>
          </a:xfrm>
        </p:spPr>
        <p:txBody>
          <a:bodyPr numCol="2">
            <a:normAutofit/>
          </a:bodyPr>
          <a:lstStyle/>
          <a:p>
            <a:r>
              <a:rPr lang="en-US" sz="15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mainImage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Fetching Input Color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Tone Mapping</a:t>
            </a:r>
          </a:p>
          <a:p>
            <a:pPr lvl="1"/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Gamma Correction</a:t>
            </a:r>
          </a:p>
          <a:p>
            <a:pPr lvl="1"/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Vignetting</a:t>
            </a:r>
          </a:p>
          <a:p>
            <a:pPr marL="457200" lvl="1" indent="0">
              <a:buNone/>
            </a:pP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7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BB2C8-2755-B9A6-F96C-3638E9569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2152-830F-1B4F-F719-D2AE91A8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components – buffer a</a:t>
            </a:r>
            <a:br>
              <a:rPr lang="en-US" dirty="0"/>
            </a:br>
            <a:r>
              <a:rPr lang="en-US" dirty="0"/>
              <a:t>Utility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CC6350-0941-6C9F-5EF1-A1D368668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065010"/>
              </p:ext>
            </p:extLst>
          </p:nvPr>
        </p:nvGraphicFramePr>
        <p:xfrm>
          <a:off x="700088" y="2222500"/>
          <a:ext cx="10691811" cy="3850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06002">
                  <a:extLst>
                    <a:ext uri="{9D8B030D-6E8A-4147-A177-3AD203B41FA5}">
                      <a16:colId xmlns:a16="http://schemas.microsoft.com/office/drawing/2014/main" val="4036606155"/>
                    </a:ext>
                  </a:extLst>
                </a:gridCol>
                <a:gridCol w="3326130">
                  <a:extLst>
                    <a:ext uri="{9D8B030D-6E8A-4147-A177-3AD203B41FA5}">
                      <a16:colId xmlns:a16="http://schemas.microsoft.com/office/drawing/2014/main" val="1899249796"/>
                    </a:ext>
                  </a:extLst>
                </a:gridCol>
                <a:gridCol w="5059679">
                  <a:extLst>
                    <a:ext uri="{9D8B030D-6E8A-4147-A177-3AD203B41FA5}">
                      <a16:colId xmlns:a16="http://schemas.microsoft.com/office/drawing/2014/main" val="4283496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4969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Utility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rand(),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frand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srand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Providing pseudo-random number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40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cosineDirection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Generating a random direction vector weighted towards the given normal vector </a:t>
                      </a:r>
                      <a:r>
                        <a:rPr lang="en-US" i="1" dirty="0"/>
                        <a:t>nor, </a:t>
                      </a:r>
                      <a:r>
                        <a:rPr lang="en-US" i="0" dirty="0"/>
                        <a:t>simulates diffuse reflection. 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779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uniformVector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Generating a uniformly distributed random direction vector within a unit sphere.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819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sdBox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Signed distance function for a box. Calculates the distance from point p to the surface of a box with dimensions 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337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setCamera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rt,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camera matrix. </a:t>
                      </a:r>
                      <a:r>
                        <a:rPr lang="en-US" dirty="0" err="1"/>
                        <a:t>ro</a:t>
                      </a:r>
                      <a:r>
                        <a:rPr lang="en-US" dirty="0"/>
                        <a:t> is the cam origin, rt is the look-at point, </a:t>
                      </a:r>
                      <a:r>
                        <a:rPr lang="en-US" dirty="0" err="1"/>
                        <a:t>cr</a:t>
                      </a:r>
                      <a:r>
                        <a:rPr lang="en-US" dirty="0"/>
                        <a:t> is the camera roll.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2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39543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829</Words>
  <Application>Microsoft Macintosh PowerPoint</Application>
  <PresentationFormat>Widescreen</PresentationFormat>
  <Paragraphs>127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Calisto MT</vt:lpstr>
      <vt:lpstr>Consolas</vt:lpstr>
      <vt:lpstr>Univers Condensed</vt:lpstr>
      <vt:lpstr>ChronicleVTI</vt:lpstr>
      <vt:lpstr>Shadertoy  basic Montecarlo shader explanation</vt:lpstr>
      <vt:lpstr>BASIC MONTECARLO SHADER OVERVIEW</vt:lpstr>
      <vt:lpstr>PowerPoint Presentation</vt:lpstr>
      <vt:lpstr>Shader overview</vt:lpstr>
      <vt:lpstr>How a shader on shadertoy works</vt:lpstr>
      <vt:lpstr>code components</vt:lpstr>
      <vt:lpstr>code components – buffer a</vt:lpstr>
      <vt:lpstr>code components – image</vt:lpstr>
      <vt:lpstr>code components – buffer a Utility</vt:lpstr>
      <vt:lpstr>code components – buffer a  scene definition and interaction</vt:lpstr>
      <vt:lpstr>code components – buffer a  Lighting and shading</vt:lpstr>
      <vt:lpstr>code components – buffer a  main rendering </vt:lpstr>
      <vt:lpstr>code components – image main image (post-processing shader)</vt:lpstr>
      <vt:lpstr>code flow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Thy Tran</dc:creator>
  <cp:lastModifiedBy>Thy Tran</cp:lastModifiedBy>
  <cp:revision>27</cp:revision>
  <dcterms:created xsi:type="dcterms:W3CDTF">2024-10-20T16:54:29Z</dcterms:created>
  <dcterms:modified xsi:type="dcterms:W3CDTF">2024-10-23T03:36:32Z</dcterms:modified>
</cp:coreProperties>
</file>