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av" ContentType="audio/wav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25.2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500" r:id="rId4"/>
    <p:sldId id="560" r:id="rId5"/>
    <p:sldId id="600" r:id="rId6"/>
    <p:sldId id="601" r:id="rId7"/>
    <p:sldId id="602" r:id="rId8"/>
    <p:sldId id="603" r:id="rId9"/>
    <p:sldId id="604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Windows User" initials="WU" lastIdx="0" clrIdx="0"/>
  <p:cmAuthor id="2" name="作者" initials="A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2" autoAdjust="0"/>
    <p:restoredTop sz="90152" autoAdjust="0"/>
  </p:normalViewPr>
  <p:slideViewPr>
    <p:cSldViewPr snapToGrid="0">
      <p:cViewPr varScale="1">
        <p:scale>
          <a:sx n="143" d="100"/>
          <a:sy n="143" d="100"/>
        </p:scale>
        <p:origin x="1116" y="96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tags" Target="tags/tag6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Master" Target="slideMasters/slideMaster1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CD97-A8AC-4ED9-89CA-E6F078BEF874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68BCA-2C55-48BE-9506-E371D4089453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这是第一页的备注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这是第二页的备注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这是第三页的备注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这是第四页的备注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emf" /><Relationship Id="rId3" Type="http://schemas.openxmlformats.org/officeDocument/2006/relationships/image" Target="../media/image3.png" /><Relationship Id="rId4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image" Target="../media/image5.jpeg" /><Relationship Id="rId3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image" Target="../media/image5.jpeg" /><Relationship Id="rId3" Type="http://schemas.openxmlformats.org/officeDocument/2006/relationships/tags" Target="../tags/tag1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7808" y="4579951"/>
            <a:ext cx="7824192" cy="227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68D1-F614-4A3C-AFD5-DB78CF684199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221155" cy="1025718"/>
            <a:chExt cx="12221155" cy="1025718"/>
          </a:xfrm>
        </p:grpSpPr>
        <p:pic>
          <p:nvPicPr>
            <p:cNvPr id="8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533613" cy="1016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365" y="3976"/>
              <a:ext cx="3345790" cy="1021742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FE-94AB-454A-AEA7-959AA1C41E10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02C8-84D4-42B7-B915-B6156164F60C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n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F23C-A7CA-4311-BC22-E38B22BB671A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 descr="images.jpg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0508" y="51605"/>
            <a:ext cx="1102123" cy="107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746D-8D4D-4A6C-8C2D-1E1969784F5D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n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n"/>
              <a:defRPr/>
            </a:lvl3pPr>
            <a:lvl4pPr marL="1714500" indent="-3429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2E2D-80FE-4884-99D8-6337B4947620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n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1E97-2A9E-457F-AC62-1646D983AC37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172200" y="2588418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n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  <p:timing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FD7F-DC8C-408B-B015-6F3D99B47943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A201-59BB-4EDE-8D58-C3C75E6FF61C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 descr="images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0508" y="51605"/>
            <a:ext cx="1102123" cy="107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DBCC-F313-4D9D-B64F-35A840F55C2E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934709" y="522286"/>
            <a:ext cx="6479388" cy="534670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n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/>
  <p:timing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CF99-808F-4FD0-8442-1BB5311BF50F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623392" y="1476046"/>
            <a:ext cx="10944000" cy="4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  <p:hf hdr="0" ftr="0" dt="0"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02C8-84D4-42B7-B915-B6156164F60C}" type="datetime1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audio" Target="../media/media1.wav" /><Relationship Id="rId6" Type="http://schemas.microsoft.com/office/2007/relationships/media" Target="../media/media1.wav" TargetMode="In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10.emf" /><Relationship Id="rId5" Type="http://schemas.openxmlformats.org/officeDocument/2006/relationships/tags" Target="../tags/tag3.xml" /><Relationship Id="rId6" Type="http://schemas.openxmlformats.org/officeDocument/2006/relationships/vmlDrawing" Target="../drawings/vmlDrawing1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4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5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6504" y="1854525"/>
            <a:ext cx="8358990" cy="16961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i="1" smtClean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i="1" smtClean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程序设计</a:t>
            </a:r>
            <a:endParaRPr lang="zh-CN" sz="5400" i="1" smtClean="0"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2051771" y="4071553"/>
            <a:ext cx="8335477" cy="14066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孔芳，</a:t>
            </a:r>
            <a:r>
              <a:rPr lang="en-US" altLang="zh-CN" sz="2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kongfang@suda.edu.cn</a:t>
            </a:r>
            <a:endParaRPr lang="en-US" altLang="zh-CN" sz="2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1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苏州大学</a:t>
            </a:r>
            <a:r>
              <a:rPr lang="zh-CN" altLang="en-US" sz="2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计算机科学与技术学院</a:t>
            </a:r>
            <a:endParaRPr lang="en-US" altLang="zh-CN" sz="2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482" y="3550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考试题型及分值占比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205" y="1807210"/>
            <a:ext cx="10515600" cy="4351338"/>
          </a:xfrm>
        </p:spPr>
        <p:txBody>
          <a:bodyPr/>
          <a:lstStyle/>
          <a:p>
            <a:r>
              <a:rPr lang="zh-CN" altLang="en-US"/>
              <a:t>选题（每题</a:t>
            </a:r>
            <a:r>
              <a:rPr lang="en-US" altLang="zh-CN"/>
              <a:t>2</a:t>
            </a:r>
            <a:r>
              <a:rPr lang="zh-CN" altLang="en-US"/>
              <a:t>分，共</a:t>
            </a:r>
            <a:r>
              <a:rPr lang="en-US" altLang="zh-CN"/>
              <a:t>20</a:t>
            </a:r>
            <a:r>
              <a:rPr lang="zh-CN" altLang="en-US"/>
              <a:t>分）</a:t>
            </a:r>
            <a:endParaRPr lang="zh-CN" altLang="en-US"/>
          </a:p>
          <a:p>
            <a:r>
              <a:rPr lang="zh-CN" altLang="en-US"/>
              <a:t>判断题（每题</a:t>
            </a:r>
            <a:r>
              <a:rPr lang="en-US" altLang="zh-CN"/>
              <a:t>2</a:t>
            </a:r>
            <a:r>
              <a:rPr lang="zh-CN" altLang="en-US"/>
              <a:t>分共</a:t>
            </a:r>
            <a:r>
              <a:rPr lang="en-US" altLang="zh-CN"/>
              <a:t>20</a:t>
            </a:r>
            <a:r>
              <a:rPr lang="zh-CN" altLang="en-US"/>
              <a:t>分）</a:t>
            </a:r>
            <a:endParaRPr lang="zh-CN" altLang="en-US"/>
          </a:p>
          <a:p>
            <a:r>
              <a:rPr lang="zh-CN" altLang="en-US"/>
              <a:t>阅读并回答问题（</a:t>
            </a:r>
            <a:r>
              <a:rPr lang="en-US" altLang="zh-CN"/>
              <a:t>12</a:t>
            </a:r>
            <a:r>
              <a:rPr lang="zh-CN" altLang="en-US"/>
              <a:t>分，</a:t>
            </a:r>
            <a:r>
              <a:rPr lang="en-US" altLang="zh-CN"/>
              <a:t>8</a:t>
            </a:r>
            <a:r>
              <a:rPr lang="zh-CN" altLang="en-US"/>
              <a:t>分，</a:t>
            </a:r>
            <a:r>
              <a:rPr lang="en-US" altLang="zh-CN"/>
              <a:t>20</a:t>
            </a:r>
            <a:r>
              <a:rPr lang="zh-CN" altLang="en-US"/>
              <a:t>分，</a:t>
            </a:r>
            <a:r>
              <a:rPr lang="en-US" altLang="zh-CN"/>
              <a:t>20</a:t>
            </a:r>
            <a:r>
              <a:rPr lang="zh-CN" altLang="en-US"/>
              <a:t>分）</a:t>
            </a:r>
            <a:endParaRPr lang="zh-CN" alt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3"/>
    </p:custDataLst>
  </p:cSld>
  <p:clrMapOvr>
    <a:masterClrMapping/>
  </p:clrMapOvr>
  <p:transition spd="med">
    <p:zoom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涉及知识点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9905" y="1645285"/>
            <a:ext cx="7103110" cy="483362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New Audio" title=""/>
          <p:cNvPicPr>
            <a:picLocks noRot="1" noChangeAspect="1"/>
          </p:cNvPicPr>
          <p:nvPr>
            <a:audioFile r:link="rId5"/>
            <p:extLst>
              <p:ext uri="{DAA4B4D4-6D71-4841-9C94-3DE7FCFB9230}">
                <p14:media r:embed="rId6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5000" y="1905000"/>
            <a:ext cx="1270000" cy="1270000"/>
          </a:xfrm>
          <a:prstGeom prst="rect">
            <a:avLst/>
          </a:prstGeom>
        </p:spPr>
      </p:pic>
      <p:sp>
        <p:nvSpPr>
          <p:cNvPr id="8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阅读并回答问题</a:t>
            </a:r>
            <a:r>
              <a:rPr lang="en-US" altLang="zh-CN"/>
              <a:t>-</a:t>
            </a:r>
            <a:r>
              <a:rPr lang="zh-CN" altLang="en-US"/>
              <a:t>样题</a:t>
            </a:r>
            <a:endParaRPr lang="zh-CN" altLang="en-US"/>
          </a:p>
        </p:txBody>
      </p:sp>
      <p:pic>
        <p:nvPicPr>
          <p:cNvPr id="3" name="图片 10" descr="1717746864490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47825"/>
            <a:ext cx="3823970" cy="4351655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78400" y="1691005"/>
            <a:ext cx="6196965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Aft>
                <a:spcPct val="0"/>
              </a:spcAft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1. Java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语言要求任意的变量在使用前先定义，就数据类型请回答下列问题：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）简述</a:t>
            </a:r>
            <a:r>
              <a:rPr lang="en-US" altLang="zh-CN" sz="2400">
                <a:latin typeface="Times New Roman" panose="02020603050405020304"/>
                <a:ea typeface="Times New Roman" panose="02020603050405020304"/>
              </a:rPr>
              <a:t>Java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中的基本数据类型和引用类型。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）阅读下列代码片段，写出程序的运行结果，</a:t>
            </a:r>
            <a:r>
              <a:rPr lang="en-US" altLang="zh-CN" sz="2400">
                <a:latin typeface="Times New Roman" panose="02020603050405020304"/>
                <a:ea typeface="Times New Roman" panose="02020603050405020304"/>
              </a:rPr>
              <a:t>main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函数中的</a:t>
            </a:r>
            <a:r>
              <a:rPr lang="en-US" altLang="zh-CN" sz="2400">
                <a:latin typeface="Times New Roman" panose="02020603050405020304"/>
                <a:ea typeface="Times New Roman" panose="02020603050405020304"/>
              </a:rPr>
              <a:t>x1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Times New Roman" panose="02020603050405020304"/>
                <a:ea typeface="Times New Roman" panose="02020603050405020304"/>
              </a:rPr>
              <a:t>x2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能使用</a:t>
            </a:r>
            <a:r>
              <a:rPr lang="en-US" altLang="zh-CN" sz="2400">
                <a:latin typeface="Times New Roman" panose="02020603050405020304"/>
                <a:ea typeface="Times New Roman" panose="02020603050405020304"/>
              </a:rPr>
              <a:t>equals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进行比较吗？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）如果去除该片段中的equals函数，代码会出错吗？如果不出错，请给出此时的运行结果，并说明理由？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）如果去除toString函数，程序会出错吗，为什么？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阅读并回答问题</a:t>
            </a:r>
            <a:r>
              <a:rPr lang="en-US" altLang="zh-CN"/>
              <a:t>-</a:t>
            </a:r>
            <a:r>
              <a:rPr lang="zh-CN" altLang="en-US"/>
              <a:t>样题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205" y="1807210"/>
            <a:ext cx="10515600" cy="4351338"/>
          </a:xfrm>
        </p:spPr>
        <p:txBody>
          <a:bodyPr/>
          <a:lstStyle/>
          <a:p>
            <a:r>
              <a:rPr lang="zh-CN" altLang="en-US"/>
              <a:t>Java中GUI相关的包有java.awt和javax.swing，针对这两个包中提供的内容回答下列问题：</a:t>
            </a:r>
            <a:endParaRPr lang="zh-CN" altLang="en-US"/>
          </a:p>
          <a:p>
            <a:pPr lvl="1"/>
            <a:r>
              <a:rPr lang="zh-CN" altLang="en-US"/>
              <a:t>什么是容器及布局；</a:t>
            </a:r>
            <a:endParaRPr lang="zh-CN" altLang="en-US"/>
          </a:p>
          <a:p>
            <a:pPr lvl="1"/>
            <a:r>
              <a:rPr lang="zh-CN" altLang="en-US"/>
              <a:t>顶层与非顶层容器及默认布局；</a:t>
            </a:r>
            <a:endParaRPr lang="zh-CN" altLang="en-US"/>
          </a:p>
          <a:p>
            <a:pPr lvl="1"/>
            <a:r>
              <a:rPr lang="zh-CN" altLang="en-US"/>
              <a:t>给定如图所示界面，说明具体布局；</a:t>
            </a:r>
            <a:endParaRPr lang="zh-CN" altLang="en-US"/>
          </a:p>
          <a:p>
            <a:pPr lvl="1"/>
            <a:r>
              <a:rPr lang="zh-CN" altLang="en-US"/>
              <a:t>如果要使得按钮能工作，需要进行哪些事件的处理；</a:t>
            </a:r>
            <a:endParaRPr lang="zh-CN" altLang="en-US"/>
          </a:p>
          <a:p>
            <a:pPr lvl="1"/>
            <a:r>
              <a:rPr lang="zh-CN" altLang="en-US"/>
              <a:t>事件驱动的具体过程。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651" y="2394030"/>
            <a:ext cx="2079872" cy="1291254"/>
          </a:xfrm>
          <a:prstGeom prst="rect">
            <a:avLst/>
          </a:prstGeom>
        </p:spPr>
      </p:pic>
      <p:graphicFrame>
        <p:nvGraphicFramePr>
          <p:cNvPr id="4" name="Object 7"/>
          <p:cNvGraphicFramePr>
            <a:graphicFrameLocks noGrp="1" noChangeAspect="1"/>
          </p:cNvGraphicFramePr>
          <p:nvPr/>
        </p:nvGraphicFramePr>
        <p:xfrm>
          <a:off x="7068820" y="4388485"/>
          <a:ext cx="4449445" cy="18434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3" imgW="5113655" imgH="1795145" progId="Visio.Drawing.11">
                  <p:embed/>
                </p:oleObj>
              </mc:Choice>
              <mc:Fallback>
                <p:oleObj r:id="rId3" imgW="5113655" imgH="1795145" progId="Visio.Drawing.1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8820" y="4388485"/>
                        <a:ext cx="4449445" cy="1843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5"/>
    </p:custDataLst>
  </p:cSld>
  <p:clrMapOvr>
    <a:masterClrMapping/>
  </p:clrMapOvr>
  <p:transition spd="med">
    <p:zoom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阅读并回答问题</a:t>
            </a:r>
            <a:r>
              <a:rPr lang="en-US" altLang="zh-CN"/>
              <a:t>-</a:t>
            </a:r>
            <a:r>
              <a:rPr lang="zh-CN" altLang="en-US"/>
              <a:t>样题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205" y="1807210"/>
            <a:ext cx="10515600" cy="4351338"/>
          </a:xfrm>
        </p:spPr>
        <p:txBody>
          <a:bodyPr/>
          <a:lstStyle/>
          <a:p>
            <a:r>
              <a:rPr lang="zh-CN" altLang="en-US"/>
              <a:t>Java中IO通过流来屏蔽底层软硬件的差异，采用统一方式进行读取和写入。针对IO请回答以下问题：</a:t>
            </a:r>
            <a:endParaRPr lang="zh-CN" altLang="en-US"/>
          </a:p>
          <a:p>
            <a:pPr lvl="1"/>
            <a:r>
              <a:rPr lang="zh-CN" altLang="en-US"/>
              <a:t>简述字符流和字节流</a:t>
            </a:r>
            <a:endParaRPr lang="zh-CN" altLang="en-US"/>
          </a:p>
          <a:p>
            <a:pPr lvl="1"/>
            <a:r>
              <a:rPr lang="zh-CN" altLang="en-US"/>
              <a:t>对比说明适配器类和装饰器类</a:t>
            </a:r>
            <a:endParaRPr lang="zh-CN" altLang="en-US"/>
          </a:p>
          <a:p>
            <a:pPr lvl="1"/>
            <a:r>
              <a:rPr lang="zh-CN" altLang="en-US"/>
              <a:t>简述File类，创建</a:t>
            </a:r>
            <a:r>
              <a:rPr lang="en-US" altLang="zh-CN"/>
              <a:t>File</a:t>
            </a:r>
            <a:r>
              <a:rPr lang="zh-CN" altLang="en-US"/>
              <a:t>类的实例时是否会抛出FileNotFoundException？</a:t>
            </a:r>
            <a:endParaRPr lang="zh-CN" altLang="en-US"/>
          </a:p>
          <a:p>
            <a:pPr lvl="1"/>
            <a:r>
              <a:rPr lang="zh-CN" altLang="en-US"/>
              <a:t>阅读、编写对应代码（代码填空、函数填空等）</a:t>
            </a:r>
            <a:endParaRPr lang="zh-CN" altLang="en-US"/>
          </a:p>
          <a:p>
            <a:pPr lvl="2"/>
            <a:r>
              <a:rPr lang="zh-CN" altLang="en-US"/>
              <a:t>从给定文件读入若干数值</a:t>
            </a:r>
            <a:endParaRPr lang="zh-CN" altLang="en-US"/>
          </a:p>
          <a:p>
            <a:pPr lvl="2"/>
            <a:r>
              <a:rPr lang="zh-CN" altLang="en-US"/>
              <a:t>去除冗余、排序</a:t>
            </a:r>
            <a:endParaRPr lang="zh-CN" altLang="en-US"/>
          </a:p>
          <a:p>
            <a:pPr lvl="2"/>
            <a:r>
              <a:rPr lang="zh-CN" altLang="en-US"/>
              <a:t>选择符合条件的某些数据</a:t>
            </a:r>
            <a:endParaRPr lang="zh-CN" altLang="en-US"/>
          </a:p>
          <a:p>
            <a:pPr lvl="2"/>
            <a:r>
              <a:rPr lang="zh-CN" altLang="en-US"/>
              <a:t>将结果按指定要求写出到文件</a:t>
            </a:r>
            <a:endParaRPr lang="zh-CN" altLang="en-US"/>
          </a:p>
          <a:p>
            <a:pPr lvl="2"/>
            <a:r>
              <a:rPr lang="zh-CN" altLang="en-US"/>
              <a:t>相关异常的捕捉或抛出问题</a:t>
            </a:r>
            <a:endParaRPr lang="zh-CN" alt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2"/>
    </p:custDataLst>
  </p:cSld>
  <p:clrMapOvr>
    <a:masterClrMapping/>
  </p:clrMapOvr>
  <p:transition spd="med">
    <p:zoom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阅读并回答问题</a:t>
            </a:r>
            <a:r>
              <a:rPr lang="en-US" altLang="zh-CN"/>
              <a:t>-</a:t>
            </a:r>
            <a:r>
              <a:rPr lang="zh-CN" altLang="en-US"/>
              <a:t>样题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205" y="1807210"/>
            <a:ext cx="10515600" cy="4351338"/>
          </a:xfrm>
        </p:spPr>
        <p:txBody>
          <a:bodyPr/>
          <a:lstStyle/>
          <a:p>
            <a:r>
              <a:rPr lang="zh-CN" altLang="en-US"/>
              <a:t>Java自5.0版本后增加了泛型，并对集合类增加了泛型的支撑，针对集合类和泛型，回答下列问题：</a:t>
            </a:r>
            <a:endParaRPr lang="zh-CN" altLang="en-US"/>
          </a:p>
          <a:p>
            <a:pPr lvl="1"/>
            <a:r>
              <a:rPr lang="zh-CN" altLang="en-US"/>
              <a:t>简述泛型，并说明java中有几种泛型</a:t>
            </a:r>
            <a:endParaRPr lang="zh-CN" altLang="en-US"/>
          </a:p>
          <a:p>
            <a:pPr lvl="1"/>
            <a:r>
              <a:rPr lang="zh-CN" altLang="en-US"/>
              <a:t>简述集合类支持泛型的好处</a:t>
            </a:r>
            <a:endParaRPr lang="zh-CN" altLang="en-US"/>
          </a:p>
          <a:p>
            <a:pPr lvl="1"/>
            <a:r>
              <a:rPr lang="zh-CN" altLang="en-US"/>
              <a:t>集合类中的Iterator接口</a:t>
            </a:r>
            <a:endParaRPr lang="zh-CN" altLang="en-US"/>
          </a:p>
          <a:p>
            <a:pPr lvl="1"/>
            <a:r>
              <a:rPr lang="zh-CN" altLang="en-US"/>
              <a:t>阅读补充相关代码</a:t>
            </a:r>
            <a:endParaRPr lang="zh-CN" altLang="en-US"/>
          </a:p>
          <a:p>
            <a:pPr lvl="2"/>
            <a:r>
              <a:rPr lang="zh-CN" altLang="en-US"/>
              <a:t>自然排序、客户化排序</a:t>
            </a:r>
            <a:endParaRPr lang="zh-CN" altLang="en-US"/>
          </a:p>
          <a:p>
            <a:pPr lvl="2"/>
            <a:r>
              <a:rPr lang="zh-CN" altLang="en-US"/>
              <a:t>继承中的构造函数</a:t>
            </a:r>
            <a:endParaRPr lang="zh-CN" altLang="en-US"/>
          </a:p>
          <a:p>
            <a:pPr lvl="2"/>
            <a:r>
              <a:rPr lang="zh-CN" altLang="en-US"/>
              <a:t>重新覆盖问题</a:t>
            </a:r>
            <a:endParaRPr lang="zh-CN" altLang="en-US"/>
          </a:p>
          <a:p>
            <a:pPr lvl="2"/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25.2.</a:t>
            </a:r>
          </a:p>
          <a:p>
            <a:pPr algn="ctr"/>
            <a:r>
              <a:t>Copyright 2004-2025Aspose Pty Ltd.</a:t>
            </a:r>
          </a:p>
        </p:txBody>
      </p:sp>
    </p:spTree>
    <p:custDataLst>
      <p:tags r:id="rId2"/>
    </p:custDataLst>
  </p:cSld>
  <p:clrMapOvr>
    <a:masterClrMapping/>
  </p:clrMapOvr>
  <p:transition spd="med">
    <p:zoom/>
  </p:transition>
  <p:timing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ROBLEMSCORE" val="5.0"/>
  <p:tag name="RAINPROBLEM" val="MultipleChoice"/>
</p:tagLst>
</file>

<file path=ppt/tags/tag3.xml><?xml version="1.0" encoding="utf-8"?>
<p:tagLst xmlns:p="http://schemas.openxmlformats.org/presentationml/2006/main">
  <p:tag name="PROBLEMSCORE" val="5.0"/>
  <p:tag name="RAINPROBLEM" val="MultipleChoice"/>
</p:tagLst>
</file>

<file path=ppt/tags/tag4.xml><?xml version="1.0" encoding="utf-8"?>
<p:tagLst xmlns:p="http://schemas.openxmlformats.org/presentationml/2006/main">
  <p:tag name="PROBLEMSCORE" val="5.0"/>
  <p:tag name="RAINPROBLEM" val="MultipleChoice"/>
</p:tagLst>
</file>

<file path=ppt/tags/tag5.xml><?xml version="1.0" encoding="utf-8"?>
<p:tagLst xmlns:p="http://schemas.openxmlformats.org/presentationml/2006/main">
  <p:tag name="PROBLEMSCORE" val="5.0"/>
  <p:tag name="RAINPROBLEM" val="MultipleChoice"/>
</p:tagLst>
</file>

<file path=ppt/tags/tag6.xml><?xml version="1.0" encoding="utf-8"?>
<p:tagLst xmlns:p="http://schemas.openxmlformats.org/presentationml/2006/main">
  <p:tag name="AS_NET" val="3.1.32"/>
  <p:tag name="AS_OS" val="Microsoft Windows NT 10.0.22631.0"/>
  <p:tag name="AS_RELEASE_DATE" val="2025.02.14"/>
  <p:tag name="AS_TITLE" val="Aspose.Slides for Python via .NET"/>
  <p:tag name="AS_VERSION" val="25.2"/>
  <p:tag name="COMMONDATA" val="eyJoZGlkIjoiZWExMjI0NmM2MzVmNDVjMjRhOTY2NDUyOGQyMjNhYmEifQ=="/>
</p:tagLst>
</file>

<file path=ppt/theme/theme1.xml><?xml version="1.0" encoding="utf-8"?>
<a:theme xmlns:r="http://schemas.openxmlformats.org/officeDocument/2006/relationships" xmlns:a="http://schemas.openxmlformats.org/drawingml/2006/main" name="suda_tamplat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Office Theme</Template>
  <Company/>
  <PresentationFormat>宽屏</PresentationFormat>
  <Paragraphs>45</Paragraphs>
  <Slides>7</Slides>
  <Notes>4</Notes>
  <TotalTime>0</TotalTime>
  <HiddenSlides>0</HiddenSlides>
  <MMClips>1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17">
      <vt:lpstr>Arial</vt:lpstr>
      <vt:lpstr>Calibri Light</vt:lpstr>
      <vt:lpstr>Calibri</vt:lpstr>
      <vt:lpstr>Wingdings</vt:lpstr>
      <vt:lpstr>等线 Light</vt:lpstr>
      <vt:lpstr>等线</vt:lpstr>
      <vt:lpstr>隶书</vt:lpstr>
      <vt:lpstr>Times New Roman</vt:lpstr>
      <vt:lpstr>宋体</vt:lpstr>
      <vt:lpstr>suda_tamplate</vt:lpstr>
      <vt:lpstr>java程序设计</vt:lpstr>
      <vt:lpstr>考试题型及分值占比</vt:lpstr>
      <vt:lpstr>涉及知识点</vt:lpstr>
      <vt:lpstr>阅读并回答问题-样题</vt:lpstr>
      <vt:lpstr>阅读并回答问题-样题</vt:lpstr>
      <vt:lpstr>阅读并回答问题-样题</vt:lpstr>
      <vt:lpstr>阅读并回答问题-样题</vt:lpstr>
    </vt:vector>
  </TitlesOfParts>
  <LinksUpToDate>0</LinksUpToDate>
  <SharedDoc>0</SharedDoc>
  <HyperlinksChanged>0</HyperlinksChanged>
  <Application>Aspose.Slides for Python via .NET</Application>
  <AppVersion>25.0200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Hierarchical Modeling of Global Context for Document-Level Neural Machine Translation</dc:title>
  <dc:creator>Xin Tan</dc:creator>
  <cp:lastModifiedBy>锑</cp:lastModifiedBy>
  <cp:revision>2161</cp:revision>
  <cp:lastPrinted>2020-05-23T00:52:00.000</cp:lastPrinted>
  <dcterms:created xsi:type="dcterms:W3CDTF">2019-10-07T05:43:00Z</dcterms:created>
  <dcterms:modified xsi:type="dcterms:W3CDTF">2025-03-09T03:06:19Z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02B336FCBEA4481DAE16269B19D3D4C5_13</vt:lpwstr>
  </property>
  <property fmtid="{D5CDD505-2E9C-101B-9397-08002B2CF9AE}" pid="3" name="KSOProductBuildVer">
    <vt:lpwstr>2052-12.1.0.15712</vt:lpwstr>
  </property>
</Properties>
</file>