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3777" autoAdjust="0"/>
  </p:normalViewPr>
  <p:slideViewPr>
    <p:cSldViewPr snapToGrid="0" snapToObjects="1">
      <p:cViewPr>
        <p:scale>
          <a:sx n="75" d="100"/>
          <a:sy n="75" d="100"/>
        </p:scale>
        <p:origin x="21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510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我们今天的主题是“锐捷网络 </a:t>
            </a:r>
            <a:r>
              <a:rPr lang="en-US" altLang="zh-CN" b="0" i="0" dirty="0">
                <a:solidFill>
                  <a:srgbClr val="E2E2E5"/>
                </a:solidFill>
                <a:effectLst/>
                <a:latin typeface="Google Sans Text"/>
              </a:rPr>
              <a:t>—— </a:t>
            </a:r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引领 </a:t>
            </a:r>
            <a:r>
              <a:rPr lang="en-US" altLang="zh-CN" b="0" i="0" dirty="0">
                <a:solidFill>
                  <a:srgbClr val="E2E2E5"/>
                </a:solidFill>
                <a:effectLst/>
                <a:latin typeface="Google Sans Text"/>
              </a:rPr>
              <a:t>ICT </a:t>
            </a:r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变革，驱动行业转型”。锐捷网络，作为行业领先的 </a:t>
            </a:r>
            <a:r>
              <a:rPr lang="en-US" altLang="zh-CN" b="0" i="0" dirty="0">
                <a:solidFill>
                  <a:srgbClr val="E2E2E5"/>
                </a:solidFill>
                <a:effectLst/>
                <a:latin typeface="Google Sans Text"/>
              </a:rPr>
              <a:t>ICT </a:t>
            </a:r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基础设施及解决方案提供商，始终站在信息通信技术发展的前沿。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接下来，我将按照以下六个部分向大家介绍锐捷网络：</a:t>
            </a:r>
          </a:p>
          <a:p>
            <a:pPr algn="l"/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首先是 </a:t>
            </a:r>
            <a:r>
              <a:rPr lang="zh-CN" altLang="en-US" b="1" i="0" dirty="0">
                <a:solidFill>
                  <a:srgbClr val="E2E2E5"/>
                </a:solidFill>
                <a:effectLst/>
                <a:latin typeface="Google Sans Text"/>
              </a:rPr>
              <a:t>公司概览</a:t>
            </a:r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，了解我们的基本情况和定位。</a:t>
            </a:r>
            <a:b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</a:br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其次是 </a:t>
            </a:r>
            <a:r>
              <a:rPr lang="zh-CN" altLang="en-US" b="1" i="0" dirty="0">
                <a:solidFill>
                  <a:srgbClr val="E2E2E5"/>
                </a:solidFill>
                <a:effectLst/>
                <a:latin typeface="Google Sans Text"/>
              </a:rPr>
              <a:t>发展历程</a:t>
            </a:r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，回顾锐捷一路走来的关键节点。</a:t>
            </a:r>
            <a:b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</a:br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第三部分，我们将深入探讨 </a:t>
            </a:r>
            <a:r>
              <a:rPr lang="zh-CN" altLang="en-US" b="1" i="0" dirty="0">
                <a:solidFill>
                  <a:srgbClr val="E2E2E5"/>
                </a:solidFill>
                <a:effectLst/>
                <a:latin typeface="Google Sans Text"/>
              </a:rPr>
              <a:t>核心业务</a:t>
            </a:r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，包括我们的主要产品和解决方案。</a:t>
            </a:r>
            <a:b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</a:br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第四，展示我们的 </a:t>
            </a:r>
            <a:r>
              <a:rPr lang="zh-CN" altLang="en-US" b="1" i="0" dirty="0">
                <a:solidFill>
                  <a:srgbClr val="E2E2E5"/>
                </a:solidFill>
                <a:effectLst/>
                <a:latin typeface="Google Sans Text"/>
              </a:rPr>
              <a:t>技术实力</a:t>
            </a:r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，这是我们持续创新的基石。</a:t>
            </a:r>
            <a:b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</a:br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第五部分，聚焦 </a:t>
            </a:r>
            <a:r>
              <a:rPr lang="zh-CN" altLang="en-US" b="1" i="0" dirty="0">
                <a:solidFill>
                  <a:srgbClr val="E2E2E5"/>
                </a:solidFill>
                <a:effectLst/>
                <a:latin typeface="Google Sans Text"/>
              </a:rPr>
              <a:t>市场布局与客户服务</a:t>
            </a:r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，了解我们的市场表现和客户承诺。</a:t>
            </a:r>
            <a:b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</a:br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最后，我们将分享锐捷的 </a:t>
            </a:r>
            <a:r>
              <a:rPr lang="zh-CN" altLang="en-US" b="1" i="0" dirty="0">
                <a:solidFill>
                  <a:srgbClr val="E2E2E5"/>
                </a:solidFill>
                <a:effectLst/>
                <a:latin typeface="Google Sans Text"/>
              </a:rPr>
              <a:t>社会责任</a:t>
            </a:r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 实践以及对 </a:t>
            </a:r>
            <a:r>
              <a:rPr lang="zh-CN" altLang="en-US" b="1" i="0" dirty="0">
                <a:solidFill>
                  <a:srgbClr val="E2E2E5"/>
                </a:solidFill>
                <a:effectLst/>
                <a:latin typeface="Google Sans Text"/>
              </a:rPr>
              <a:t>未来发展</a:t>
            </a:r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 的展望。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现在，让我们从第一部分“公司概览”开始。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首先，我们来了解一下锐捷网络的基本情况。</a:t>
            </a:r>
          </a:p>
          <a:p>
            <a:pPr algn="l"/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锐捷网络从创立之初就深耕 </a:t>
            </a:r>
            <a:r>
              <a:rPr lang="en-US" altLang="zh-CN" b="0" i="0" dirty="0">
                <a:solidFill>
                  <a:srgbClr val="E2E2E5"/>
                </a:solidFill>
                <a:effectLst/>
                <a:latin typeface="Google Sans Text"/>
              </a:rPr>
              <a:t>ICT </a:t>
            </a:r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领域，致力于引领行业的技术革新。</a:t>
            </a:r>
          </a:p>
          <a:p>
            <a:pPr algn="l"/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作为领先的 </a:t>
            </a:r>
            <a:r>
              <a:rPr lang="en-US" altLang="zh-CN" b="0" i="0" dirty="0">
                <a:solidFill>
                  <a:srgbClr val="E2E2E5"/>
                </a:solidFill>
                <a:effectLst/>
                <a:latin typeface="Google Sans Text"/>
              </a:rPr>
              <a:t>ICT </a:t>
            </a:r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解决方案提供商，锐捷网络聚焦于网络设备、网络安全及云桌面三大核心领域，凭借专业的技术和产品，有效赋能各行各业的数字化转型。</a:t>
            </a:r>
          </a:p>
          <a:p>
            <a:pPr algn="l"/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我们的使命是“推动网络技术进步，助力客户数字化转型”。同时，我们怀抱成为“全球卓越 </a:t>
            </a:r>
            <a:r>
              <a:rPr lang="en-US" altLang="zh-CN" b="0" i="0" dirty="0">
                <a:solidFill>
                  <a:srgbClr val="E2E2E5"/>
                </a:solidFill>
                <a:effectLst/>
                <a:latin typeface="Google Sans Text"/>
              </a:rPr>
              <a:t>ICT </a:t>
            </a:r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合作伙伴”的愿景，希望与客户携手，共同实现数字化的美好梦想。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锐捷网络的发展，始终围绕着清晰的使命和愿景展开。</a:t>
            </a:r>
          </a:p>
          <a:p>
            <a:pPr algn="l"/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我们 </a:t>
            </a:r>
            <a:r>
              <a:rPr lang="zh-CN" altLang="en-US" b="1" i="0" dirty="0">
                <a:solidFill>
                  <a:srgbClr val="E2E2E5"/>
                </a:solidFill>
                <a:effectLst/>
                <a:latin typeface="Google Sans Text"/>
              </a:rPr>
              <a:t>坚持以客户为中心的核心价值观</a:t>
            </a:r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，通过创新驱动发展，追求卓越品质，并致力于构建共赢的生态系统。</a:t>
            </a:r>
          </a:p>
          <a:p>
            <a:pPr algn="l"/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我们的 </a:t>
            </a:r>
            <a:r>
              <a:rPr lang="zh-CN" altLang="en-US" b="1" i="0" dirty="0">
                <a:solidFill>
                  <a:srgbClr val="E2E2E5"/>
                </a:solidFill>
                <a:effectLst/>
                <a:latin typeface="Google Sans Text"/>
              </a:rPr>
              <a:t>愿景目标非常明确</a:t>
            </a:r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：成为全球卓越的 </a:t>
            </a:r>
            <a:r>
              <a:rPr lang="en-US" altLang="zh-CN" b="0" i="0" dirty="0">
                <a:solidFill>
                  <a:srgbClr val="E2E2E5"/>
                </a:solidFill>
                <a:effectLst/>
                <a:latin typeface="Google Sans Text"/>
              </a:rPr>
              <a:t>ICT </a:t>
            </a:r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合作伙伴，引领行业创新，与各方共创智慧未来。</a:t>
            </a:r>
          </a:p>
          <a:p>
            <a:pPr algn="l"/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为实现这一目标，我们致力于 </a:t>
            </a:r>
            <a:r>
              <a:rPr lang="zh-CN" altLang="en-US" b="1" i="0" dirty="0">
                <a:solidFill>
                  <a:srgbClr val="E2E2E5"/>
                </a:solidFill>
                <a:effectLst/>
                <a:latin typeface="Google Sans Text"/>
              </a:rPr>
              <a:t>推动网络技术的进步</a:t>
            </a:r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，将其视为连接现在与未来的桥梁，全力 </a:t>
            </a:r>
            <a:r>
              <a:rPr lang="zh-CN" altLang="en-US" b="1" i="0" dirty="0">
                <a:solidFill>
                  <a:srgbClr val="E2E2E5"/>
                </a:solidFill>
                <a:effectLst/>
                <a:latin typeface="Google Sans Text"/>
              </a:rPr>
              <a:t>助力客户实现数字化转型</a:t>
            </a:r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 和业务流程的优化与效率提升。</a:t>
            </a:r>
          </a:p>
          <a:p>
            <a:pPr algn="l"/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同时， </a:t>
            </a:r>
            <a:r>
              <a:rPr lang="zh-CN" altLang="en-US" b="1" i="0" dirty="0">
                <a:solidFill>
                  <a:srgbClr val="E2E2E5"/>
                </a:solidFill>
                <a:effectLst/>
                <a:latin typeface="Google Sans Text"/>
              </a:rPr>
              <a:t>创新是驱动我们发展的核心引擎</a:t>
            </a:r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。我们不断探索新技术、新应用，以满足市场多样化的需求，保持公司的活力与竞争力。</a:t>
            </a:r>
          </a:p>
          <a:p>
            <a:pPr algn="l"/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这些理念不仅指引着我们的方向，也融入了我们日常运营的每一个环节。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那么，锐捷网络在市场中的定位是怎样的呢？</a:t>
            </a:r>
          </a:p>
          <a:p>
            <a:pPr algn="l"/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首先，我们在 </a:t>
            </a:r>
            <a:r>
              <a:rPr lang="zh-CN" altLang="en-US" b="1" i="0" dirty="0">
                <a:solidFill>
                  <a:srgbClr val="E2E2E5"/>
                </a:solidFill>
                <a:effectLst/>
                <a:latin typeface="Google Sans Text"/>
              </a:rPr>
              <a:t>网络设备领域</a:t>
            </a:r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 处于 </a:t>
            </a:r>
            <a:r>
              <a:rPr lang="zh-CN" altLang="en-US" b="1" i="0" dirty="0">
                <a:solidFill>
                  <a:srgbClr val="E2E2E5"/>
                </a:solidFill>
                <a:effectLst/>
                <a:latin typeface="Google Sans Text"/>
              </a:rPr>
              <a:t>领导地位</a:t>
            </a:r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，提供高性能、高品质的产品。</a:t>
            </a:r>
          </a:p>
          <a:p>
            <a:pPr algn="l"/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这得益于我们对 </a:t>
            </a:r>
            <a:r>
              <a:rPr lang="zh-CN" altLang="en-US" b="1" i="0" dirty="0">
                <a:solidFill>
                  <a:srgbClr val="E2E2E5"/>
                </a:solidFill>
                <a:effectLst/>
                <a:latin typeface="Google Sans Text"/>
              </a:rPr>
              <a:t>技术创新的持续专注</a:t>
            </a:r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，致力于满足客户不断变化和多样化的需求。</a:t>
            </a:r>
          </a:p>
          <a:p>
            <a:pPr algn="l"/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我们坚持提供 </a:t>
            </a:r>
            <a:r>
              <a:rPr lang="zh-CN" altLang="en-US" b="1" i="0" dirty="0">
                <a:solidFill>
                  <a:srgbClr val="E2E2E5"/>
                </a:solidFill>
                <a:effectLst/>
                <a:latin typeface="Google Sans Text"/>
              </a:rPr>
              <a:t>高可靠性的产品</a:t>
            </a:r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，这是确保客户业务稳定运行的基础。</a:t>
            </a:r>
          </a:p>
          <a:p>
            <a:pPr algn="l"/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在此基础上，我们打造 </a:t>
            </a:r>
            <a:r>
              <a:rPr lang="zh-CN" altLang="en-US" b="1" i="0" dirty="0">
                <a:solidFill>
                  <a:srgbClr val="E2E2E5"/>
                </a:solidFill>
                <a:effectLst/>
                <a:latin typeface="Google Sans Text"/>
              </a:rPr>
              <a:t>全方位的 </a:t>
            </a:r>
            <a:r>
              <a:rPr lang="en-US" altLang="zh-CN" b="1" i="0" dirty="0">
                <a:solidFill>
                  <a:srgbClr val="E2E2E5"/>
                </a:solidFill>
                <a:effectLst/>
                <a:latin typeface="Google Sans Text"/>
              </a:rPr>
              <a:t>ICT </a:t>
            </a:r>
            <a:r>
              <a:rPr lang="zh-CN" altLang="en-US" b="1" i="0" dirty="0">
                <a:solidFill>
                  <a:srgbClr val="E2E2E5"/>
                </a:solidFill>
                <a:effectLst/>
                <a:latin typeface="Google Sans Text"/>
              </a:rPr>
              <a:t>解决方案</a:t>
            </a:r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，不仅仅是提供硬件，更是助力企业实现真正的数字化转型。</a:t>
            </a:r>
          </a:p>
          <a:p>
            <a:pPr algn="l"/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我们的服务 </a:t>
            </a:r>
            <a:r>
              <a:rPr lang="zh-CN" altLang="en-US" b="1" i="0" dirty="0">
                <a:solidFill>
                  <a:srgbClr val="E2E2E5"/>
                </a:solidFill>
                <a:effectLst/>
                <a:latin typeface="Google Sans Text"/>
              </a:rPr>
              <a:t>广泛覆盖多个行业</a:t>
            </a:r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，包括政府、教育、金融等关键领域，赢得了市场的广泛信赖。</a:t>
            </a:r>
          </a:p>
          <a:p>
            <a:pPr algn="l"/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最终，通过优质的产品和解决方案，我们帮助客户实现 </a:t>
            </a:r>
            <a:r>
              <a:rPr lang="zh-CN" altLang="en-US" b="1" i="0" dirty="0">
                <a:solidFill>
                  <a:srgbClr val="E2E2E5"/>
                </a:solidFill>
                <a:effectLst/>
                <a:latin typeface="Google Sans Text"/>
              </a:rPr>
              <a:t>业务的高效运营</a:t>
            </a:r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，提升核心竞争力。</a:t>
            </a:r>
          </a:p>
          <a:p>
            <a:pPr algn="l"/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这就是锐捷网络的市场定位</a:t>
            </a:r>
            <a:r>
              <a:rPr lang="en-US" altLang="zh-CN" b="0" i="0" dirty="0">
                <a:solidFill>
                  <a:srgbClr val="E2E2E5"/>
                </a:solidFill>
                <a:effectLst/>
                <a:latin typeface="Google Sans Text"/>
              </a:rPr>
              <a:t>——</a:t>
            </a:r>
            <a:r>
              <a:rPr lang="zh-CN" altLang="en-US" b="0" i="0" dirty="0">
                <a:solidFill>
                  <a:srgbClr val="E2E2E5"/>
                </a:solidFill>
                <a:effectLst/>
                <a:latin typeface="Google Sans Text"/>
              </a:rPr>
              <a:t>技术领先、产品可靠、方案全面、服务深入、助力高效。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24400" y="238125"/>
            <a:ext cx="4181475" cy="4667250"/>
          </a:xfrm>
          <a:prstGeom prst="roundRect">
            <a:avLst>
              <a:gd name="adj" fmla="val 3415"/>
            </a:avLst>
          </a:prstGeom>
        </p:spPr>
      </p:pic>
      <p:sp>
        <p:nvSpPr>
          <p:cNvPr id="4" name="Text 1"/>
          <p:cNvSpPr/>
          <p:nvPr/>
        </p:nvSpPr>
        <p:spPr>
          <a:xfrm>
            <a:off x="476250" y="1109663"/>
            <a:ext cx="4010025" cy="20002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锐捷网络 —— 引领ICT变革，驱动行业转型</a:t>
            </a:r>
            <a:endParaRPr lang="en-US" sz="3750" dirty="0"/>
          </a:p>
        </p:txBody>
      </p:sp>
      <p:sp>
        <p:nvSpPr>
          <p:cNvPr id="5" name="Text 2"/>
          <p:cNvSpPr/>
          <p:nvPr/>
        </p:nvSpPr>
        <p:spPr>
          <a:xfrm>
            <a:off x="476250" y="3167063"/>
            <a:ext cx="4010025" cy="2667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00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行业领先的ICT基础设施及解决方案提供商</a:t>
            </a:r>
            <a:endParaRPr lang="en-US" sz="1500" dirty="0"/>
          </a:p>
        </p:txBody>
      </p:sp>
      <p:sp>
        <p:nvSpPr>
          <p:cNvPr id="6" name="Shape 3"/>
          <p:cNvSpPr/>
          <p:nvPr/>
        </p:nvSpPr>
        <p:spPr>
          <a:xfrm>
            <a:off x="476250" y="4271963"/>
            <a:ext cx="3924300" cy="4763"/>
          </a:xfrm>
          <a:prstGeom prst="rect">
            <a:avLst/>
          </a:prstGeom>
          <a:solidFill>
            <a:srgbClr val="262C5B"/>
          </a:solidFill>
          <a:ln/>
        </p:spPr>
      </p:sp>
      <p:sp>
        <p:nvSpPr>
          <p:cNvPr id="7" name="Text 4"/>
          <p:cNvSpPr/>
          <p:nvPr/>
        </p:nvSpPr>
        <p:spPr>
          <a:xfrm>
            <a:off x="476250" y="4410075"/>
            <a:ext cx="3924300" cy="16192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275"/>
              </a:lnSpc>
              <a:buNone/>
            </a:pPr>
            <a:endParaRPr lang="en-US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1"/>
            <a:ext cx="9144000" cy="5079996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8125" y="238125"/>
            <a:ext cx="8667750" cy="1905000"/>
          </a:xfrm>
          <a:prstGeom prst="roundRect">
            <a:avLst>
              <a:gd name="adj" fmla="val 7500"/>
            </a:avLst>
          </a:prstGeom>
        </p:spPr>
      </p:pic>
      <p:sp>
        <p:nvSpPr>
          <p:cNvPr id="4" name="Text 1"/>
          <p:cNvSpPr/>
          <p:nvPr/>
        </p:nvSpPr>
        <p:spPr>
          <a:xfrm>
            <a:off x="238125" y="2524125"/>
            <a:ext cx="1905000" cy="4810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788"/>
              </a:lnSpc>
              <a:buNone/>
            </a:pPr>
            <a:r>
              <a:rPr lang="en-US" sz="2700" b="1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Content</a:t>
            </a:r>
            <a:endParaRPr lang="en-US" sz="2700" dirty="0"/>
          </a:p>
        </p:txBody>
      </p:sp>
      <p:sp>
        <p:nvSpPr>
          <p:cNvPr id="5" name="Text 2"/>
          <p:cNvSpPr/>
          <p:nvPr/>
        </p:nvSpPr>
        <p:spPr>
          <a:xfrm>
            <a:off x="238125" y="3005138"/>
            <a:ext cx="1905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目录</a:t>
            </a:r>
            <a:endParaRPr lang="en-US" sz="2250" dirty="0"/>
          </a:p>
        </p:txBody>
      </p:sp>
      <p:sp>
        <p:nvSpPr>
          <p:cNvPr id="6" name="Shape 3"/>
          <p:cNvSpPr/>
          <p:nvPr/>
        </p:nvSpPr>
        <p:spPr>
          <a:xfrm>
            <a:off x="2476500" y="2524125"/>
            <a:ext cx="4763" cy="2428875"/>
          </a:xfrm>
          <a:prstGeom prst="rect">
            <a:avLst/>
          </a:prstGeom>
          <a:solidFill>
            <a:srgbClr val="262C5B"/>
          </a:solidFill>
          <a:ln/>
        </p:spPr>
      </p:sp>
      <p:sp>
        <p:nvSpPr>
          <p:cNvPr id="7" name="Text 4"/>
          <p:cNvSpPr/>
          <p:nvPr/>
        </p:nvSpPr>
        <p:spPr>
          <a:xfrm>
            <a:off x="2719388" y="2524125"/>
            <a:ext cx="1190625" cy="3619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25" b="1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2025" dirty="0"/>
          </a:p>
        </p:txBody>
      </p:sp>
      <p:sp>
        <p:nvSpPr>
          <p:cNvPr id="8" name="Text 5"/>
          <p:cNvSpPr/>
          <p:nvPr/>
        </p:nvSpPr>
        <p:spPr>
          <a:xfrm>
            <a:off x="2719388" y="2943225"/>
            <a:ext cx="1190625" cy="23812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875"/>
              </a:lnSpc>
              <a:buNone/>
            </a:pPr>
            <a:r>
              <a:rPr lang="en-US" sz="1350" b="1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公司概览</a:t>
            </a:r>
            <a:endParaRPr lang="en-US" sz="1350" dirty="0"/>
          </a:p>
        </p:txBody>
      </p:sp>
      <p:sp>
        <p:nvSpPr>
          <p:cNvPr id="9" name="Text 6"/>
          <p:cNvSpPr/>
          <p:nvPr/>
        </p:nvSpPr>
        <p:spPr>
          <a:xfrm>
            <a:off x="2719388" y="3238500"/>
            <a:ext cx="1190625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endParaRPr lang="en-US" sz="900" dirty="0"/>
          </a:p>
        </p:txBody>
      </p:sp>
      <p:sp>
        <p:nvSpPr>
          <p:cNvPr id="10" name="Shape 7"/>
          <p:cNvSpPr/>
          <p:nvPr/>
        </p:nvSpPr>
        <p:spPr>
          <a:xfrm>
            <a:off x="4143375" y="2524125"/>
            <a:ext cx="4763" cy="2428875"/>
          </a:xfrm>
          <a:prstGeom prst="rect">
            <a:avLst/>
          </a:prstGeom>
          <a:solidFill>
            <a:srgbClr val="262C5B"/>
          </a:solidFill>
          <a:ln/>
        </p:spPr>
      </p:sp>
      <p:sp>
        <p:nvSpPr>
          <p:cNvPr id="11" name="Text 8"/>
          <p:cNvSpPr/>
          <p:nvPr/>
        </p:nvSpPr>
        <p:spPr>
          <a:xfrm>
            <a:off x="4386263" y="2524125"/>
            <a:ext cx="1190625" cy="3619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25" b="1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2025" dirty="0"/>
          </a:p>
        </p:txBody>
      </p:sp>
      <p:sp>
        <p:nvSpPr>
          <p:cNvPr id="12" name="Text 9"/>
          <p:cNvSpPr/>
          <p:nvPr/>
        </p:nvSpPr>
        <p:spPr>
          <a:xfrm>
            <a:off x="4386263" y="2943225"/>
            <a:ext cx="1190625" cy="23812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875"/>
              </a:lnSpc>
              <a:buNone/>
            </a:pPr>
            <a:r>
              <a:rPr lang="en-US" sz="1350" b="1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发展历程</a:t>
            </a:r>
            <a:endParaRPr lang="en-US" sz="1350" dirty="0"/>
          </a:p>
        </p:txBody>
      </p:sp>
      <p:sp>
        <p:nvSpPr>
          <p:cNvPr id="13" name="Text 10"/>
          <p:cNvSpPr/>
          <p:nvPr/>
        </p:nvSpPr>
        <p:spPr>
          <a:xfrm>
            <a:off x="4386263" y="3238500"/>
            <a:ext cx="1190625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endParaRPr lang="en-US" sz="900" dirty="0"/>
          </a:p>
        </p:txBody>
      </p:sp>
      <p:sp>
        <p:nvSpPr>
          <p:cNvPr id="14" name="Shape 11"/>
          <p:cNvSpPr/>
          <p:nvPr/>
        </p:nvSpPr>
        <p:spPr>
          <a:xfrm>
            <a:off x="5810250" y="2524125"/>
            <a:ext cx="4763" cy="2428875"/>
          </a:xfrm>
          <a:prstGeom prst="rect">
            <a:avLst/>
          </a:prstGeom>
          <a:solidFill>
            <a:srgbClr val="262C5B"/>
          </a:solidFill>
          <a:ln/>
        </p:spPr>
      </p:sp>
      <p:sp>
        <p:nvSpPr>
          <p:cNvPr id="15" name="Text 12"/>
          <p:cNvSpPr/>
          <p:nvPr/>
        </p:nvSpPr>
        <p:spPr>
          <a:xfrm>
            <a:off x="6053138" y="2524125"/>
            <a:ext cx="1190625" cy="3619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25" b="1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2025" dirty="0"/>
          </a:p>
        </p:txBody>
      </p:sp>
      <p:sp>
        <p:nvSpPr>
          <p:cNvPr id="16" name="Text 13"/>
          <p:cNvSpPr/>
          <p:nvPr/>
        </p:nvSpPr>
        <p:spPr>
          <a:xfrm>
            <a:off x="6053138" y="2943225"/>
            <a:ext cx="1190625" cy="23812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875"/>
              </a:lnSpc>
              <a:buNone/>
            </a:pPr>
            <a:r>
              <a:rPr lang="en-US" sz="1350" b="1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核心业务</a:t>
            </a:r>
            <a:endParaRPr lang="en-US" sz="1350" dirty="0"/>
          </a:p>
        </p:txBody>
      </p:sp>
      <p:sp>
        <p:nvSpPr>
          <p:cNvPr id="17" name="Text 14"/>
          <p:cNvSpPr/>
          <p:nvPr/>
        </p:nvSpPr>
        <p:spPr>
          <a:xfrm>
            <a:off x="6053138" y="3238500"/>
            <a:ext cx="1190625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endParaRPr lang="en-US" sz="900" dirty="0"/>
          </a:p>
        </p:txBody>
      </p:sp>
      <p:sp>
        <p:nvSpPr>
          <p:cNvPr id="18" name="Shape 15"/>
          <p:cNvSpPr/>
          <p:nvPr/>
        </p:nvSpPr>
        <p:spPr>
          <a:xfrm>
            <a:off x="7477125" y="2524125"/>
            <a:ext cx="4763" cy="2428875"/>
          </a:xfrm>
          <a:prstGeom prst="rect">
            <a:avLst/>
          </a:prstGeom>
          <a:solidFill>
            <a:srgbClr val="262C5B"/>
          </a:solidFill>
          <a:ln/>
        </p:spPr>
      </p:sp>
      <p:sp>
        <p:nvSpPr>
          <p:cNvPr id="19" name="Text 16"/>
          <p:cNvSpPr/>
          <p:nvPr/>
        </p:nvSpPr>
        <p:spPr>
          <a:xfrm>
            <a:off x="7720013" y="2524125"/>
            <a:ext cx="1190625" cy="3619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25" b="1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2025" dirty="0"/>
          </a:p>
        </p:txBody>
      </p:sp>
      <p:sp>
        <p:nvSpPr>
          <p:cNvPr id="20" name="Text 17"/>
          <p:cNvSpPr/>
          <p:nvPr/>
        </p:nvSpPr>
        <p:spPr>
          <a:xfrm>
            <a:off x="7720013" y="2943225"/>
            <a:ext cx="1190625" cy="23812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875"/>
              </a:lnSpc>
              <a:buNone/>
            </a:pPr>
            <a:r>
              <a:rPr lang="en-US" sz="1350" b="1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技术实力</a:t>
            </a:r>
            <a:endParaRPr lang="en-US" sz="1350" dirty="0"/>
          </a:p>
        </p:txBody>
      </p:sp>
      <p:sp>
        <p:nvSpPr>
          <p:cNvPr id="21" name="Text 18"/>
          <p:cNvSpPr/>
          <p:nvPr/>
        </p:nvSpPr>
        <p:spPr>
          <a:xfrm>
            <a:off x="7720013" y="3238500"/>
            <a:ext cx="1190625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endParaRPr lang="en-US" sz="900" dirty="0"/>
          </a:p>
        </p:txBody>
      </p:sp>
      <p:sp>
        <p:nvSpPr>
          <p:cNvPr id="23" name="Text 20"/>
          <p:cNvSpPr/>
          <p:nvPr/>
        </p:nvSpPr>
        <p:spPr>
          <a:xfrm>
            <a:off x="2719388" y="3879846"/>
            <a:ext cx="1190625" cy="3619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25" b="1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05</a:t>
            </a:r>
            <a:endParaRPr lang="en-US" sz="2025" dirty="0"/>
          </a:p>
        </p:txBody>
      </p:sp>
      <p:sp>
        <p:nvSpPr>
          <p:cNvPr id="24" name="Text 21"/>
          <p:cNvSpPr/>
          <p:nvPr/>
        </p:nvSpPr>
        <p:spPr>
          <a:xfrm>
            <a:off x="2719388" y="4298946"/>
            <a:ext cx="1190625" cy="4762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875"/>
              </a:lnSpc>
              <a:buNone/>
            </a:pPr>
            <a:r>
              <a:rPr lang="en-US" sz="1350" b="1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市场布局与客户服务</a:t>
            </a:r>
            <a:endParaRPr lang="en-US" sz="1350" dirty="0"/>
          </a:p>
        </p:txBody>
      </p:sp>
      <p:sp>
        <p:nvSpPr>
          <p:cNvPr id="25" name="Text 22"/>
          <p:cNvSpPr/>
          <p:nvPr/>
        </p:nvSpPr>
        <p:spPr>
          <a:xfrm>
            <a:off x="2719388" y="4832346"/>
            <a:ext cx="1190625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endParaRPr lang="en-US" sz="900" dirty="0"/>
          </a:p>
        </p:txBody>
      </p:sp>
      <p:sp>
        <p:nvSpPr>
          <p:cNvPr id="27" name="Text 24"/>
          <p:cNvSpPr/>
          <p:nvPr/>
        </p:nvSpPr>
        <p:spPr>
          <a:xfrm>
            <a:off x="4386263" y="3879846"/>
            <a:ext cx="1190625" cy="3619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25" b="1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06</a:t>
            </a:r>
            <a:endParaRPr lang="en-US" sz="2025" dirty="0"/>
          </a:p>
        </p:txBody>
      </p:sp>
      <p:sp>
        <p:nvSpPr>
          <p:cNvPr id="28" name="Text 25"/>
          <p:cNvSpPr/>
          <p:nvPr/>
        </p:nvSpPr>
        <p:spPr>
          <a:xfrm>
            <a:off x="4386263" y="4298946"/>
            <a:ext cx="1190625" cy="4762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875"/>
              </a:lnSpc>
              <a:buNone/>
            </a:pPr>
            <a:r>
              <a:rPr lang="en-US" sz="1350" b="1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社会责任与未来展望</a:t>
            </a:r>
            <a:endParaRPr lang="en-US" sz="1350" dirty="0"/>
          </a:p>
        </p:txBody>
      </p:sp>
      <p:sp>
        <p:nvSpPr>
          <p:cNvPr id="29" name="Text 26"/>
          <p:cNvSpPr/>
          <p:nvPr/>
        </p:nvSpPr>
        <p:spPr>
          <a:xfrm>
            <a:off x="4386263" y="4832346"/>
            <a:ext cx="1190625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endParaRPr lang="en-US" sz="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8125" y="238125"/>
            <a:ext cx="8667750" cy="4667250"/>
          </a:xfrm>
          <a:prstGeom prst="roundRect">
            <a:avLst>
              <a:gd name="adj" fmla="val 3060"/>
            </a:avLst>
          </a:prstGeom>
        </p:spPr>
      </p:pic>
      <p:sp>
        <p:nvSpPr>
          <p:cNvPr id="4" name="Shape 1"/>
          <p:cNvSpPr/>
          <p:nvPr/>
        </p:nvSpPr>
        <p:spPr>
          <a:xfrm>
            <a:off x="476250" y="3162300"/>
            <a:ext cx="5238750" cy="1504950"/>
          </a:xfrm>
          <a:prstGeom prst="roundRect">
            <a:avLst>
              <a:gd name="adj" fmla="val 9495"/>
            </a:avLst>
          </a:prstGeom>
          <a:solidFill>
            <a:srgbClr val="FFFFFF"/>
          </a:solidFill>
          <a:ln/>
        </p:spPr>
      </p:sp>
      <p:sp>
        <p:nvSpPr>
          <p:cNvPr id="5" name="Text 2"/>
          <p:cNvSpPr/>
          <p:nvPr/>
        </p:nvSpPr>
        <p:spPr>
          <a:xfrm>
            <a:off x="1543050" y="3543300"/>
            <a:ext cx="3790950" cy="4381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450"/>
              </a:lnSpc>
              <a:buNone/>
            </a:pPr>
            <a:r>
              <a:rPr lang="en-US" sz="2475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公司概览</a:t>
            </a:r>
            <a:endParaRPr lang="en-US" sz="2475" dirty="0"/>
          </a:p>
        </p:txBody>
      </p:sp>
      <p:sp>
        <p:nvSpPr>
          <p:cNvPr id="6" name="Text 3"/>
          <p:cNvSpPr/>
          <p:nvPr/>
        </p:nvSpPr>
        <p:spPr>
          <a:xfrm>
            <a:off x="857250" y="4095750"/>
            <a:ext cx="4476750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endParaRPr lang="en-US" sz="900" dirty="0"/>
          </a:p>
        </p:txBody>
      </p:sp>
      <p:sp>
        <p:nvSpPr>
          <p:cNvPr id="7" name="Text 4"/>
          <p:cNvSpPr/>
          <p:nvPr/>
        </p:nvSpPr>
        <p:spPr>
          <a:xfrm>
            <a:off x="857250" y="3543300"/>
            <a:ext cx="685800" cy="4381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450"/>
              </a:lnSpc>
              <a:buNone/>
            </a:pPr>
            <a:r>
              <a:rPr lang="en-US" sz="2475" b="1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 /</a:t>
            </a:r>
            <a:endParaRPr lang="en-US" sz="247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Text 1"/>
          <p:cNvSpPr/>
          <p:nvPr/>
        </p:nvSpPr>
        <p:spPr>
          <a:xfrm>
            <a:off x="476250" y="476250"/>
            <a:ext cx="257175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公司简介</a:t>
            </a:r>
            <a:endParaRPr lang="en-US" sz="2250" dirty="0"/>
          </a:p>
        </p:txBody>
      </p:sp>
      <p:sp>
        <p:nvSpPr>
          <p:cNvPr id="4" name="Text 2"/>
          <p:cNvSpPr/>
          <p:nvPr/>
        </p:nvSpPr>
        <p:spPr>
          <a:xfrm>
            <a:off x="476250" y="933450"/>
            <a:ext cx="2571750" cy="2667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100"/>
              </a:lnSpc>
              <a:buNone/>
            </a:pPr>
            <a:endParaRPr lang="en-US" sz="15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rcRect t="38496" b="38496"/>
          <a:stretch/>
        </p:blipFill>
        <p:spPr>
          <a:xfrm>
            <a:off x="3286125" y="476250"/>
            <a:ext cx="5381625" cy="1238250"/>
          </a:xfrm>
          <a:prstGeom prst="roundRect">
            <a:avLst>
              <a:gd name="adj" fmla="val 11540"/>
            </a:avLst>
          </a:prstGeom>
        </p:spPr>
      </p:pic>
      <p:sp>
        <p:nvSpPr>
          <p:cNvPr id="6" name="Shape 3"/>
          <p:cNvSpPr/>
          <p:nvPr/>
        </p:nvSpPr>
        <p:spPr>
          <a:xfrm>
            <a:off x="476250" y="1952625"/>
            <a:ext cx="2571750" cy="2652713"/>
          </a:xfrm>
          <a:prstGeom prst="roundRect">
            <a:avLst>
              <a:gd name="adj" fmla="val 4445"/>
            </a:avLst>
          </a:prstGeom>
          <a:solidFill>
            <a:srgbClr val="EFF4F7"/>
          </a:solidFill>
          <a:ln/>
        </p:spPr>
      </p:sp>
      <p:sp>
        <p:nvSpPr>
          <p:cNvPr id="7" name="Shape 4"/>
          <p:cNvSpPr/>
          <p:nvPr/>
        </p:nvSpPr>
        <p:spPr>
          <a:xfrm>
            <a:off x="714375" y="2190750"/>
            <a:ext cx="333375" cy="333375"/>
          </a:xfrm>
          <a:prstGeom prst="ellipse">
            <a:avLst/>
          </a:prstGeom>
          <a:solidFill>
            <a:srgbClr val="FFFFFF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85813" y="2262188"/>
            <a:ext cx="190500" cy="19050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14375" y="3476625"/>
            <a:ext cx="2095500" cy="23812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875"/>
              </a:lnSpc>
              <a:buNone/>
            </a:pPr>
            <a:r>
              <a:rPr lang="en-US" sz="1350" b="1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成立与发展</a:t>
            </a:r>
            <a:endParaRPr lang="en-US" sz="1350" dirty="0"/>
          </a:p>
        </p:txBody>
      </p:sp>
      <p:sp>
        <p:nvSpPr>
          <p:cNvPr id="10" name="Text 6"/>
          <p:cNvSpPr/>
          <p:nvPr/>
        </p:nvSpPr>
        <p:spPr>
          <a:xfrm>
            <a:off x="714375" y="3790950"/>
            <a:ext cx="2095500" cy="3810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00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锐捷网络，始于[具体年份]，深耕ICT领域，引领行业革新。</a:t>
            </a:r>
            <a:endParaRPr lang="en-US" sz="900" dirty="0"/>
          </a:p>
        </p:txBody>
      </p:sp>
      <p:sp>
        <p:nvSpPr>
          <p:cNvPr id="11" name="Shape 7"/>
          <p:cNvSpPr/>
          <p:nvPr/>
        </p:nvSpPr>
        <p:spPr>
          <a:xfrm>
            <a:off x="3286125" y="1952625"/>
            <a:ext cx="2571750" cy="2652713"/>
          </a:xfrm>
          <a:prstGeom prst="roundRect">
            <a:avLst>
              <a:gd name="adj" fmla="val 4445"/>
            </a:avLst>
          </a:prstGeom>
          <a:solidFill>
            <a:srgbClr val="EFF4F7"/>
          </a:solidFill>
          <a:ln/>
        </p:spPr>
      </p:sp>
      <p:sp>
        <p:nvSpPr>
          <p:cNvPr id="12" name="Shape 8"/>
          <p:cNvSpPr/>
          <p:nvPr/>
        </p:nvSpPr>
        <p:spPr>
          <a:xfrm>
            <a:off x="3524250" y="2190750"/>
            <a:ext cx="333375" cy="333375"/>
          </a:xfrm>
          <a:prstGeom prst="ellipse">
            <a:avLst/>
          </a:prstGeom>
          <a:solidFill>
            <a:srgbClr val="FFFFFF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595688" y="2262188"/>
            <a:ext cx="190500" cy="190500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524250" y="3476625"/>
            <a:ext cx="2095500" cy="23812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875"/>
              </a:lnSpc>
              <a:buNone/>
            </a:pPr>
            <a:r>
              <a:rPr lang="en-US" sz="1350" b="1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行业地位</a:t>
            </a:r>
            <a:endParaRPr lang="en-US" sz="1350" dirty="0"/>
          </a:p>
        </p:txBody>
      </p:sp>
      <p:sp>
        <p:nvSpPr>
          <p:cNvPr id="15" name="Text 10"/>
          <p:cNvSpPr/>
          <p:nvPr/>
        </p:nvSpPr>
        <p:spPr>
          <a:xfrm>
            <a:off x="3524250" y="3790950"/>
            <a:ext cx="2095500" cy="571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00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作为领先ICT解决方案提供商，锐捷网络聚焦网络设备、安全及云桌面，赋能数字化转型。</a:t>
            </a:r>
            <a:endParaRPr lang="en-US" sz="900" dirty="0"/>
          </a:p>
        </p:txBody>
      </p:sp>
      <p:sp>
        <p:nvSpPr>
          <p:cNvPr id="16" name="Shape 11"/>
          <p:cNvSpPr/>
          <p:nvPr/>
        </p:nvSpPr>
        <p:spPr>
          <a:xfrm>
            <a:off x="6096000" y="1952625"/>
            <a:ext cx="2571750" cy="2652713"/>
          </a:xfrm>
          <a:prstGeom prst="roundRect">
            <a:avLst>
              <a:gd name="adj" fmla="val 4445"/>
            </a:avLst>
          </a:prstGeom>
          <a:solidFill>
            <a:srgbClr val="EFF4F7"/>
          </a:solidFill>
          <a:ln/>
        </p:spPr>
      </p:sp>
      <p:sp>
        <p:nvSpPr>
          <p:cNvPr id="17" name="Shape 12"/>
          <p:cNvSpPr/>
          <p:nvPr/>
        </p:nvSpPr>
        <p:spPr>
          <a:xfrm>
            <a:off x="6334125" y="2190750"/>
            <a:ext cx="333375" cy="333375"/>
          </a:xfrm>
          <a:prstGeom prst="ellipse">
            <a:avLst/>
          </a:prstGeom>
          <a:solidFill>
            <a:srgbClr val="FFFFFF"/>
          </a:solidFill>
          <a:ln/>
        </p:spPr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405563" y="2262188"/>
            <a:ext cx="190500" cy="190500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6334125" y="3476625"/>
            <a:ext cx="2095500" cy="23812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875"/>
              </a:lnSpc>
              <a:buNone/>
            </a:pPr>
            <a:r>
              <a:rPr lang="en-US" sz="1350" b="1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使命愿景</a:t>
            </a:r>
            <a:endParaRPr lang="en-US" sz="1350" dirty="0"/>
          </a:p>
        </p:txBody>
      </p:sp>
      <p:sp>
        <p:nvSpPr>
          <p:cNvPr id="20" name="Text 14"/>
          <p:cNvSpPr/>
          <p:nvPr/>
        </p:nvSpPr>
        <p:spPr>
          <a:xfrm>
            <a:off x="6334125" y="3790950"/>
            <a:ext cx="2095500" cy="571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00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以推动网络技术进步为己任，锐捷网络致力于成为全球卓越ICT合作伙伴，助力客户实现数字化梦想。</a:t>
            </a:r>
            <a:endParaRPr lang="en-US"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使命愿景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81000" y="1428750"/>
            <a:ext cx="8382000" cy="296703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95313" y="3400425"/>
            <a:ext cx="23622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推动技术进步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595313" y="3690938"/>
            <a:ext cx="23622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050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锐捷网络致力于推动网络技术的进步，助力客户的数字化转型，成为连接未来的桥梁。</a:t>
            </a:r>
            <a:endParaRPr lang="en-US" sz="1050" dirty="0"/>
          </a:p>
        </p:txBody>
      </p:sp>
      <p:sp>
        <p:nvSpPr>
          <p:cNvPr id="9" name="Text 5"/>
          <p:cNvSpPr/>
          <p:nvPr/>
        </p:nvSpPr>
        <p:spPr>
          <a:xfrm>
            <a:off x="595313" y="2538413"/>
            <a:ext cx="23622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愿景目标明确</a:t>
            </a:r>
            <a:endParaRPr lang="en-US" sz="1200" dirty="0"/>
          </a:p>
        </p:txBody>
      </p:sp>
      <p:sp>
        <p:nvSpPr>
          <p:cNvPr id="10" name="Text 6"/>
          <p:cNvSpPr/>
          <p:nvPr/>
        </p:nvSpPr>
        <p:spPr>
          <a:xfrm>
            <a:off x="595313" y="2828925"/>
            <a:ext cx="2362200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050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公司的愿景是成为全球卓越的ICT合作伙伴，引领行业创新，共创智慧未来。</a:t>
            </a:r>
            <a:endParaRPr lang="en-US" sz="1050" dirty="0"/>
          </a:p>
        </p:txBody>
      </p:sp>
      <p:sp>
        <p:nvSpPr>
          <p:cNvPr id="11" name="Text 7"/>
          <p:cNvSpPr/>
          <p:nvPr/>
        </p:nvSpPr>
        <p:spPr>
          <a:xfrm>
            <a:off x="595313" y="1466850"/>
            <a:ext cx="23622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坚持核心价值观</a:t>
            </a:r>
            <a:endParaRPr lang="en-US" sz="1200" dirty="0"/>
          </a:p>
        </p:txBody>
      </p:sp>
      <p:sp>
        <p:nvSpPr>
          <p:cNvPr id="12" name="Text 8"/>
          <p:cNvSpPr/>
          <p:nvPr/>
        </p:nvSpPr>
        <p:spPr>
          <a:xfrm>
            <a:off x="595313" y="1757362"/>
            <a:ext cx="23622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050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公司坚持核心价值观，以客户为中心，创新驱动发展，追求卓越品质，构建共赢生态。</a:t>
            </a:r>
            <a:endParaRPr lang="en-US" sz="1050" dirty="0"/>
          </a:p>
        </p:txBody>
      </p:sp>
      <p:sp>
        <p:nvSpPr>
          <p:cNvPr id="13" name="Text 9"/>
          <p:cNvSpPr/>
          <p:nvPr/>
        </p:nvSpPr>
        <p:spPr>
          <a:xfrm>
            <a:off x="6186488" y="1897856"/>
            <a:ext cx="23622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助力客户转型</a:t>
            </a:r>
            <a:endParaRPr lang="en-US" sz="1200" dirty="0"/>
          </a:p>
        </p:txBody>
      </p:sp>
      <p:sp>
        <p:nvSpPr>
          <p:cNvPr id="14" name="Text 10"/>
          <p:cNvSpPr/>
          <p:nvPr/>
        </p:nvSpPr>
        <p:spPr>
          <a:xfrm>
            <a:off x="6186488" y="2188369"/>
            <a:ext cx="23622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通过提供先进的网络解决方案，锐捷网络帮助客户实现业务流程的优化和效率的提升。</a:t>
            </a:r>
            <a:endParaRPr lang="en-US" sz="1050" dirty="0"/>
          </a:p>
        </p:txBody>
      </p:sp>
      <p:sp>
        <p:nvSpPr>
          <p:cNvPr id="15" name="Text 11"/>
          <p:cNvSpPr/>
          <p:nvPr/>
        </p:nvSpPr>
        <p:spPr>
          <a:xfrm>
            <a:off x="6186488" y="2969419"/>
            <a:ext cx="236220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创新驱动发展</a:t>
            </a:r>
            <a:endParaRPr lang="en-US" sz="1200" dirty="0"/>
          </a:p>
        </p:txBody>
      </p:sp>
      <p:sp>
        <p:nvSpPr>
          <p:cNvPr id="16" name="Text 12"/>
          <p:cNvSpPr/>
          <p:nvPr/>
        </p:nvSpPr>
        <p:spPr>
          <a:xfrm>
            <a:off x="6186488" y="3259931"/>
            <a:ext cx="23622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锐捷网络不断探索新技术、新应用，以创新驱动公司的发展，满足市场的多样化需求。</a:t>
            </a:r>
            <a:endParaRPr lang="en-US" sz="10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 l="5556" r="5556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公司定位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4177" y="847725"/>
            <a:ext cx="8382000" cy="416718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048986" y="2168525"/>
            <a:ext cx="476250" cy="3048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95A5BD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500" dirty="0"/>
          </a:p>
        </p:txBody>
      </p:sp>
      <p:sp>
        <p:nvSpPr>
          <p:cNvPr id="8" name="Text 4"/>
          <p:cNvSpPr/>
          <p:nvPr/>
        </p:nvSpPr>
        <p:spPr>
          <a:xfrm>
            <a:off x="679148" y="3654425"/>
            <a:ext cx="121607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网络设备领导</a:t>
            </a:r>
            <a:endParaRPr lang="en-US" sz="1200" dirty="0"/>
          </a:p>
        </p:txBody>
      </p:sp>
      <p:sp>
        <p:nvSpPr>
          <p:cNvPr id="9" name="Text 5"/>
          <p:cNvSpPr/>
          <p:nvPr/>
        </p:nvSpPr>
        <p:spPr>
          <a:xfrm>
            <a:off x="679148" y="3944938"/>
            <a:ext cx="1216075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锐捷网络在该领域处于领先地位，提供高性能产品。</a:t>
            </a:r>
            <a:endParaRPr lang="en-US" sz="1050" dirty="0"/>
          </a:p>
        </p:txBody>
      </p:sp>
      <p:sp>
        <p:nvSpPr>
          <p:cNvPr id="10" name="Text 6"/>
          <p:cNvSpPr/>
          <p:nvPr/>
        </p:nvSpPr>
        <p:spPr>
          <a:xfrm>
            <a:off x="2303161" y="3021013"/>
            <a:ext cx="476250" cy="3048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AD8E8E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500" dirty="0"/>
          </a:p>
        </p:txBody>
      </p:sp>
      <p:sp>
        <p:nvSpPr>
          <p:cNvPr id="11" name="Text 7"/>
          <p:cNvSpPr/>
          <p:nvPr/>
        </p:nvSpPr>
        <p:spPr>
          <a:xfrm>
            <a:off x="1933323" y="882650"/>
            <a:ext cx="121607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技术创新专注</a:t>
            </a:r>
            <a:endParaRPr lang="en-US" sz="1200" dirty="0"/>
          </a:p>
        </p:txBody>
      </p:sp>
      <p:sp>
        <p:nvSpPr>
          <p:cNvPr id="12" name="Text 8"/>
          <p:cNvSpPr/>
          <p:nvPr/>
        </p:nvSpPr>
        <p:spPr>
          <a:xfrm>
            <a:off x="1933323" y="1173162"/>
            <a:ext cx="1216075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公司致力于技术创新，满足客户多样化需求。</a:t>
            </a:r>
            <a:endParaRPr lang="en-US" sz="1050" dirty="0"/>
          </a:p>
        </p:txBody>
      </p:sp>
      <p:sp>
        <p:nvSpPr>
          <p:cNvPr id="13" name="Text 9"/>
          <p:cNvSpPr/>
          <p:nvPr/>
        </p:nvSpPr>
        <p:spPr>
          <a:xfrm>
            <a:off x="3557335" y="2168525"/>
            <a:ext cx="476250" cy="3048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95A5BD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500" dirty="0"/>
          </a:p>
        </p:txBody>
      </p:sp>
      <p:sp>
        <p:nvSpPr>
          <p:cNvPr id="14" name="Text 10"/>
          <p:cNvSpPr/>
          <p:nvPr/>
        </p:nvSpPr>
        <p:spPr>
          <a:xfrm>
            <a:off x="3187498" y="3654425"/>
            <a:ext cx="121607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高可靠性产品</a:t>
            </a:r>
            <a:endParaRPr lang="en-US" sz="1200" dirty="0"/>
          </a:p>
        </p:txBody>
      </p:sp>
      <p:sp>
        <p:nvSpPr>
          <p:cNvPr id="15" name="Text 11"/>
          <p:cNvSpPr/>
          <p:nvPr/>
        </p:nvSpPr>
        <p:spPr>
          <a:xfrm>
            <a:off x="3187498" y="3944938"/>
            <a:ext cx="1216075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提供高可靠性的产品，确保业务稳定运行。</a:t>
            </a:r>
            <a:endParaRPr lang="en-US" sz="1050" dirty="0"/>
          </a:p>
        </p:txBody>
      </p:sp>
      <p:sp>
        <p:nvSpPr>
          <p:cNvPr id="16" name="Text 12"/>
          <p:cNvSpPr/>
          <p:nvPr/>
        </p:nvSpPr>
        <p:spPr>
          <a:xfrm>
            <a:off x="4811510" y="3021013"/>
            <a:ext cx="476250" cy="3048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AD8E8E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1500" dirty="0"/>
          </a:p>
        </p:txBody>
      </p:sp>
      <p:sp>
        <p:nvSpPr>
          <p:cNvPr id="17" name="Text 13"/>
          <p:cNvSpPr/>
          <p:nvPr/>
        </p:nvSpPr>
        <p:spPr>
          <a:xfrm>
            <a:off x="4441672" y="882650"/>
            <a:ext cx="121607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ICT解决方案</a:t>
            </a:r>
            <a:endParaRPr lang="en-US" sz="1200" dirty="0"/>
          </a:p>
        </p:txBody>
      </p:sp>
      <p:sp>
        <p:nvSpPr>
          <p:cNvPr id="18" name="Text 14"/>
          <p:cNvSpPr/>
          <p:nvPr/>
        </p:nvSpPr>
        <p:spPr>
          <a:xfrm>
            <a:off x="4441672" y="1173162"/>
            <a:ext cx="1216075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打造全方位的ICT解决方案，助力企业数字化转型。</a:t>
            </a:r>
            <a:endParaRPr lang="en-US" sz="1050" dirty="0"/>
          </a:p>
        </p:txBody>
      </p:sp>
      <p:sp>
        <p:nvSpPr>
          <p:cNvPr id="19" name="Text 15"/>
          <p:cNvSpPr/>
          <p:nvPr/>
        </p:nvSpPr>
        <p:spPr>
          <a:xfrm>
            <a:off x="6065685" y="2168525"/>
            <a:ext cx="476250" cy="3048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95A5BD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05</a:t>
            </a:r>
            <a:endParaRPr lang="en-US" sz="1500" dirty="0"/>
          </a:p>
        </p:txBody>
      </p:sp>
      <p:sp>
        <p:nvSpPr>
          <p:cNvPr id="20" name="Text 16"/>
          <p:cNvSpPr/>
          <p:nvPr/>
        </p:nvSpPr>
        <p:spPr>
          <a:xfrm>
            <a:off x="5695847" y="3654425"/>
            <a:ext cx="121607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多行业服务</a:t>
            </a:r>
            <a:endParaRPr lang="en-US" sz="1200" dirty="0"/>
          </a:p>
        </p:txBody>
      </p:sp>
      <p:sp>
        <p:nvSpPr>
          <p:cNvPr id="21" name="Text 17"/>
          <p:cNvSpPr/>
          <p:nvPr/>
        </p:nvSpPr>
        <p:spPr>
          <a:xfrm>
            <a:off x="5695847" y="3944938"/>
            <a:ext cx="1216075" cy="8763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广泛服务于政府、教育、金融等行业，赢得市场信赖。</a:t>
            </a:r>
            <a:endParaRPr lang="en-US" sz="1050" dirty="0"/>
          </a:p>
        </p:txBody>
      </p:sp>
      <p:sp>
        <p:nvSpPr>
          <p:cNvPr id="22" name="Text 18"/>
          <p:cNvSpPr/>
          <p:nvPr/>
        </p:nvSpPr>
        <p:spPr>
          <a:xfrm>
            <a:off x="7319859" y="3021013"/>
            <a:ext cx="476250" cy="3048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500" b="1" dirty="0">
                <a:solidFill>
                  <a:srgbClr val="AD8E8E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06</a:t>
            </a:r>
            <a:endParaRPr lang="en-US" sz="1500" dirty="0"/>
          </a:p>
        </p:txBody>
      </p:sp>
      <p:sp>
        <p:nvSpPr>
          <p:cNvPr id="23" name="Text 19"/>
          <p:cNvSpPr/>
          <p:nvPr/>
        </p:nvSpPr>
        <p:spPr>
          <a:xfrm>
            <a:off x="6950021" y="882650"/>
            <a:ext cx="121607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业务高效运营</a:t>
            </a:r>
            <a:endParaRPr lang="en-US" sz="1200" dirty="0"/>
          </a:p>
        </p:txBody>
      </p:sp>
      <p:sp>
        <p:nvSpPr>
          <p:cNvPr id="24" name="Text 20"/>
          <p:cNvSpPr/>
          <p:nvPr/>
        </p:nvSpPr>
        <p:spPr>
          <a:xfrm>
            <a:off x="6950021" y="1173162"/>
            <a:ext cx="1216075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262C5B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通过优质解决方案，帮助企业实现高效运营。</a:t>
            </a:r>
            <a:endParaRPr 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778</Words>
  <Application>Microsoft Office PowerPoint</Application>
  <PresentationFormat>全屏显示(16:9)</PresentationFormat>
  <Paragraphs>83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Google Sans Text</vt:lpstr>
      <vt:lpstr>等线</vt:lpstr>
      <vt:lpstr>Microsoft YaHei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涛 姜</cp:lastModifiedBy>
  <cp:revision>12</cp:revision>
  <dcterms:created xsi:type="dcterms:W3CDTF">2025-04-09T03:34:40Z</dcterms:created>
  <dcterms:modified xsi:type="dcterms:W3CDTF">2025-04-09T04:20:04Z</dcterms:modified>
</cp:coreProperties>
</file>