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embeddedFontLst>
    <p:embeddedFont>
      <p:font typeface="Arial Black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8BAB89-979A-4B8D-87CB-D34678D2D19C}">
  <a:tblStyle styleId="{4F8BAB89-979A-4B8D-87CB-D34678D2D19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К.Ю. Поляков, Е.А. Ерёмин, 2013 	http://kpolyakov.spb.ru</a:t>
            </a:r>
            <a:endParaRPr b="0" i="1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0"/>
            <a:ext cx="9144000" cy="2857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Моделирование, 11 класс</a:t>
            </a:r>
            <a:endParaRPr b="0" i="1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К.Ю. Поляков, Е.А. Ерёмин, 2013 	http://kpolyakov.spb.ru</a:t>
            </a:r>
            <a:endParaRPr b="0" i="1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3"/>
          <p:cNvCxnSpPr/>
          <p:nvPr/>
        </p:nvCxnSpPr>
        <p:spPr>
          <a:xfrm>
            <a:off x="376238" y="795338"/>
            <a:ext cx="8464550" cy="0"/>
          </a:xfrm>
          <a:prstGeom prst="straightConnector1">
            <a:avLst/>
          </a:prstGeom>
          <a:noFill/>
          <a:ln cap="flat" cmpd="sng" w="38100">
            <a:solidFill>
              <a:srgbClr val="000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Google Shape;26;p3"/>
          <p:cNvSpPr txBox="1"/>
          <p:nvPr>
            <p:ph type="title"/>
          </p:nvPr>
        </p:nvSpPr>
        <p:spPr>
          <a:xfrm>
            <a:off x="310718" y="301272"/>
            <a:ext cx="8376082" cy="471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заголовок">
  <p:cSld name="Подзаголовок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/>
          <p:nvPr/>
        </p:nvSpPr>
        <p:spPr>
          <a:xfrm>
            <a:off x="0" y="6572250"/>
            <a:ext cx="9144000" cy="28575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К.Ю. Поляков, Е.А. Ерёмин, 2013 	http://kpolyakov.spb.ru</a:t>
            </a:r>
            <a:endParaRPr i="1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>
            <p:ph type="ctrTitle"/>
          </p:nvPr>
        </p:nvSpPr>
        <p:spPr>
          <a:xfrm>
            <a:off x="300251" y="1760561"/>
            <a:ext cx="8652679" cy="1487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7200">
                <a:solidFill>
                  <a:srgbClr val="33339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948520" y="4626591"/>
            <a:ext cx="7608626" cy="1380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865938" y="15557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labs.org.ru/wp-content/uploads/2017/07/1_1-3.png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"/>
          <p:cNvSpPr txBox="1"/>
          <p:nvPr>
            <p:ph type="ctrTitle"/>
          </p:nvPr>
        </p:nvSpPr>
        <p:spPr>
          <a:xfrm>
            <a:off x="228600" y="673100"/>
            <a:ext cx="8723313" cy="2271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chemeClr val="accent2"/>
                </a:solidFill>
              </a:rPr>
              <a:t>Теория игр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310718" y="301272"/>
            <a:ext cx="8376082" cy="471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Ответ к заданию 3</a:t>
            </a:r>
            <a:endParaRPr/>
          </a:p>
        </p:txBody>
      </p:sp>
      <p:sp>
        <p:nvSpPr>
          <p:cNvPr id="201" name="Google Shape;201;p14"/>
          <p:cNvSpPr txBox="1"/>
          <p:nvPr>
            <p:ph idx="12" type="sldNum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дерево партий" id="202" name="Google Shape;202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480" y="992923"/>
            <a:ext cx="3861591" cy="54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Задачи</a:t>
            </a:r>
            <a:endParaRPr/>
          </a:p>
        </p:txBody>
      </p:sp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"/>
          <p:cNvSpPr/>
          <p:nvPr/>
        </p:nvSpPr>
        <p:spPr>
          <a:xfrm>
            <a:off x="395288" y="831850"/>
            <a:ext cx="8439150" cy="549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начале игры </a:t>
            </a:r>
            <a:r>
              <a:rPr i="1"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камней. Ходы: «</a:t>
            </a:r>
            <a:r>
              <a:rPr b="1" lang="ru-RU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+2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» (добавить 2) и «</a:t>
            </a:r>
            <a:r>
              <a:rPr b="1" lang="ru-RU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*2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» (удвоить). Выигрыш: получить ≥ </a:t>
            </a:r>
            <a:r>
              <a:rPr b="1" lang="ru-RU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камней.</a:t>
            </a:r>
            <a:b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Построить дерево игры для </a:t>
            </a:r>
            <a:r>
              <a:rPr i="1"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7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начале игры </a:t>
            </a:r>
            <a:r>
              <a:rPr i="1"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камней. Ходы: «</a:t>
            </a:r>
            <a:r>
              <a:rPr b="1" lang="ru-RU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+1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» (добавить 1) и «</a:t>
            </a:r>
            <a:r>
              <a:rPr b="1" lang="ru-RU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*3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» (утроить). Выигрыш: получить ≥ </a:t>
            </a:r>
            <a:r>
              <a:rPr b="1" lang="ru-RU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камней.</a:t>
            </a:r>
            <a:b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Построить дерево игры для </a:t>
            </a:r>
            <a:r>
              <a:rPr i="1"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16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начале игры 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камней. Ходы: «</a:t>
            </a:r>
            <a:r>
              <a:rPr b="1" lang="ru-RU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+2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» (добавить 2), «</a:t>
            </a:r>
            <a:r>
              <a:rPr b="1" lang="ru-RU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+3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» (добавить 3) и «</a:t>
            </a:r>
            <a:r>
              <a:rPr b="1" lang="ru-RU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*2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» (удвоить). Выигрыш: получить ≥ </a:t>
            </a:r>
            <a:r>
              <a:rPr b="1" lang="ru-RU" sz="24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камней.</a:t>
            </a:r>
            <a:b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Построить дерево игры для </a:t>
            </a:r>
            <a:r>
              <a:rPr i="1"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9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Игра Баше.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начале игры </a:t>
            </a:r>
            <a:r>
              <a:rPr i="1"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15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камней. Ходы: </a:t>
            </a:r>
            <a:b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</a:t>
            </a:r>
            <a:r>
              <a:rPr b="1" lang="ru-RU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» (взять 1), «</a:t>
            </a:r>
            <a:r>
              <a:rPr b="1" lang="ru-RU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» (взять 2) и «</a:t>
            </a:r>
            <a:r>
              <a:rPr b="1" lang="ru-RU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» (взять 3). Проигрыш: взять последний камень.</a:t>
            </a:r>
            <a:b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Построить дерево игры для </a:t>
            </a:r>
            <a:r>
              <a:rPr i="1"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12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Игровые модели</a:t>
            </a:r>
            <a:endParaRPr/>
          </a:p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400050" y="1349375"/>
            <a:ext cx="8299450" cy="168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4150" lvl="2" marL="355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экономические ситуации</a:t>
            </a:r>
            <a:endParaRPr/>
          </a:p>
          <a:p>
            <a:pPr indent="-184150" lvl="2" marL="355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военные действия </a:t>
            </a:r>
            <a:endParaRPr/>
          </a:p>
          <a:p>
            <a:pPr indent="-184150" lvl="2" marL="355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спортивные игры</a:t>
            </a:r>
            <a:endParaRPr/>
          </a:p>
          <a:p>
            <a:pPr indent="-184150" lvl="2" marL="355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•"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тренинги персонала</a:t>
            </a:r>
            <a:endParaRPr/>
          </a:p>
        </p:txBody>
      </p:sp>
      <p:grpSp>
        <p:nvGrpSpPr>
          <p:cNvPr id="50" name="Google Shape;50;p6"/>
          <p:cNvGrpSpPr/>
          <p:nvPr/>
        </p:nvGrpSpPr>
        <p:grpSpPr>
          <a:xfrm>
            <a:off x="625475" y="3221038"/>
            <a:ext cx="7793038" cy="936625"/>
            <a:chOff x="448" y="3616"/>
            <a:chExt cx="4909" cy="590"/>
          </a:xfrm>
        </p:grpSpPr>
        <p:sp>
          <p:nvSpPr>
            <p:cNvPr id="51" name="Google Shape;51;p6"/>
            <p:cNvSpPr txBox="1"/>
            <p:nvPr/>
          </p:nvSpPr>
          <p:spPr>
            <a:xfrm>
              <a:off x="742" y="3683"/>
              <a:ext cx="4615" cy="523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rotWithShape="0" algn="ctr" dir="1593903" dist="85194">
                <a:schemeClr val="lt2">
                  <a:alpha val="49803"/>
                </a:scheme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Задача – найти </a:t>
              </a:r>
              <a:r>
                <a:rPr b="1" i="0" lang="ru-RU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лучший вариант действий в </a:t>
              </a:r>
              <a:br>
                <a:rPr b="1" i="0" lang="ru-RU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ru-RU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самом худшем случае</a:t>
              </a:r>
              <a:r>
                <a:rPr b="0" i="0" lang="ru-RU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!</a:t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448" y="361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700000" dist="107763">
                <a:schemeClr val="lt2">
                  <a:alpha val="4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44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!</a:t>
              </a:r>
              <a:endParaRPr/>
            </a:p>
          </p:txBody>
        </p:sp>
      </p:grpSp>
      <p:sp>
        <p:nvSpPr>
          <p:cNvPr id="53" name="Google Shape;53;p6"/>
          <p:cNvSpPr/>
          <p:nvPr/>
        </p:nvSpPr>
        <p:spPr>
          <a:xfrm>
            <a:off x="381000" y="874713"/>
            <a:ext cx="8445500" cy="461962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Игровые модели учитывают действия </a:t>
            </a:r>
            <a:r>
              <a:rPr b="1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противников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Игровые стратегии</a:t>
            </a:r>
            <a:endParaRPr/>
          </a:p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ru-RU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381000" y="1816100"/>
            <a:ext cx="8470900" cy="1200150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355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найти </a:t>
            </a:r>
            <a:r>
              <a:rPr b="1" i="0" lang="ru-RU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стратегию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(алгоритм игры), который позволит получить лучший результат, если соперники играют безошибочно.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436563" y="3073400"/>
            <a:ext cx="8428037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Игры с полной информацией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можно определить, кто должен выиграть, по начальной позиции.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436563" y="3924300"/>
            <a:ext cx="8428037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Позиции: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84150" lvl="0" marL="360363" marR="0" rtl="0" algn="l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Char char="•"/>
            </a:pPr>
            <a:r>
              <a:rPr b="1" i="0" lang="ru-RU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проигрышные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все возможные ходы ведут в выигрышные позиции</a:t>
            </a:r>
            <a:endParaRPr/>
          </a:p>
          <a:p>
            <a:pPr indent="-184150" lvl="0" marL="360363" marR="0" rtl="0" algn="l"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2400"/>
              <a:buFont typeface="Arial"/>
              <a:buChar char="•"/>
            </a:pPr>
            <a:r>
              <a:rPr b="1" i="0" lang="ru-RU" sz="24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выигрышные</a:t>
            </a:r>
            <a:r>
              <a:rPr b="0" i="0" lang="ru-RU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хотя бы один ход ведёт в проигрышную позицию </a:t>
            </a:r>
            <a:endParaRPr/>
          </a:p>
        </p:txBody>
      </p:sp>
      <p:grpSp>
        <p:nvGrpSpPr>
          <p:cNvPr id="63" name="Google Shape;63;p7"/>
          <p:cNvGrpSpPr/>
          <p:nvPr/>
        </p:nvGrpSpPr>
        <p:grpSpPr>
          <a:xfrm>
            <a:off x="3033713" y="968375"/>
            <a:ext cx="3076575" cy="663575"/>
            <a:chOff x="448" y="3616"/>
            <a:chExt cx="1937" cy="418"/>
          </a:xfrm>
        </p:grpSpPr>
        <p:sp>
          <p:nvSpPr>
            <p:cNvPr id="64" name="Google Shape;64;p7"/>
            <p:cNvSpPr txBox="1"/>
            <p:nvPr/>
          </p:nvSpPr>
          <p:spPr>
            <a:xfrm>
              <a:off x="742" y="3683"/>
              <a:ext cx="1643" cy="291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rotWithShape="0" algn="ctr" dir="1593903" dist="85194">
                <a:schemeClr val="lt2">
                  <a:alpha val="49803"/>
                </a:scheme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Какая задача?</a:t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448" y="361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700000" dist="25400">
                <a:schemeClr val="lt2">
                  <a:alpha val="4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ru-RU" sz="44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title"/>
          </p:nvPr>
        </p:nvSpPr>
        <p:spPr>
          <a:xfrm>
            <a:off x="310718" y="301272"/>
            <a:ext cx="8376082" cy="471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2" name="Google Shape;72;p8"/>
          <p:cNvSpPr txBox="1"/>
          <p:nvPr/>
        </p:nvSpPr>
        <p:spPr>
          <a:xfrm>
            <a:off x="310718" y="978408"/>
            <a:ext cx="8376082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Выигрышные и проигрышные позиции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все позиции в простых играх делятся на выигрышные и проигрышные;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выигрышная позиция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– это такая позиция, в которой игрок, делающий первый ход, обязательно выиграет при любых действиях соперника, если не допустит ошибки; при этом говорят, что у данного игрока есть </a:t>
            </a: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выигрышная стратегия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– алгоритм выбора очередного хода, позволяющий ему выиграть;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игрок, делающий первый ход, находится в </a:t>
            </a: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проигрышной позиции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то он обязательно проиграет, если ошибку не сделает его оппонент; в этом случае говорят, что у данного игрока </a:t>
            </a: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нет выигрышной стратегии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таким образом, общая стратегия игры состоит в том, чтобы своим ходом создать проигрышную позицию для оппонента;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выигрышные и проигрышные позиции характеризуются так: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позиция, из которой все возможные ходы ведут в выигрышные позиции – </a:t>
            </a: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проигрышная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позиция, из которой хотя бы один из последующих возможных ходов ведет в проигрышную позицию — </a:t>
            </a: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выигрышная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при этом стратегия игрока состоит в том, чтобы </a:t>
            </a: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перевести игру в эту проигрышную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(для оппонента) </a:t>
            </a: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позицию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310718" y="301272"/>
            <a:ext cx="8376082" cy="471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9" name="Google Shape;79;p9"/>
          <p:cNvSpPr txBox="1"/>
          <p:nvPr/>
        </p:nvSpPr>
        <p:spPr>
          <a:xfrm>
            <a:off x="603504" y="1463040"/>
            <a:ext cx="808329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Кто выиграет при стратегически правильной игре?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того чтобы определить, какой из игроков выиграет при стратегически правильной игре, необходимо ответить на вопросы: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Может ли какой-либо из игроков выиграть, независимо от ходов других игроков?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 должен сделать игрок с выигрышной стратегией первым ходом, чтобы он смог выиграть, независимо от действий ходов игроков?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3321050" y="2725738"/>
            <a:ext cx="576263" cy="42386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/>
          <p:nvPr/>
        </p:nvSpPr>
        <p:spPr>
          <a:xfrm>
            <a:off x="3881438" y="2716213"/>
            <a:ext cx="576262" cy="43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ru-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/>
          <p:nvPr/>
        </p:nvSpPr>
        <p:spPr>
          <a:xfrm>
            <a:off x="2178050" y="2725738"/>
            <a:ext cx="576263" cy="42386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2743200" y="2716213"/>
            <a:ext cx="576263" cy="43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ru-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1041400" y="2716213"/>
            <a:ext cx="576263" cy="43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lang="ru-RU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0"/>
          <p:cNvSpPr/>
          <p:nvPr/>
        </p:nvSpPr>
        <p:spPr>
          <a:xfrm>
            <a:off x="1612900" y="2725738"/>
            <a:ext cx="576263" cy="42386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r>
              <a:rPr baseline="-25000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"/>
          <p:cNvSpPr txBox="1"/>
          <p:nvPr>
            <p:ph type="title"/>
          </p:nvPr>
        </p:nvSpPr>
        <p:spPr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Задача</a:t>
            </a:r>
            <a:endParaRPr/>
          </a:p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395288" y="831850"/>
            <a:ext cx="8439150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начале игры S камней. Ходы: «+1» (добавить 1) и «*2» (удвоить). Выигрыш: получить ≥ 14 камней.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0"/>
          <p:cNvGraphicFramePr/>
          <p:nvPr/>
        </p:nvGraphicFramePr>
        <p:xfrm>
          <a:off x="481013" y="228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{4F8BAB89-979A-4B8D-87CB-D34678D2D19C}</a:tableStyleId>
              </a:tblPr>
              <a:tblGrid>
                <a:gridCol w="566725"/>
                <a:gridCol w="566750"/>
                <a:gridCol w="566725"/>
                <a:gridCol w="566750"/>
                <a:gridCol w="566725"/>
                <a:gridCol w="566750"/>
                <a:gridCol w="566725"/>
                <a:gridCol w="568325"/>
                <a:gridCol w="566750"/>
                <a:gridCol w="566725"/>
                <a:gridCol w="566750"/>
                <a:gridCol w="566725"/>
                <a:gridCol w="566750"/>
                <a:gridCol w="566725"/>
              </a:tblGrid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89275" marL="892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89275" marL="892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89275" marL="892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89275" marL="892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89275" marL="892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89275" marL="892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89275" marL="892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89275" marL="892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89275" marL="892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0" marB="0" marR="89275" marL="892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89275" marL="892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89275" marL="892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89275" marL="892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89275" marL="892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89275" marL="8927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89275" marL="89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89275" marL="89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89275" marL="89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89275" marL="89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89275" marL="89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89275" marL="892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</a:t>
                      </a:r>
                      <a:r>
                        <a:rPr b="0" baseline="-2500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89275" marL="892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</a:t>
                      </a:r>
                      <a:r>
                        <a:rPr b="0" baseline="-2500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89275" marL="892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</a:t>
                      </a:r>
                      <a:r>
                        <a:rPr b="0" baseline="-2500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89275" marL="892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</a:t>
                      </a:r>
                      <a:r>
                        <a:rPr b="0" baseline="-2500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89275" marL="892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</a:t>
                      </a:r>
                      <a:r>
                        <a:rPr b="0" baseline="-2500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89275" marL="892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</a:t>
                      </a:r>
                      <a:r>
                        <a:rPr b="0" baseline="-2500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89275" marL="892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</a:t>
                      </a:r>
                      <a:r>
                        <a:rPr b="0" baseline="-25000" i="0" lang="ru-RU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2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89275" marL="892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10"/>
          <p:cNvSpPr/>
          <p:nvPr/>
        </p:nvSpPr>
        <p:spPr>
          <a:xfrm>
            <a:off x="6005513" y="1636713"/>
            <a:ext cx="2752725" cy="511175"/>
          </a:xfrm>
          <a:prstGeom prst="wedgeRoundRectCallout">
            <a:avLst>
              <a:gd fmla="val 11448" name="adj1"/>
              <a:gd fmla="val 163357" name="adj2"/>
              <a:gd fmla="val 16667" name="adj3"/>
            </a:avLst>
          </a:prstGeom>
          <a:solidFill>
            <a:srgbClr val="E6E6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выигрыш за 1 ход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4113213" y="3154363"/>
            <a:ext cx="3468687" cy="250825"/>
            <a:chOff x="4112945" y="3154564"/>
            <a:chExt cx="3468955" cy="250288"/>
          </a:xfrm>
        </p:grpSpPr>
        <p:sp>
          <p:nvSpPr>
            <p:cNvPr id="96" name="Google Shape;96;p10"/>
            <p:cNvSpPr/>
            <p:nvPr/>
          </p:nvSpPr>
          <p:spPr>
            <a:xfrm flipH="1" rot="10800000">
              <a:off x="4182794" y="3154564"/>
              <a:ext cx="579705" cy="193138"/>
            </a:xfrm>
            <a:custGeom>
              <a:rect b="b" l="l" r="r" t="t"/>
              <a:pathLst>
                <a:path extrusionOk="0" h="166" w="803">
                  <a:moveTo>
                    <a:pt x="0" y="166"/>
                  </a:moveTo>
                  <a:lnTo>
                    <a:pt x="0" y="0"/>
                  </a:lnTo>
                  <a:lnTo>
                    <a:pt x="803" y="0"/>
                  </a:lnTo>
                  <a:lnTo>
                    <a:pt x="803" y="15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4112945" y="3159327"/>
              <a:ext cx="3468955" cy="245525"/>
            </a:xfrm>
            <a:custGeom>
              <a:rect b="b" l="l" r="r" t="t"/>
              <a:pathLst>
                <a:path extrusionOk="0" h="166" w="803">
                  <a:moveTo>
                    <a:pt x="0" y="166"/>
                  </a:moveTo>
                  <a:lnTo>
                    <a:pt x="0" y="0"/>
                  </a:lnTo>
                  <a:lnTo>
                    <a:pt x="803" y="0"/>
                  </a:lnTo>
                  <a:lnTo>
                    <a:pt x="803" y="15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Google Shape;98;p10"/>
          <p:cNvGrpSpPr/>
          <p:nvPr/>
        </p:nvGrpSpPr>
        <p:grpSpPr>
          <a:xfrm>
            <a:off x="2474913" y="3154363"/>
            <a:ext cx="1697037" cy="250825"/>
            <a:chOff x="2474645" y="3154563"/>
            <a:chExt cx="1697305" cy="250288"/>
          </a:xfrm>
        </p:grpSpPr>
        <p:sp>
          <p:nvSpPr>
            <p:cNvPr id="99" name="Google Shape;99;p10"/>
            <p:cNvSpPr/>
            <p:nvPr/>
          </p:nvSpPr>
          <p:spPr>
            <a:xfrm flipH="1" rot="10800000">
              <a:off x="3619500" y="3154563"/>
              <a:ext cx="476249" cy="193139"/>
            </a:xfrm>
            <a:custGeom>
              <a:rect b="b" l="l" r="r" t="t"/>
              <a:pathLst>
                <a:path extrusionOk="0" h="166" w="803">
                  <a:moveTo>
                    <a:pt x="0" y="166"/>
                  </a:moveTo>
                  <a:lnTo>
                    <a:pt x="0" y="0"/>
                  </a:lnTo>
                  <a:lnTo>
                    <a:pt x="803" y="0"/>
                  </a:lnTo>
                  <a:lnTo>
                    <a:pt x="803" y="15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0"/>
            <p:cNvSpPr/>
            <p:nvPr/>
          </p:nvSpPr>
          <p:spPr>
            <a:xfrm flipH="1" rot="10800000">
              <a:off x="2474645" y="3159326"/>
              <a:ext cx="1697305" cy="245525"/>
            </a:xfrm>
            <a:custGeom>
              <a:rect b="b" l="l" r="r" t="t"/>
              <a:pathLst>
                <a:path extrusionOk="0" h="166" w="803">
                  <a:moveTo>
                    <a:pt x="0" y="166"/>
                  </a:moveTo>
                  <a:lnTo>
                    <a:pt x="0" y="0"/>
                  </a:lnTo>
                  <a:lnTo>
                    <a:pt x="803" y="0"/>
                  </a:lnTo>
                  <a:lnTo>
                    <a:pt x="803" y="157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0"/>
          <p:cNvSpPr/>
          <p:nvPr/>
        </p:nvSpPr>
        <p:spPr>
          <a:xfrm>
            <a:off x="395288" y="3556000"/>
            <a:ext cx="2335212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Дерево игры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4295775" y="3960813"/>
            <a:ext cx="539750" cy="538162"/>
          </a:xfrm>
          <a:prstGeom prst="ellipse">
            <a:avLst/>
          </a:prstGeom>
          <a:solidFill>
            <a:srgbClr val="E6E6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10"/>
          <p:cNvGrpSpPr/>
          <p:nvPr/>
        </p:nvGrpSpPr>
        <p:grpSpPr>
          <a:xfrm>
            <a:off x="901700" y="4178300"/>
            <a:ext cx="4865688" cy="1130300"/>
            <a:chOff x="901700" y="4178626"/>
            <a:chExt cx="4866193" cy="1129863"/>
          </a:xfrm>
        </p:grpSpPr>
        <p:cxnSp>
          <p:nvCxnSpPr>
            <p:cNvPr id="106" name="Google Shape;106;p10"/>
            <p:cNvCxnSpPr/>
            <p:nvPr/>
          </p:nvCxnSpPr>
          <p:spPr>
            <a:xfrm flipH="1">
              <a:off x="2292494" y="5038718"/>
              <a:ext cx="3011801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07" name="Google Shape;107;p10"/>
            <p:cNvSpPr/>
            <p:nvPr/>
          </p:nvSpPr>
          <p:spPr>
            <a:xfrm>
              <a:off x="3365756" y="4770535"/>
              <a:ext cx="539806" cy="537954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5228087" y="4770535"/>
              <a:ext cx="539806" cy="537954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10"/>
            <p:cNvCxnSpPr/>
            <p:nvPr/>
          </p:nvCxnSpPr>
          <p:spPr>
            <a:xfrm>
              <a:off x="4756550" y="4421420"/>
              <a:ext cx="550920" cy="428459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0" name="Google Shape;110;p10"/>
            <p:cNvCxnSpPr/>
            <p:nvPr/>
          </p:nvCxnSpPr>
          <p:spPr>
            <a:xfrm flipH="1">
              <a:off x="3826178" y="4421420"/>
              <a:ext cx="547745" cy="428459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" name="Google Shape;111;p10"/>
            <p:cNvSpPr/>
            <p:nvPr/>
          </p:nvSpPr>
          <p:spPr>
            <a:xfrm>
              <a:off x="3640422" y="4178626"/>
              <a:ext cx="587436" cy="539541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+1</a:t>
              </a:r>
              <a:endPara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4764489" y="4189735"/>
              <a:ext cx="587436" cy="539541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*2</a:t>
              </a:r>
              <a:endPara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0"/>
            <p:cNvSpPr txBox="1"/>
            <p:nvPr/>
          </p:nvSpPr>
          <p:spPr>
            <a:xfrm>
              <a:off x="901700" y="4799099"/>
              <a:ext cx="1362216" cy="458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игрок 1: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" name="Google Shape;114;p10"/>
          <p:cNvGrpSpPr/>
          <p:nvPr/>
        </p:nvGrpSpPr>
        <p:grpSpPr>
          <a:xfrm>
            <a:off x="901700" y="4935538"/>
            <a:ext cx="4819650" cy="1187450"/>
            <a:chOff x="901700" y="4934822"/>
            <a:chExt cx="4820439" cy="1187463"/>
          </a:xfrm>
        </p:grpSpPr>
        <p:cxnSp>
          <p:nvCxnSpPr>
            <p:cNvPr id="115" name="Google Shape;115;p10"/>
            <p:cNvCxnSpPr/>
            <p:nvPr/>
          </p:nvCxnSpPr>
          <p:spPr>
            <a:xfrm flipH="1">
              <a:off x="2292578" y="5831769"/>
              <a:ext cx="3429561" cy="1588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0"/>
            <p:cNvCxnSpPr/>
            <p:nvPr/>
          </p:nvCxnSpPr>
          <p:spPr>
            <a:xfrm flipH="1">
              <a:off x="3170609" y="5230100"/>
              <a:ext cx="274682" cy="3540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" name="Google Shape;117;p10"/>
            <p:cNvCxnSpPr/>
            <p:nvPr/>
          </p:nvCxnSpPr>
          <p:spPr>
            <a:xfrm>
              <a:off x="3824766" y="5230100"/>
              <a:ext cx="274682" cy="3540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" name="Google Shape;118;p10"/>
            <p:cNvSpPr/>
            <p:nvPr/>
          </p:nvSpPr>
          <p:spPr>
            <a:xfrm>
              <a:off x="2900690" y="5584116"/>
              <a:ext cx="539838" cy="538169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3829529" y="5584116"/>
              <a:ext cx="541427" cy="538169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2797485" y="4934822"/>
              <a:ext cx="587471" cy="539756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+1</a:t>
              </a:r>
              <a:endPara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3804125" y="4968159"/>
              <a:ext cx="587471" cy="539756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*2</a:t>
              </a:r>
              <a:endPara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0"/>
            <p:cNvSpPr txBox="1"/>
            <p:nvPr/>
          </p:nvSpPr>
          <p:spPr>
            <a:xfrm>
              <a:off x="901700" y="5592054"/>
              <a:ext cx="1362298" cy="4587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игрок 2: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123;p10"/>
          <p:cNvGrpSpPr/>
          <p:nvPr/>
        </p:nvGrpSpPr>
        <p:grpSpPr>
          <a:xfrm>
            <a:off x="4699000" y="4935538"/>
            <a:ext cx="1544638" cy="1187450"/>
            <a:chOff x="4699309" y="4934822"/>
            <a:chExt cx="1543839" cy="1187463"/>
          </a:xfrm>
        </p:grpSpPr>
        <p:sp>
          <p:nvSpPr>
            <p:cNvPr id="124" name="Google Shape;124;p10"/>
            <p:cNvSpPr/>
            <p:nvPr/>
          </p:nvSpPr>
          <p:spPr>
            <a:xfrm>
              <a:off x="4761190" y="5584116"/>
              <a:ext cx="541057" cy="538169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5692570" y="5584116"/>
              <a:ext cx="539471" cy="538169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10"/>
            <p:cNvCxnSpPr/>
            <p:nvPr/>
          </p:nvCxnSpPr>
          <p:spPr>
            <a:xfrm flipH="1">
              <a:off x="5030925" y="5230100"/>
              <a:ext cx="276082" cy="3540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27" name="Google Shape;127;p10"/>
            <p:cNvCxnSpPr/>
            <p:nvPr/>
          </p:nvCxnSpPr>
          <p:spPr>
            <a:xfrm>
              <a:off x="5687810" y="5230100"/>
              <a:ext cx="274495" cy="3540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8" name="Google Shape;128;p10"/>
            <p:cNvSpPr/>
            <p:nvPr/>
          </p:nvSpPr>
          <p:spPr>
            <a:xfrm>
              <a:off x="5656077" y="4968159"/>
              <a:ext cx="587071" cy="539756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*2</a:t>
              </a:r>
              <a:endPara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4699309" y="4934822"/>
              <a:ext cx="587071" cy="539756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+1</a:t>
              </a:r>
              <a:endParaRPr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311150" y="301625"/>
            <a:ext cx="8375650" cy="471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Неполное дерево игры</a:t>
            </a:r>
            <a:endParaRPr/>
          </a:p>
        </p:txBody>
      </p:sp>
      <p:sp>
        <p:nvSpPr>
          <p:cNvPr id="135" name="Google Shape;135;p11"/>
          <p:cNvSpPr txBox="1"/>
          <p:nvPr>
            <p:ph idx="12" type="sldNum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11"/>
          <p:cNvGrpSpPr/>
          <p:nvPr/>
        </p:nvGrpSpPr>
        <p:grpSpPr>
          <a:xfrm>
            <a:off x="3349625" y="2309813"/>
            <a:ext cx="5065713" cy="1384300"/>
            <a:chOff x="1188076" y="2309686"/>
            <a:chExt cx="5065238" cy="1384665"/>
          </a:xfrm>
        </p:grpSpPr>
        <p:cxnSp>
          <p:nvCxnSpPr>
            <p:cNvPr id="138" name="Google Shape;138;p11"/>
            <p:cNvCxnSpPr/>
            <p:nvPr/>
          </p:nvCxnSpPr>
          <p:spPr>
            <a:xfrm flipH="1">
              <a:off x="2618280" y="3418053"/>
              <a:ext cx="3096922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39" name="Google Shape;139;p11"/>
            <p:cNvSpPr/>
            <p:nvPr/>
          </p:nvSpPr>
          <p:spPr>
            <a:xfrm>
              <a:off x="4740568" y="2309686"/>
              <a:ext cx="553986" cy="552596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3781808" y="3141755"/>
              <a:ext cx="555573" cy="552596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5697741" y="3141755"/>
              <a:ext cx="555573" cy="552596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" name="Google Shape;142;p11"/>
            <p:cNvCxnSpPr/>
            <p:nvPr/>
          </p:nvCxnSpPr>
          <p:spPr>
            <a:xfrm>
              <a:off x="5213599" y="2781297"/>
              <a:ext cx="566685" cy="44144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3" name="Google Shape;143;p11"/>
            <p:cNvCxnSpPr/>
            <p:nvPr/>
          </p:nvCxnSpPr>
          <p:spPr>
            <a:xfrm flipH="1">
              <a:off x="4256426" y="2781297"/>
              <a:ext cx="563509" cy="441441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4" name="Google Shape;144;p11"/>
            <p:cNvSpPr/>
            <p:nvPr/>
          </p:nvSpPr>
          <p:spPr>
            <a:xfrm>
              <a:off x="4065944" y="2538346"/>
              <a:ext cx="604780" cy="55418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+1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5221536" y="2538346"/>
              <a:ext cx="603193" cy="55418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*2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1"/>
            <p:cNvSpPr txBox="1"/>
            <p:nvPr/>
          </p:nvSpPr>
          <p:spPr>
            <a:xfrm>
              <a:off x="1188076" y="3171925"/>
              <a:ext cx="1401632" cy="471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игрок 1: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11"/>
          <p:cNvGrpSpPr/>
          <p:nvPr/>
        </p:nvGrpSpPr>
        <p:grpSpPr>
          <a:xfrm>
            <a:off x="3349625" y="3556000"/>
            <a:ext cx="5484813" cy="974725"/>
            <a:chOff x="3350363" y="3556188"/>
            <a:chExt cx="5484179" cy="974731"/>
          </a:xfrm>
        </p:grpSpPr>
        <p:cxnSp>
          <p:nvCxnSpPr>
            <p:cNvPr id="148" name="Google Shape;148;p11"/>
            <p:cNvCxnSpPr/>
            <p:nvPr/>
          </p:nvCxnSpPr>
          <p:spPr>
            <a:xfrm flipH="1">
              <a:off x="4780536" y="4262630"/>
              <a:ext cx="3098442" cy="1587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1"/>
            <p:cNvCxnSpPr/>
            <p:nvPr/>
          </p:nvCxnSpPr>
          <p:spPr>
            <a:xfrm>
              <a:off x="6221819" y="3694302"/>
              <a:ext cx="1587" cy="28416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0" name="Google Shape;150;p11"/>
            <p:cNvSpPr/>
            <p:nvPr/>
          </p:nvSpPr>
          <p:spPr>
            <a:xfrm>
              <a:off x="5944038" y="3978466"/>
              <a:ext cx="555561" cy="552453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1"/>
            <p:cNvSpPr/>
            <p:nvPr/>
          </p:nvSpPr>
          <p:spPr>
            <a:xfrm>
              <a:off x="5515463" y="3556188"/>
              <a:ext cx="603180" cy="554041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+1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1"/>
            <p:cNvSpPr/>
            <p:nvPr/>
          </p:nvSpPr>
          <p:spPr>
            <a:xfrm>
              <a:off x="7859930" y="3978466"/>
              <a:ext cx="555561" cy="552453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" name="Google Shape;153;p11"/>
            <p:cNvCxnSpPr/>
            <p:nvPr/>
          </p:nvCxnSpPr>
          <p:spPr>
            <a:xfrm>
              <a:off x="8137710" y="3694302"/>
              <a:ext cx="1588" cy="284164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" name="Google Shape;154;p11"/>
            <p:cNvSpPr/>
            <p:nvPr/>
          </p:nvSpPr>
          <p:spPr>
            <a:xfrm>
              <a:off x="8229774" y="3557776"/>
              <a:ext cx="604768" cy="55404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*2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1"/>
            <p:cNvSpPr txBox="1"/>
            <p:nvPr/>
          </p:nvSpPr>
          <p:spPr>
            <a:xfrm>
              <a:off x="3350363" y="4022916"/>
              <a:ext cx="1401601" cy="4714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игрок 2: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1"/>
          <p:cNvGrpSpPr/>
          <p:nvPr/>
        </p:nvGrpSpPr>
        <p:grpSpPr>
          <a:xfrm>
            <a:off x="3349625" y="4203700"/>
            <a:ext cx="3854450" cy="1174750"/>
            <a:chOff x="3350363" y="4202973"/>
            <a:chExt cx="3853953" cy="1175143"/>
          </a:xfrm>
        </p:grpSpPr>
        <p:cxnSp>
          <p:nvCxnSpPr>
            <p:cNvPr id="157" name="Google Shape;157;p11"/>
            <p:cNvCxnSpPr/>
            <p:nvPr/>
          </p:nvCxnSpPr>
          <p:spPr>
            <a:xfrm flipH="1">
              <a:off x="4780517" y="5108151"/>
              <a:ext cx="1634914" cy="1589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11"/>
            <p:cNvCxnSpPr/>
            <p:nvPr/>
          </p:nvCxnSpPr>
          <p:spPr>
            <a:xfrm flipH="1">
              <a:off x="5736068" y="4461823"/>
              <a:ext cx="282539" cy="363659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9" name="Google Shape;159;p11"/>
            <p:cNvCxnSpPr/>
            <p:nvPr/>
          </p:nvCxnSpPr>
          <p:spPr>
            <a:xfrm>
              <a:off x="6410668" y="4461823"/>
              <a:ext cx="282539" cy="363659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0" name="Google Shape;160;p11"/>
            <p:cNvSpPr/>
            <p:nvPr/>
          </p:nvSpPr>
          <p:spPr>
            <a:xfrm>
              <a:off x="5458291" y="4825481"/>
              <a:ext cx="555553" cy="552635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1"/>
            <p:cNvSpPr/>
            <p:nvPr/>
          </p:nvSpPr>
          <p:spPr>
            <a:xfrm>
              <a:off x="6415431" y="4825481"/>
              <a:ext cx="555553" cy="552635"/>
            </a:xfrm>
            <a:prstGeom prst="ellipse">
              <a:avLst/>
            </a:prstGeom>
            <a:solidFill>
              <a:srgbClr val="E6E6FF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5237658" y="4202973"/>
              <a:ext cx="603172" cy="55422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+1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6599557" y="4202973"/>
              <a:ext cx="604759" cy="554223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*2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1"/>
            <p:cNvSpPr txBox="1"/>
            <p:nvPr/>
          </p:nvSpPr>
          <p:spPr>
            <a:xfrm>
              <a:off x="3350363" y="4865182"/>
              <a:ext cx="1401582" cy="471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игрок 1: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11"/>
          <p:cNvGrpSpPr/>
          <p:nvPr/>
        </p:nvGrpSpPr>
        <p:grpSpPr>
          <a:xfrm>
            <a:off x="3349625" y="5214938"/>
            <a:ext cx="4079875" cy="1001712"/>
            <a:chOff x="3350363" y="5215661"/>
            <a:chExt cx="4078602" cy="1000542"/>
          </a:xfrm>
        </p:grpSpPr>
        <p:cxnSp>
          <p:nvCxnSpPr>
            <p:cNvPr id="166" name="Google Shape;166;p11"/>
            <p:cNvCxnSpPr/>
            <p:nvPr/>
          </p:nvCxnSpPr>
          <p:spPr>
            <a:xfrm flipH="1">
              <a:off x="4780255" y="5952986"/>
              <a:ext cx="1634615" cy="158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167" name="Google Shape;167;p11"/>
            <p:cNvSpPr/>
            <p:nvPr/>
          </p:nvSpPr>
          <p:spPr>
            <a:xfrm>
              <a:off x="6414870" y="5662813"/>
              <a:ext cx="555452" cy="55339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8" name="Google Shape;168;p11"/>
            <p:cNvCxnSpPr/>
            <p:nvPr/>
          </p:nvCxnSpPr>
          <p:spPr>
            <a:xfrm>
              <a:off x="6692595" y="5377397"/>
              <a:ext cx="1588" cy="2854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9" name="Google Shape;169;p11"/>
            <p:cNvSpPr/>
            <p:nvPr/>
          </p:nvSpPr>
          <p:spPr>
            <a:xfrm>
              <a:off x="6824317" y="5215661"/>
              <a:ext cx="604648" cy="55339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*2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5459493" y="5662813"/>
              <a:ext cx="555452" cy="55339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1" name="Google Shape;171;p11"/>
            <p:cNvCxnSpPr/>
            <p:nvPr/>
          </p:nvCxnSpPr>
          <p:spPr>
            <a:xfrm>
              <a:off x="5737218" y="5377397"/>
              <a:ext cx="1588" cy="285416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2" name="Google Shape;172;p11"/>
            <p:cNvSpPr/>
            <p:nvPr/>
          </p:nvSpPr>
          <p:spPr>
            <a:xfrm>
              <a:off x="5024653" y="5215661"/>
              <a:ext cx="604648" cy="55339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*2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1"/>
            <p:cNvSpPr txBox="1"/>
            <p:nvPr/>
          </p:nvSpPr>
          <p:spPr>
            <a:xfrm>
              <a:off x="3350363" y="5708796"/>
              <a:ext cx="1401326" cy="4725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игрок 2:</a:t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11"/>
          <p:cNvSpPr/>
          <p:nvPr/>
        </p:nvSpPr>
        <p:spPr>
          <a:xfrm>
            <a:off x="395288" y="831850"/>
            <a:ext cx="84391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Задача: доказать выигрыш какого-то игрока.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395288" y="1282700"/>
            <a:ext cx="8439150" cy="830263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победителя – только 1 </a:t>
            </a:r>
            <a:r>
              <a:rPr b="1" lang="ru-RU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верный</a:t>
            </a:r>
            <a:r>
              <a:rPr b="1"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ход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для проигравшего – </a:t>
            </a:r>
            <a:r>
              <a:rPr b="1" lang="ru-RU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все</a:t>
            </a:r>
            <a:r>
              <a:rPr b="1"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ru-RU" sz="2400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rPr>
              <a:t>возможные</a:t>
            </a: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ответы.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" name="Google Shape;176;p11"/>
          <p:cNvGraphicFramePr/>
          <p:nvPr/>
        </p:nvGraphicFramePr>
        <p:xfrm>
          <a:off x="190500" y="227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{4F8BAB89-979A-4B8D-87CB-D34678D2D19C}</a:tableStyleId>
              </a:tblPr>
              <a:tblGrid>
                <a:gridCol w="419100"/>
                <a:gridCol w="419100"/>
                <a:gridCol w="420700"/>
                <a:gridCol w="419100"/>
                <a:gridCol w="419100"/>
                <a:gridCol w="419100"/>
                <a:gridCol w="419100"/>
                <a:gridCol w="420675"/>
                <a:gridCol w="419100"/>
                <a:gridCol w="419100"/>
                <a:gridCol w="419100"/>
                <a:gridCol w="419100"/>
                <a:gridCol w="420700"/>
                <a:gridCol w="419100"/>
              </a:tblGrid>
              <a:tr h="3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6050" marL="660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0" marB="0" marR="66050" marL="660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66050" marL="660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66050" marL="660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0" marB="0" marR="66050" marL="660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0" marB="0" marR="66050" marL="660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0" marB="0" marR="66050" marL="660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/>
                    </a:p>
                  </a:txBody>
                  <a:tcPr marT="0" marB="0" marR="66050" marL="660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/>
                    </a:p>
                  </a:txBody>
                  <a:tcPr marT="0" marB="0" marR="66050" marL="660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0" marB="0" marR="66050" marL="660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/>
                    </a:p>
                  </a:txBody>
                  <a:tcPr marT="0" marB="0" marR="66050" marL="660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/>
                    </a:p>
                  </a:txBody>
                  <a:tcPr marT="0" marB="0" marR="66050" marL="660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66050" marL="660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0" marB="0" marR="66050" marL="66050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6050" marL="660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0" baseline="-25000" i="0" lang="ru-RU" sz="1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6050" marL="66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="0" baseline="-2500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6050" marL="66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="0" baseline="-2500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6050" marL="66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ru-RU" sz="1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ru-RU" sz="1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6050" marL="66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r>
                        <a:rPr b="0" baseline="-2500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66050" marL="66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Arial"/>
                        <a:buNone/>
                      </a:pPr>
                      <a:r>
                        <a:rPr b="1" i="0" lang="ru-RU" sz="1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i="0" lang="ru-RU" sz="1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1" i="0" sz="1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6050" marL="66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</a:t>
                      </a:r>
                      <a:r>
                        <a:rPr b="0" baseline="-2500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6050" marL="66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</a:t>
                      </a:r>
                      <a:r>
                        <a:rPr b="0" baseline="-2500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6050" marL="66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</a:t>
                      </a:r>
                      <a:r>
                        <a:rPr b="0" baseline="-2500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6050" marL="66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</a:t>
                      </a:r>
                      <a:r>
                        <a:rPr b="0" baseline="-2500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6050" marL="66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</a:t>
                      </a:r>
                      <a:r>
                        <a:rPr b="0" baseline="-2500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6050" marL="66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</a:t>
                      </a:r>
                      <a:r>
                        <a:rPr b="0" baseline="-2500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6050" marL="66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</a:t>
                      </a:r>
                      <a:r>
                        <a:rPr b="0" baseline="-25000" i="0" lang="ru-RU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i="0"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6050" marL="660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11"/>
          <p:cNvSpPr/>
          <p:nvPr/>
        </p:nvSpPr>
        <p:spPr>
          <a:xfrm>
            <a:off x="1816100" y="2374900"/>
            <a:ext cx="508000" cy="71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11"/>
          <p:cNvGrpSpPr/>
          <p:nvPr/>
        </p:nvGrpSpPr>
        <p:grpSpPr>
          <a:xfrm>
            <a:off x="180975" y="3190875"/>
            <a:ext cx="3286125" cy="936625"/>
            <a:chOff x="448" y="3616"/>
            <a:chExt cx="2070" cy="590"/>
          </a:xfrm>
        </p:grpSpPr>
        <p:sp>
          <p:nvSpPr>
            <p:cNvPr id="179" name="Google Shape;179;p11"/>
            <p:cNvSpPr txBox="1"/>
            <p:nvPr/>
          </p:nvSpPr>
          <p:spPr>
            <a:xfrm>
              <a:off x="742" y="3683"/>
              <a:ext cx="1776" cy="523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rotWithShape="0" algn="ctr" dir="1593903" dist="85194">
                <a:schemeClr val="lt2">
                  <a:alpha val="49803"/>
                </a:schemeClr>
              </a:outerShdw>
            </a:effectLst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7800" lvl="0" marL="1778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Какая стратегия у игрока 2?</a:t>
              </a: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>
              <a:off x="448" y="3616"/>
              <a:ext cx="409" cy="418"/>
            </a:xfrm>
            <a:prstGeom prst="ellipse">
              <a:avLst/>
            </a:prstGeom>
            <a:solidFill>
              <a:srgbClr val="00008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ctr" dir="2700000" dist="25400">
                <a:schemeClr val="lt2">
                  <a:alpha val="49803"/>
                </a:scheme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4400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?</a:t>
              </a:r>
              <a:endParaRPr sz="4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</p:grpSp>
      <p:sp>
        <p:nvSpPr>
          <p:cNvPr id="181" name="Google Shape;181;p11"/>
          <p:cNvSpPr/>
          <p:nvPr/>
        </p:nvSpPr>
        <p:spPr>
          <a:xfrm>
            <a:off x="419100" y="4248150"/>
            <a:ext cx="31496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переводить игру в проигрышную (для соперника) позицию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310718" y="301272"/>
            <a:ext cx="8376082" cy="471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Пример</a:t>
            </a:r>
            <a:endParaRPr/>
          </a:p>
        </p:txBody>
      </p:sp>
      <p:sp>
        <p:nvSpPr>
          <p:cNvPr id="187" name="Google Shape;187;p12"/>
          <p:cNvSpPr txBox="1"/>
          <p:nvPr>
            <p:ph idx="12" type="sldNum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8" name="Google Shape;188;p12"/>
          <p:cNvSpPr/>
          <p:nvPr/>
        </p:nvSpPr>
        <p:spPr>
          <a:xfrm>
            <a:off x="438912" y="967425"/>
            <a:ext cx="8366760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Петя и Ваня играют в игру: есть набор слов, необходимо последовательно называть буквы этих слов. Побеждает тот игрок, который называет последнюю букву любого слова из набора. </a:t>
            </a:r>
            <a:r>
              <a:rPr b="1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Петя ходит первым</a:t>
            </a: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Например, есть набор слов </a:t>
            </a:r>
            <a:r>
              <a:rPr b="0" i="1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{Волк, Информатика, Страшно}</a:t>
            </a: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; для заданного набора слов Петя своим первым ходом может назвать букву </a:t>
            </a:r>
            <a:r>
              <a:rPr b="0" i="1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В</a:t>
            </a: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, </a:t>
            </a:r>
            <a:r>
              <a:rPr b="0" i="1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И</a:t>
            </a: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 или </a:t>
            </a:r>
            <a:r>
              <a:rPr b="0" i="1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С</a:t>
            </a: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 Если Петя выберет букву </a:t>
            </a:r>
            <a:r>
              <a:rPr b="0" i="1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В</a:t>
            </a: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, то победит Ваня (следующие ходы: Петя — </a:t>
            </a:r>
            <a:r>
              <a:rPr b="0" i="1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В</a:t>
            </a: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, Ваня — </a:t>
            </a:r>
            <a:r>
              <a:rPr b="0" i="1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О</a:t>
            </a: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, Петя — </a:t>
            </a:r>
            <a:r>
              <a:rPr b="0" i="1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Л</a:t>
            </a: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, Ваня — </a:t>
            </a:r>
            <a:r>
              <a:rPr b="0" i="1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К</a:t>
            </a: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  </a:t>
            </a:r>
            <a:b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ru-RU" sz="2000" u="sng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Задание 1</a:t>
            </a:r>
            <a:b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А) Даны 2 слова (набора букв) {</a:t>
            </a:r>
            <a:r>
              <a:rPr b="1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ИКЛМНИКЛМНХ</a:t>
            </a: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, </a:t>
            </a:r>
            <a:r>
              <a:rPr b="1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НМЛКИНМЛКИ</a:t>
            </a: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}. Определить выигрышную стратегию.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Б) Даны 2 слова {</a:t>
            </a:r>
            <a:r>
              <a:rPr b="1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ТРИТРИТРИ…ТРИ</a:t>
            </a: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, </a:t>
            </a:r>
            <a:r>
              <a:rPr b="1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РИТАРИТАРИТАРИТА…РИТА</a:t>
            </a: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}. В первом слове </a:t>
            </a:r>
            <a:r>
              <a:rPr b="1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99</a:t>
            </a: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 букв, во втором </a:t>
            </a:r>
            <a:r>
              <a:rPr b="1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164</a:t>
            </a:r>
            <a:r>
              <a:rPr b="0" i="0" lang="ru-RU" sz="20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. Определить выигрышную стратегию.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type="title"/>
          </p:nvPr>
        </p:nvSpPr>
        <p:spPr>
          <a:xfrm>
            <a:off x="310718" y="301272"/>
            <a:ext cx="8376082" cy="4710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"/>
          <p:cNvSpPr txBox="1"/>
          <p:nvPr>
            <p:ph idx="12" type="sldNum"/>
          </p:nvPr>
        </p:nvSpPr>
        <p:spPr>
          <a:xfrm>
            <a:off x="7004050" y="-20638"/>
            <a:ext cx="2133600" cy="476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5" name="Google Shape;195;p13"/>
          <p:cNvSpPr/>
          <p:nvPr/>
        </p:nvSpPr>
        <p:spPr>
          <a:xfrm>
            <a:off x="694944" y="967425"/>
            <a:ext cx="836676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 </a:t>
            </a:r>
            <a:br>
              <a:rPr b="0" i="0" lang="ru-RU" sz="18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ru-RU" sz="2400" u="sng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Задание 2 </a:t>
            </a:r>
            <a:br>
              <a:rPr b="0" i="0" lang="ru-RU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ru-RU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Необходимо поменять две буквы местами из набора пункта </a:t>
            </a:r>
            <a:r>
              <a:rPr b="0" i="1" lang="ru-RU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1А</a:t>
            </a:r>
            <a:r>
              <a:rPr b="0" i="0" lang="ru-RU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 в слове с наименьшей длиной так, чтобы выигрышная стратегия была у другого игрока. Объяснить выигрышную стратегию.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5555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sng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Задание 3</a:t>
            </a:r>
            <a:br>
              <a:rPr b="0" i="0" lang="ru-RU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ru-RU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Дан набор слов {</a:t>
            </a:r>
            <a:r>
              <a:rPr b="1" i="0" lang="ru-RU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Ворона</a:t>
            </a:r>
            <a:r>
              <a:rPr b="0" i="0" lang="ru-RU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, </a:t>
            </a:r>
            <a:r>
              <a:rPr b="1" i="0" lang="ru-RU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Волк</a:t>
            </a:r>
            <a:r>
              <a:rPr b="0" i="0" lang="ru-RU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, </a:t>
            </a:r>
            <a:r>
              <a:rPr b="1" i="0" lang="ru-RU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Волна</a:t>
            </a:r>
            <a:r>
              <a:rPr b="0" i="0" lang="ru-RU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, </a:t>
            </a:r>
            <a:r>
              <a:rPr b="1" i="0" lang="ru-RU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Производная</a:t>
            </a:r>
            <a:r>
              <a:rPr b="0" i="0" lang="ru-RU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, </a:t>
            </a:r>
            <a:r>
              <a:rPr b="1" i="0" lang="ru-RU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Прохор</a:t>
            </a:r>
            <a:r>
              <a:rPr b="0" i="0" lang="ru-RU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, </a:t>
            </a:r>
            <a:r>
              <a:rPr b="1" i="0" lang="ru-RU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Просо</a:t>
            </a:r>
            <a:r>
              <a:rPr b="0" i="0" lang="ru-RU" sz="2400">
                <a:solidFill>
                  <a:srgbClr val="555555"/>
                </a:solidFill>
                <a:latin typeface="verdana"/>
                <a:ea typeface="verdana"/>
                <a:cs typeface="verdana"/>
                <a:sym typeface="verdana"/>
              </a:rPr>
              <a:t>}. У кого из игроков есть выигрышная стратегия? Обосновать ответ и написать дерево всех возможных партий.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Другая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