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058400" cy="77724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1pPr>
    <a:lvl2pPr marL="504766" indent="-47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2pPr>
    <a:lvl3pPr marL="1014294" indent="-10000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3pPr>
    <a:lvl4pPr marL="1523822" indent="-1523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4pPr>
    <a:lvl5pPr marL="2033350" indent="-204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5pPr>
    <a:lvl6pPr marL="2285732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6pPr>
    <a:lvl7pPr marL="2742880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7pPr>
    <a:lvl8pPr marL="3200026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8pPr>
    <a:lvl9pPr marL="3657172" algn="l" defTabSz="457146" rtl="0" eaLnBrk="1" latinLnBrk="0" hangingPunct="1">
      <a:defRPr kern="1200">
        <a:solidFill>
          <a:schemeClr val="tx1"/>
        </a:solidFill>
        <a:latin typeface="Arial" pitchFamily="4" charset="0"/>
        <a:ea typeface="宋体" pitchFamily="4" charset="-122"/>
        <a:cs typeface="宋体" pitchFamily="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FF"/>
    <a:srgbClr val="A50021"/>
    <a:srgbClr val="003300"/>
    <a:srgbClr val="0033CC"/>
    <a:srgbClr val="FF0000"/>
    <a:srgbClr val="EB2FDE"/>
    <a:srgbClr val="4377D3"/>
    <a:srgbClr val="2B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06" d="100"/>
          <a:sy n="106" d="100"/>
        </p:scale>
        <p:origin x="1496" y="16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"/>
    </p:cViewPr>
  </p:sorterViewPr>
  <p:notesViewPr>
    <p:cSldViewPr>
      <p:cViewPr varScale="1">
        <p:scale>
          <a:sx n="78" d="100"/>
          <a:sy n="78" d="100"/>
        </p:scale>
        <p:origin x="-3112" y="-12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214E7763-684A-5F48-B917-A58A261D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68350"/>
            <a:ext cx="49657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-122"/>
                <a:cs typeface="宋体" charset="-122"/>
              </a:defRPr>
            </a:lvl1pPr>
          </a:lstStyle>
          <a:p>
            <a:pPr>
              <a:defRPr/>
            </a:pPr>
            <a:fld id="{E9CE0272-73D9-384F-A495-2E265BB31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1pPr>
    <a:lvl2pPr marL="50476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2pPr>
    <a:lvl3pPr marL="101429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3pPr>
    <a:lvl4pPr marL="152382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4pPr>
    <a:lvl5pPr marL="20333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宋体" pitchFamily="2" charset="-122"/>
        <a:cs typeface="宋体" charset="-122"/>
      </a:defRPr>
    </a:lvl5pPr>
    <a:lvl6pPr marL="2545871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043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4219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3390" algn="l" defTabSz="10183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7375" y="1468439"/>
            <a:ext cx="8967789" cy="49625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6C67A-EA69-7144-9909-235A65B1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3295" y="86360"/>
            <a:ext cx="2242185" cy="63438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86360"/>
            <a:ext cx="6558915" cy="6343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96B07-F797-EF48-A5F2-051058E7B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75" y="1468439"/>
            <a:ext cx="8967789" cy="4962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2"/>
            <a:ext cx="8549640" cy="1543685"/>
          </a:xfrm>
          <a:prstGeom prst="rect">
            <a:avLst/>
          </a:prstGeo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/>
            </a:lvl1pPr>
            <a:lvl2pPr marL="509174" indent="0">
              <a:buNone/>
              <a:defRPr sz="2000"/>
            </a:lvl2pPr>
            <a:lvl3pPr marL="1018348" indent="0">
              <a:buNone/>
              <a:defRPr sz="1800"/>
            </a:lvl3pPr>
            <a:lvl4pPr marL="1527523" indent="0">
              <a:buNone/>
              <a:defRPr sz="1600"/>
            </a:lvl4pPr>
            <a:lvl5pPr marL="2036696" indent="0">
              <a:buNone/>
              <a:defRPr sz="1600"/>
            </a:lvl5pPr>
            <a:lvl6pPr marL="2545871" indent="0">
              <a:buNone/>
              <a:defRPr sz="1600"/>
            </a:lvl6pPr>
            <a:lvl7pPr marL="3055043" indent="0">
              <a:buNone/>
              <a:defRPr sz="1600"/>
            </a:lvl7pPr>
            <a:lvl8pPr marL="3564219" indent="0">
              <a:buNone/>
              <a:defRPr sz="1600"/>
            </a:lvl8pPr>
            <a:lvl9pPr marL="40733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717E4-F944-284D-81BD-B1090C211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740" y="1468120"/>
            <a:ext cx="4400550" cy="496210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930" y="1468120"/>
            <a:ext cx="4400550" cy="496210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343C8-4451-6D4E-8611-F610CF9B08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2" y="1739795"/>
            <a:ext cx="4445953" cy="7250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09174" indent="0">
              <a:buNone/>
              <a:defRPr sz="2200" b="1"/>
            </a:lvl2pPr>
            <a:lvl3pPr marL="1018348" indent="0">
              <a:buNone/>
              <a:defRPr sz="2000" b="1"/>
            </a:lvl3pPr>
            <a:lvl4pPr marL="1527523" indent="0">
              <a:buNone/>
              <a:defRPr sz="1800" b="1"/>
            </a:lvl4pPr>
            <a:lvl5pPr marL="2036696" indent="0">
              <a:buNone/>
              <a:defRPr sz="1800" b="1"/>
            </a:lvl5pPr>
            <a:lvl6pPr marL="2545871" indent="0">
              <a:buNone/>
              <a:defRPr sz="1800" b="1"/>
            </a:lvl6pPr>
            <a:lvl7pPr marL="3055043" indent="0">
              <a:buNone/>
              <a:defRPr sz="1800" b="1"/>
            </a:lvl7pPr>
            <a:lvl8pPr marL="3564219" indent="0">
              <a:buNone/>
              <a:defRPr sz="1800" b="1"/>
            </a:lvl8pPr>
            <a:lvl9pPr marL="407339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2" y="2464859"/>
            <a:ext cx="4445953" cy="447812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FC66C-FF77-AB43-BC00-136B54C6B6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38" y="85726"/>
            <a:ext cx="8304212" cy="692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3E11-A5CE-B642-AB75-80711D41E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4735-E31B-014A-B79D-5D9F668BAE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5" y="309457"/>
            <a:ext cx="3309144" cy="131699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5" y="1626447"/>
            <a:ext cx="3309144" cy="5316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2184-5561-7D49-AA35-9CFA58E09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09174" indent="0">
              <a:buNone/>
              <a:defRPr sz="3100"/>
            </a:lvl2pPr>
            <a:lvl3pPr marL="1018348" indent="0">
              <a:buNone/>
              <a:defRPr sz="2700"/>
            </a:lvl3pPr>
            <a:lvl4pPr marL="1527523" indent="0">
              <a:buNone/>
              <a:defRPr sz="2200"/>
            </a:lvl4pPr>
            <a:lvl5pPr marL="2036696" indent="0">
              <a:buNone/>
              <a:defRPr sz="2200"/>
            </a:lvl5pPr>
            <a:lvl6pPr marL="2545871" indent="0">
              <a:buNone/>
              <a:defRPr sz="2200"/>
            </a:lvl6pPr>
            <a:lvl7pPr marL="3055043" indent="0">
              <a:buNone/>
              <a:defRPr sz="2200"/>
            </a:lvl7pPr>
            <a:lvl8pPr marL="3564219" indent="0">
              <a:buNone/>
              <a:defRPr sz="2200"/>
            </a:lvl8pPr>
            <a:lvl9pPr marL="407339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09174" indent="0">
              <a:buNone/>
              <a:defRPr sz="1300"/>
            </a:lvl2pPr>
            <a:lvl3pPr marL="1018348" indent="0">
              <a:buNone/>
              <a:defRPr sz="1100"/>
            </a:lvl3pPr>
            <a:lvl4pPr marL="1527523" indent="0">
              <a:buNone/>
              <a:defRPr sz="1000"/>
            </a:lvl4pPr>
            <a:lvl5pPr marL="2036696" indent="0">
              <a:buNone/>
              <a:defRPr sz="1000"/>
            </a:lvl5pPr>
            <a:lvl6pPr marL="2545871" indent="0">
              <a:buNone/>
              <a:defRPr sz="1000"/>
            </a:lvl6pPr>
            <a:lvl7pPr marL="3055043" indent="0">
              <a:buNone/>
              <a:defRPr sz="1000"/>
            </a:lvl7pPr>
            <a:lvl8pPr marL="3564219" indent="0">
              <a:buNone/>
              <a:defRPr sz="1000"/>
            </a:lvl8pPr>
            <a:lvl9pPr marL="407339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8476" y="7254876"/>
            <a:ext cx="501650" cy="517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4052-6F35-4C41-AF30-C5D800181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5pPr>
      <a:lvl6pPr marL="509174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6pPr>
      <a:lvl7pPr marL="1018348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7pPr>
      <a:lvl8pPr marL="1527523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8pPr>
      <a:lvl9pPr marL="2036696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charset="-122"/>
          <a:cs typeface="宋体" charset="-122"/>
        </a:defRPr>
      </a:lvl9pPr>
    </p:titleStyle>
    <p:bodyStyle>
      <a:lvl1pPr marL="377781" indent="-37778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4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3817" indent="-314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4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2pPr>
      <a:lvl3pPr marL="1269852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4" charset="2"/>
        <a:buChar char="¡"/>
        <a:defRPr sz="2700">
          <a:solidFill>
            <a:schemeClr val="tx1"/>
          </a:solidFill>
          <a:latin typeface="+mn-lt"/>
          <a:ea typeface="+mn-ea"/>
          <a:cs typeface="+mn-cs"/>
        </a:defRPr>
      </a:lvl3pPr>
      <a:lvl4pPr marL="1779380" indent="-25079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4" charset="2"/>
        <a:buChar char="Ø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288908" indent="-25079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4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5pPr>
      <a:lvl6pPr marL="2800457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9632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18805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27978" indent="-25458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charset="2"/>
        <a:buChar char="¡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74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348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52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696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871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043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219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390" algn="l" defTabSz="50917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0EE7C-EC70-744B-86BC-C58BAF48379E}"/>
              </a:ext>
            </a:extLst>
          </p:cNvPr>
          <p:cNvSpPr txBox="1"/>
          <p:nvPr/>
        </p:nvSpPr>
        <p:spPr>
          <a:xfrm>
            <a:off x="463704" y="76200"/>
            <a:ext cx="7994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Bulk Evolution</a:t>
            </a:r>
          </a:p>
          <a:p>
            <a:r>
              <a:rPr lang="en-US" dirty="0"/>
              <a:t>Different groups employ different bulk evolution models</a:t>
            </a:r>
          </a:p>
          <a:p>
            <a:r>
              <a:rPr lang="en-US" dirty="0"/>
              <a:t>Bulk evolution model has a sizable impact on the final state c/D spectra/RAA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CEFB4-5350-E543-8C27-2E962096C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549"/>
            <a:ext cx="9525000" cy="2556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5E21BF-DC4A-0749-AA78-6C85398FB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" y="4024186"/>
            <a:ext cx="6340642" cy="1746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A7FA5-C8D6-F54F-9E04-4E1C4B30E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" y="5822495"/>
            <a:ext cx="6324600" cy="1949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F5DA1B-594F-EC4C-A13B-D9CF0A091183}"/>
              </a:ext>
            </a:extLst>
          </p:cNvPr>
          <p:cNvSpPr txBox="1"/>
          <p:nvPr/>
        </p:nvSpPr>
        <p:spPr>
          <a:xfrm>
            <a:off x="1524000" y="3669268"/>
            <a:ext cx="171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spectra/v</a:t>
            </a:r>
            <a:r>
              <a:rPr lang="en-US" baseline="-25000" dirty="0"/>
              <a:t>2</a:t>
            </a:r>
            <a:r>
              <a:rPr lang="en-US" dirty="0"/>
              <a:t> at T</a:t>
            </a:r>
            <a:r>
              <a:rPr lang="en-US" baseline="-250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00A27-9746-2A49-B61C-2C96BDEBE99F}"/>
              </a:ext>
            </a:extLst>
          </p:cNvPr>
          <p:cNvSpPr txBox="1"/>
          <p:nvPr/>
        </p:nvSpPr>
        <p:spPr>
          <a:xfrm>
            <a:off x="4267200" y="3765433"/>
            <a:ext cx="2476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/>
              <a:t>M. He, EMMI-RRTF, Monday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5E319-C6F9-EF41-BC2B-EEDDC3A3406A}"/>
              </a:ext>
            </a:extLst>
          </p:cNvPr>
          <p:cNvSpPr txBox="1"/>
          <p:nvPr/>
        </p:nvSpPr>
        <p:spPr>
          <a:xfrm>
            <a:off x="7660243" y="1066800"/>
            <a:ext cx="239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/>
              <a:t>J. </a:t>
            </a:r>
            <a:r>
              <a:rPr lang="en-US" sz="1400" i="1" u="sng" dirty="0" err="1"/>
              <a:t>Aichelin</a:t>
            </a:r>
            <a:r>
              <a:rPr lang="en-US" sz="1400" i="1" u="sng" dirty="0"/>
              <a:t>, Jet-HQ, Monday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8FEF4-37C3-5649-8A24-60F974816280}"/>
              </a:ext>
            </a:extLst>
          </p:cNvPr>
          <p:cNvSpPr txBox="1"/>
          <p:nvPr/>
        </p:nvSpPr>
        <p:spPr>
          <a:xfrm>
            <a:off x="6577263" y="4274986"/>
            <a:ext cx="3276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EMMI-RRTF Recommendation #2</a:t>
            </a:r>
          </a:p>
          <a:p>
            <a:r>
              <a:rPr lang="en-US" sz="1600" dirty="0"/>
              <a:t>Employ publicly available hydrodynamic or transport evolution models which have been tuned to data, with a maximal range of viable initial conditions and model parameters; or even a single one with a pre-specified tune as a single point of contact of all approaches.</a:t>
            </a:r>
          </a:p>
          <a:p>
            <a:endParaRPr lang="en-US" sz="1600" dirty="0"/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How to proceed?</a:t>
            </a:r>
          </a:p>
        </p:txBody>
      </p:sp>
    </p:spTree>
    <p:extLst>
      <p:ext uri="{BB962C8B-B14F-4D97-AF65-F5344CB8AC3E}">
        <p14:creationId xmlns:p14="http://schemas.microsoft.com/office/powerpoint/2010/main" val="3677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4BBB47-515F-1147-B955-5D4C179424C8}"/>
              </a:ext>
            </a:extLst>
          </p:cNvPr>
          <p:cNvSpPr txBox="1"/>
          <p:nvPr/>
        </p:nvSpPr>
        <p:spPr>
          <a:xfrm>
            <a:off x="463704" y="76200"/>
            <a:ext cx="92383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Initial Spectra</a:t>
            </a:r>
          </a:p>
          <a:p>
            <a:r>
              <a:rPr lang="en-US" dirty="0" err="1"/>
              <a:t>pQCD</a:t>
            </a:r>
            <a:r>
              <a:rPr lang="en-US" dirty="0"/>
              <a:t>/FONLL describes charm production X-sec in pp (uncertainty, particularly at low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r>
              <a:rPr lang="en-US" dirty="0"/>
              <a:t>Nuclear PDFs in AA collisions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6C896-A640-6E4E-B2AE-7F93DCEE6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4" y="1143000"/>
            <a:ext cx="4722055" cy="579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F0DB0-CC20-384A-80A1-681A6EDB2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82" y="1203052"/>
            <a:ext cx="3624094" cy="3064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D8A0F-5743-F84A-BE0D-D30916C6E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4073551"/>
            <a:ext cx="3521076" cy="2784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0365EB-6E90-4945-B272-6E9459C1B9E1}"/>
              </a:ext>
            </a:extLst>
          </p:cNvPr>
          <p:cNvSpPr txBox="1"/>
          <p:nvPr/>
        </p:nvSpPr>
        <p:spPr>
          <a:xfrm>
            <a:off x="4114800" y="914400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/>
              <a:t>A. </a:t>
            </a:r>
            <a:r>
              <a:rPr lang="en-US" sz="1400" i="1" u="sng" dirty="0" err="1"/>
              <a:t>Dainese</a:t>
            </a:r>
            <a:endParaRPr lang="en-US" sz="1400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8D7CF-5D0F-014B-B0B3-6968ECE06EAC}"/>
              </a:ext>
            </a:extLst>
          </p:cNvPr>
          <p:cNvSpPr txBox="1"/>
          <p:nvPr/>
        </p:nvSpPr>
        <p:spPr>
          <a:xfrm>
            <a:off x="365215" y="7019092"/>
            <a:ext cx="43428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vs. FONLL  (shape? Uncertainty?)</a:t>
            </a:r>
          </a:p>
          <a:p>
            <a:r>
              <a:rPr lang="en-US" sz="2000" b="1" dirty="0">
                <a:solidFill>
                  <a:srgbClr val="0066FF"/>
                </a:solidFill>
              </a:rPr>
              <a:t>Use experimental spectra as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97994-839E-A347-BF9D-80A7F65040AF}"/>
              </a:ext>
            </a:extLst>
          </p:cNvPr>
          <p:cNvSpPr txBox="1"/>
          <p:nvPr/>
        </p:nvSpPr>
        <p:spPr>
          <a:xfrm>
            <a:off x="5257800" y="7010400"/>
            <a:ext cx="482856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EPS09 vs. EPPS16 ? Uncertainty?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Consistent implementation of </a:t>
            </a:r>
            <a:r>
              <a:rPr lang="en-US" sz="2000" b="1" dirty="0" err="1">
                <a:solidFill>
                  <a:srgbClr val="FF0000"/>
                </a:solidFill>
              </a:rPr>
              <a:t>nPDFs</a:t>
            </a:r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B2B94-6FEF-7346-8659-1AE4096FB452}"/>
              </a:ext>
            </a:extLst>
          </p:cNvPr>
          <p:cNvSpPr txBox="1"/>
          <p:nvPr/>
        </p:nvSpPr>
        <p:spPr>
          <a:xfrm>
            <a:off x="7924800" y="947403"/>
            <a:ext cx="176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/>
              <a:t>M. He, EMMI-RRTF</a:t>
            </a:r>
          </a:p>
        </p:txBody>
      </p:sp>
    </p:spTree>
    <p:extLst>
      <p:ext uri="{BB962C8B-B14F-4D97-AF65-F5344CB8AC3E}">
        <p14:creationId xmlns:p14="http://schemas.microsoft.com/office/powerpoint/2010/main" val="3032088892"/>
      </p:ext>
    </p:extLst>
  </p:cSld>
  <p:clrMapOvr>
    <a:masterClrMapping/>
  </p:clrMapOvr>
</p:sld>
</file>

<file path=ppt/theme/theme1.xml><?xml version="1.0" encoding="utf-8"?>
<a:theme xmlns:a="http://schemas.openxmlformats.org/drawingml/2006/main" name="LBL">
  <a:themeElements>
    <a:clrScheme name="LBL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LB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宋体" charset="-122"/>
          </a:defRPr>
        </a:defPPr>
      </a:lstStyle>
    </a:lnDef>
  </a:objectDefaults>
  <a:extraClrSchemeLst>
    <a:extraClrScheme>
      <a:clrScheme name="LBL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BL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BL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Templates:LBL.pot</Template>
  <TotalTime>95498</TotalTime>
  <Words>158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Wingdings 2</vt:lpstr>
      <vt:lpstr>LBL</vt:lpstr>
      <vt:lpstr>PowerPoint Presentation</vt:lpstr>
      <vt:lpstr>PowerPoint Presentation</vt:lpstr>
    </vt:vector>
  </TitlesOfParts>
  <Company>MPHY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Calor Study of Hard and Soft Interactions报告人：张一飞</dc:title>
  <dc:creator>PC800</dc:creator>
  <cp:lastModifiedBy>Microsoft Office User</cp:lastModifiedBy>
  <cp:revision>4723</cp:revision>
  <cp:lastPrinted>2016-10-19T00:25:02Z</cp:lastPrinted>
  <dcterms:created xsi:type="dcterms:W3CDTF">2016-10-24T03:36:53Z</dcterms:created>
  <dcterms:modified xsi:type="dcterms:W3CDTF">2021-04-29T15:53:32Z</dcterms:modified>
</cp:coreProperties>
</file>