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4" r:id="rId15"/>
    <p:sldId id="285" r:id="rId16"/>
    <p:sldId id="270" r:id="rId17"/>
    <p:sldId id="274" r:id="rId18"/>
    <p:sldId id="271" r:id="rId19"/>
    <p:sldId id="272" r:id="rId20"/>
    <p:sldId id="286" r:id="rId21"/>
    <p:sldId id="287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0058400" cy="77724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1pPr>
    <a:lvl2pPr marL="504766" indent="-47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2pPr>
    <a:lvl3pPr marL="1014294" indent="-1000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3pPr>
    <a:lvl4pPr marL="1523822" indent="-1523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4pPr>
    <a:lvl5pPr marL="2033350" indent="-2047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5pPr>
    <a:lvl6pPr marL="2285732" algn="l" defTabSz="457146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6pPr>
    <a:lvl7pPr marL="2742880" algn="l" defTabSz="457146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7pPr>
    <a:lvl8pPr marL="3200026" algn="l" defTabSz="457146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8pPr>
    <a:lvl9pPr marL="3657172" algn="l" defTabSz="457146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50021"/>
    <a:srgbClr val="0066FF"/>
    <a:srgbClr val="003300"/>
    <a:srgbClr val="0033CC"/>
    <a:srgbClr val="FF0000"/>
    <a:srgbClr val="EB2FDE"/>
    <a:srgbClr val="4377D3"/>
    <a:srgbClr val="2BF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>
      <p:cViewPr varScale="1">
        <p:scale>
          <a:sx n="106" d="100"/>
          <a:sy n="106" d="100"/>
        </p:scale>
        <p:origin x="296" y="16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"/>
    </p:cViewPr>
  </p:sorterViewPr>
  <p:notesViewPr>
    <p:cSldViewPr>
      <p:cViewPr varScale="1">
        <p:scale>
          <a:sx n="78" d="100"/>
          <a:sy n="78" d="100"/>
        </p:scale>
        <p:origin x="-3112" y="-12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fld id="{214E7763-684A-5F48-B917-A58A261D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68350"/>
            <a:ext cx="49657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fld id="{E9CE0272-73D9-384F-A495-2E265BB31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1pPr>
    <a:lvl2pPr marL="50476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2pPr>
    <a:lvl3pPr marL="101429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3pPr>
    <a:lvl4pPr marL="152382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4pPr>
    <a:lvl5pPr marL="20333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5pPr>
    <a:lvl6pPr marL="2545871" algn="l" defTabSz="10183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043" algn="l" defTabSz="10183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4219" algn="l" defTabSz="10183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3390" algn="l" defTabSz="10183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7375" y="1468439"/>
            <a:ext cx="8967789" cy="49625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C67A-EA69-7144-9909-235A65B1B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3295" y="86360"/>
            <a:ext cx="2242185" cy="63438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86360"/>
            <a:ext cx="6558915" cy="6343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96B07-F797-EF48-A5F2-051058E7B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75" y="1468439"/>
            <a:ext cx="8967789" cy="4962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B60E4-7BE9-B349-BA11-FFF45ED2C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2"/>
            <a:ext cx="8549640" cy="1543685"/>
          </a:xfrm>
          <a:prstGeom prst="rect">
            <a:avLst/>
          </a:prstGeo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/>
            </a:lvl1pPr>
            <a:lvl2pPr marL="509174" indent="0">
              <a:buNone/>
              <a:defRPr sz="2000"/>
            </a:lvl2pPr>
            <a:lvl3pPr marL="1018348" indent="0">
              <a:buNone/>
              <a:defRPr sz="1800"/>
            </a:lvl3pPr>
            <a:lvl4pPr marL="1527523" indent="0">
              <a:buNone/>
              <a:defRPr sz="1600"/>
            </a:lvl4pPr>
            <a:lvl5pPr marL="2036696" indent="0">
              <a:buNone/>
              <a:defRPr sz="1600"/>
            </a:lvl5pPr>
            <a:lvl6pPr marL="2545871" indent="0">
              <a:buNone/>
              <a:defRPr sz="1600"/>
            </a:lvl6pPr>
            <a:lvl7pPr marL="3055043" indent="0">
              <a:buNone/>
              <a:defRPr sz="1600"/>
            </a:lvl7pPr>
            <a:lvl8pPr marL="3564219" indent="0">
              <a:buNone/>
              <a:defRPr sz="1600"/>
            </a:lvl8pPr>
            <a:lvl9pPr marL="407339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717E4-F944-284D-81BD-B1090C2115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740" y="1468120"/>
            <a:ext cx="4400550" cy="496210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930" y="1468120"/>
            <a:ext cx="4400550" cy="496210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343C8-4451-6D4E-8611-F610CF9B0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C66C-FF77-AB43-BC00-136B54C6B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B3E11-A5CE-B642-AB75-80711D41E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D4735-E31B-014A-B79D-5D9F668BAE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2184-5561-7D49-AA35-9CFA58E09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509174" indent="0">
              <a:buNone/>
              <a:defRPr sz="3100"/>
            </a:lvl2pPr>
            <a:lvl3pPr marL="1018348" indent="0">
              <a:buNone/>
              <a:defRPr sz="2700"/>
            </a:lvl3pPr>
            <a:lvl4pPr marL="1527523" indent="0">
              <a:buNone/>
              <a:defRPr sz="2200"/>
            </a:lvl4pPr>
            <a:lvl5pPr marL="2036696" indent="0">
              <a:buNone/>
              <a:defRPr sz="2200"/>
            </a:lvl5pPr>
            <a:lvl6pPr marL="2545871" indent="0">
              <a:buNone/>
              <a:defRPr sz="2200"/>
            </a:lvl6pPr>
            <a:lvl7pPr marL="3055043" indent="0">
              <a:buNone/>
              <a:defRPr sz="2200"/>
            </a:lvl7pPr>
            <a:lvl8pPr marL="3564219" indent="0">
              <a:buNone/>
              <a:defRPr sz="2200"/>
            </a:lvl8pPr>
            <a:lvl9pPr marL="4073390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14052-6F35-4C41-AF30-C5D800181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8476" y="7254876"/>
            <a:ext cx="501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35" tIns="50917" rIns="101835" bIns="509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2EE7DA97-C9E9-BA41-80A2-3E054BA4C4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5pPr>
      <a:lvl6pPr marL="509174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6pPr>
      <a:lvl7pPr marL="1018348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7pPr>
      <a:lvl8pPr marL="1527523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8pPr>
      <a:lvl9pPr marL="2036696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9pPr>
    </p:titleStyle>
    <p:bodyStyle>
      <a:lvl1pPr marL="377781" indent="-37778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4" charset="2"/>
        <a:buChar char="§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3817" indent="-314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4" charset="2"/>
        <a:buChar char="Ø"/>
        <a:defRPr sz="3100">
          <a:solidFill>
            <a:schemeClr val="tx1"/>
          </a:solidFill>
          <a:latin typeface="+mn-lt"/>
          <a:ea typeface="+mn-ea"/>
          <a:cs typeface="+mn-cs"/>
        </a:defRPr>
      </a:lvl2pPr>
      <a:lvl3pPr marL="1269852" indent="-25079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4" charset="2"/>
        <a:buChar char="¡"/>
        <a:defRPr sz="2700">
          <a:solidFill>
            <a:schemeClr val="tx1"/>
          </a:solidFill>
          <a:latin typeface="+mn-lt"/>
          <a:ea typeface="+mn-ea"/>
          <a:cs typeface="+mn-cs"/>
        </a:defRPr>
      </a:lvl3pPr>
      <a:lvl4pPr marL="1779380" indent="-25079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4" charset="2"/>
        <a:buChar char="Ø"/>
        <a:defRPr sz="2200">
          <a:solidFill>
            <a:schemeClr val="tx1"/>
          </a:solidFill>
          <a:latin typeface="+mn-lt"/>
          <a:ea typeface="+mn-ea"/>
          <a:cs typeface="+mn-cs"/>
        </a:defRPr>
      </a:lvl4pPr>
      <a:lvl5pPr marL="2288908" indent="-25079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4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5pPr>
      <a:lvl6pPr marL="2800457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9632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18805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27978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74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348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523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696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871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043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219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390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85D327-FF32-CA4E-B39E-07B81F3241D7}"/>
              </a:ext>
            </a:extLst>
          </p:cNvPr>
          <p:cNvSpPr txBox="1"/>
          <p:nvPr/>
        </p:nvSpPr>
        <p:spPr>
          <a:xfrm>
            <a:off x="0" y="481072"/>
            <a:ext cx="99822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Provide Heavy-Flavor Transport Coefficients (</a:t>
            </a:r>
            <a:r>
              <a:rPr lang="en-US" sz="1600" dirty="0" err="1"/>
              <a:t>mu_B</a:t>
            </a:r>
            <a:r>
              <a:rPr lang="en-US" sz="1600" dirty="0"/>
              <a:t>=0)</a:t>
            </a:r>
          </a:p>
          <a:p>
            <a:r>
              <a:rPr lang="en-US" sz="1600" dirty="0"/>
              <a:t>   ----------------------------------------------------</a:t>
            </a:r>
          </a:p>
          <a:p>
            <a:pPr lvl="1"/>
            <a:r>
              <a:rPr lang="en-US" sz="1600" dirty="0"/>
              <a:t>(a) Current best estimate of Ds(2\</a:t>
            </a:r>
            <a:r>
              <a:rPr lang="en-US" sz="1600" dirty="0" err="1"/>
              <a:t>piT</a:t>
            </a:r>
            <a:r>
              <a:rPr lang="en-US" sz="1600" dirty="0"/>
              <a:t>) as function of T over available T-range (both charm and bottom, if available).</a:t>
            </a:r>
          </a:p>
          <a:p>
            <a:pPr lvl="1"/>
            <a:r>
              <a:rPr lang="en-US" sz="1600" dirty="0"/>
              <a:t>(b) Normalized momentum dependence of friction coefficient, A(</a:t>
            </a:r>
            <a:r>
              <a:rPr lang="en-US" sz="1600" dirty="0" err="1"/>
              <a:t>p;T</a:t>
            </a:r>
            <a:r>
              <a:rPr lang="en-US" sz="1600" dirty="0"/>
              <a:t>)/A(p=0;T), for current best estimate.</a:t>
            </a:r>
          </a:p>
          <a:p>
            <a:pPr lvl="1"/>
            <a:r>
              <a:rPr lang="en-US" sz="1600" dirty="0"/>
              <a:t>(c) Table of current best estimates of charm friction and momentum-diffusion coefficients for p=0-40GeV (in steps of </a:t>
            </a:r>
            <a:r>
              <a:rPr lang="en-US" sz="1600" dirty="0" err="1"/>
              <a:t>dp</a:t>
            </a:r>
            <a:r>
              <a:rPr lang="en-US" sz="1600" dirty="0"/>
              <a:t>=0.2GeV) and T=0.16-0.6GeV (steps dT=0.02GeV) for </a:t>
            </a:r>
            <a:r>
              <a:rPr lang="en-US" sz="1600" dirty="0" err="1"/>
              <a:t>mu_B</a:t>
            </a:r>
            <a:r>
              <a:rPr lang="en-US" sz="1600" dirty="0"/>
              <a:t>=0. The idea is to run them through a Langevin simulation in a common hydrodynamic medium evolution.</a:t>
            </a:r>
          </a:p>
          <a:p>
            <a:endParaRPr lang="en-US" sz="1600" dirty="0"/>
          </a:p>
          <a:p>
            <a:r>
              <a:rPr lang="en-US" sz="1600" dirty="0"/>
              <a:t>2) Assess Hadronization and Hadronic Phase (test case: 30-50% 5TeV </a:t>
            </a:r>
            <a:r>
              <a:rPr lang="en-US" sz="1600" dirty="0" err="1"/>
              <a:t>PbPb</a:t>
            </a:r>
            <a:r>
              <a:rPr lang="en-US" sz="1600" dirty="0"/>
              <a:t> collisions)</a:t>
            </a:r>
          </a:p>
          <a:p>
            <a:r>
              <a:rPr lang="en-US" sz="1600" dirty="0"/>
              <a:t>   ------------------------------------------------------------------------- </a:t>
            </a:r>
          </a:p>
          <a:p>
            <a:pPr lvl="1"/>
            <a:r>
              <a:rPr lang="en-US" sz="1600" dirty="0"/>
              <a:t>(a) Compute H_AA(</a:t>
            </a:r>
            <a:r>
              <a:rPr lang="en-US" sz="1600" dirty="0" err="1"/>
              <a:t>pT;T_H</a:t>
            </a:r>
            <a:r>
              <a:rPr lang="en-US" sz="1600" dirty="0"/>
              <a:t>) = R_AA^H_Q (</a:t>
            </a:r>
            <a:r>
              <a:rPr lang="en-US" sz="1600" dirty="0" err="1"/>
              <a:t>pT;T_H</a:t>
            </a:r>
            <a:r>
              <a:rPr lang="en-US" sz="1600" dirty="0"/>
              <a:t>) / R_AA^Q(</a:t>
            </a:r>
            <a:r>
              <a:rPr lang="en-US" sz="1600" dirty="0" err="1"/>
              <a:t>pT;T_H</a:t>
            </a:r>
            <a:r>
              <a:rPr lang="en-US" sz="1600" dirty="0"/>
              <a:t>) , the ratio of the R_AA of the heavy meson (H_Q) just after hadronization to the R_AA of the heavy quark (Q) just before hadronization, for H_Q=</a:t>
            </a:r>
            <a:r>
              <a:rPr lang="en-US" sz="1600" dirty="0" err="1"/>
              <a:t>D,Lambda_c</a:t>
            </a:r>
            <a:r>
              <a:rPr lang="en-US" sz="1600" dirty="0"/>
              <a:t> (as available) and Q=c.</a:t>
            </a:r>
          </a:p>
          <a:p>
            <a:pPr lvl="1"/>
            <a:r>
              <a:rPr lang="en-US" sz="1600" dirty="0"/>
              <a:t>(b) The same as (a) but for the elliptic flow, v2: H_v2(</a:t>
            </a:r>
            <a:r>
              <a:rPr lang="en-US" sz="1600" dirty="0" err="1"/>
              <a:t>pT;T_H</a:t>
            </a:r>
            <a:r>
              <a:rPr lang="en-US" sz="1600" dirty="0"/>
              <a:t>) = v2^H_Q (</a:t>
            </a:r>
            <a:r>
              <a:rPr lang="en-US" sz="1600" dirty="0" err="1"/>
              <a:t>pT;T_H</a:t>
            </a:r>
            <a:r>
              <a:rPr lang="en-US" sz="1600" dirty="0"/>
              <a:t>) / v2^Q(</a:t>
            </a:r>
            <a:r>
              <a:rPr lang="en-US" sz="1600" dirty="0" err="1"/>
              <a:t>pT;T_H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(c) Compute H_AA and H_v2 ratios for D-meson spectra at kinetic freezeout over those right after hadronization (if applicable).</a:t>
            </a:r>
          </a:p>
          <a:p>
            <a:endParaRPr lang="en-US" sz="1600" dirty="0"/>
          </a:p>
          <a:p>
            <a:r>
              <a:rPr lang="en-US" sz="1600" dirty="0"/>
              <a:t>3) Transport Simulations with Imposed Coefficients</a:t>
            </a:r>
          </a:p>
          <a:p>
            <a:r>
              <a:rPr lang="en-US" sz="1600" dirty="0"/>
              <a:t>   ------------------------------------------------</a:t>
            </a:r>
          </a:p>
          <a:p>
            <a:pPr lvl="1"/>
            <a:r>
              <a:rPr lang="en-US" sz="1600" dirty="0"/>
              <a:t>(a) Renormalize the charm-quark transport coefficients with a temperature-dependent but momentum-independent K factor, K(T), as to obtain a temperature-independent value of D_s (2piT)  == 4  (for Langevin approaches,   D_s  = T / [</a:t>
            </a:r>
            <a:r>
              <a:rPr lang="en-US" sz="1600" dirty="0" err="1"/>
              <a:t>m_Q</a:t>
            </a:r>
            <a:r>
              <a:rPr lang="en-US" sz="1600" dirty="0"/>
              <a:t> A(p=0)]); then compute R_AA and v2 of charm quarks right before hadronization for 30-50% 5TeV </a:t>
            </a:r>
            <a:r>
              <a:rPr lang="en-US" sz="1600" dirty="0" err="1"/>
              <a:t>PbPb</a:t>
            </a:r>
            <a:r>
              <a:rPr lang="en-US" sz="1600" dirty="0"/>
              <a:t> collisions within your model. </a:t>
            </a:r>
          </a:p>
          <a:p>
            <a:pPr lvl="1"/>
            <a:r>
              <a:rPr lang="en-US" sz="1600" dirty="0"/>
              <a:t>(b) As an optional assignment (time permitting), to compare transport coefficients from different models: Renormalize current charm-quark transport coefficient, A(</a:t>
            </a:r>
            <a:r>
              <a:rPr lang="en-US" sz="1600" dirty="0" err="1"/>
              <a:t>p;T</a:t>
            </a:r>
            <a:r>
              <a:rPr lang="en-US" sz="1600" dirty="0"/>
              <a:t>), </a:t>
            </a:r>
            <a:r>
              <a:rPr lang="en-US" sz="1600" dirty="0" err="1"/>
              <a:t>qhat</a:t>
            </a:r>
            <a:r>
              <a:rPr lang="en-US" sz="1600" dirty="0"/>
              <a:t>/T^3 for a common R_AA in a fixed brick problem (as in Fig. 7 in Phys. Rev. C99 (2019) 054907); then compute R_AA and v2 of charm quarks right before hadronization for 30-50% 5TeV </a:t>
            </a:r>
            <a:r>
              <a:rPr lang="en-US" sz="1600" dirty="0" err="1"/>
              <a:t>PbPb</a:t>
            </a:r>
            <a:r>
              <a:rPr lang="en-US" sz="1600" dirty="0"/>
              <a:t> collisions within your model. </a:t>
            </a:r>
          </a:p>
        </p:txBody>
      </p:sp>
    </p:spTree>
    <p:extLst>
      <p:ext uri="{BB962C8B-B14F-4D97-AF65-F5344CB8AC3E}">
        <p14:creationId xmlns:p14="http://schemas.microsoft.com/office/powerpoint/2010/main" val="201424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Q1(b) Normalized momentum dependence of friction coefficient, A(</a:t>
            </a:r>
            <a:r>
              <a:rPr lang="en-US" sz="2000" dirty="0" err="1"/>
              <a:t>p;T</a:t>
            </a:r>
            <a:r>
              <a:rPr lang="en-US" sz="2000" dirty="0"/>
              <a:t>)/A(p=0;T), for current best estimate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1" cy="696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3919601" y="1371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84545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Q1(b) Normalized momentum dependence of friction coefficient, A(</a:t>
            </a:r>
            <a:r>
              <a:rPr lang="en-US" sz="2000" dirty="0" err="1"/>
              <a:t>p;T</a:t>
            </a:r>
            <a:r>
              <a:rPr lang="en-US" sz="2000" dirty="0"/>
              <a:t>)/A(p=0;T), for current best estimate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1" cy="696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3919601" y="1371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305246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1" cy="696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2895600" y="13716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53881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1" cy="6967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2895600" y="13716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206786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0" cy="6967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2895600" y="13716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90395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0" cy="6967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2895600" y="13716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145635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1" cy="6967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2895600" y="1371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37823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0" cy="6967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2895600" y="1371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406603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0" cy="6967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0D67D-62C6-0143-A4B2-A99310C6419C}"/>
              </a:ext>
            </a:extLst>
          </p:cNvPr>
          <p:cNvSpPr txBox="1"/>
          <p:nvPr/>
        </p:nvSpPr>
        <p:spPr>
          <a:xfrm>
            <a:off x="2362200" y="1519607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369496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0" cy="6967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A2D68-5BFF-224F-A903-8ACAABAFF47E}"/>
              </a:ext>
            </a:extLst>
          </p:cNvPr>
          <p:cNvSpPr txBox="1"/>
          <p:nvPr/>
        </p:nvSpPr>
        <p:spPr>
          <a:xfrm>
            <a:off x="2362200" y="1519607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31123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7B22-0DD6-014B-A571-CBD3448C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Q1(a) Current best estimate of Ds(2\</a:t>
            </a:r>
            <a:r>
              <a:rPr lang="en-US" sz="2000" dirty="0" err="1"/>
              <a:t>piT</a:t>
            </a:r>
            <a:r>
              <a:rPr lang="en-US" sz="2000" dirty="0"/>
              <a:t>) as function of T over available T-range (both charm and bottom, if available)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10577-E189-0344-BB8F-49EC1CD67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1B36C-6A7E-7448-8BD1-2718E55F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601" y="809186"/>
            <a:ext cx="8966821" cy="6963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3984A-406F-574F-BB56-B926EBB502BB}"/>
              </a:ext>
            </a:extLst>
          </p:cNvPr>
          <p:cNvSpPr txBox="1"/>
          <p:nvPr/>
        </p:nvSpPr>
        <p:spPr>
          <a:xfrm>
            <a:off x="7162800" y="12954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403228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29" cy="6967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A2D68-5BFF-224F-A903-8ACAABAFF47E}"/>
              </a:ext>
            </a:extLst>
          </p:cNvPr>
          <p:cNvSpPr txBox="1"/>
          <p:nvPr/>
        </p:nvSpPr>
        <p:spPr>
          <a:xfrm>
            <a:off x="2362200" y="1519607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230811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29" cy="6967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A2D68-5BFF-224F-A903-8ACAABAFF47E}"/>
              </a:ext>
            </a:extLst>
          </p:cNvPr>
          <p:cNvSpPr txBox="1"/>
          <p:nvPr/>
        </p:nvSpPr>
        <p:spPr>
          <a:xfrm>
            <a:off x="2362200" y="1519607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1417710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0" cy="6967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9D06B-3F59-114B-B2AE-50EB30B785F2}"/>
              </a:ext>
            </a:extLst>
          </p:cNvPr>
          <p:cNvSpPr txBox="1"/>
          <p:nvPr/>
        </p:nvSpPr>
        <p:spPr>
          <a:xfrm>
            <a:off x="7467600" y="2133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281217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2000" dirty="0"/>
              <a:t>Q1(c) Table of current best estimates of charm friction and momentum-diffusion coefficients for p=0-40GeV and T=0.16-0.6GeV for </a:t>
            </a:r>
            <a:r>
              <a:rPr lang="en-US" sz="2000" dirty="0" err="1"/>
              <a:t>mu_B</a:t>
            </a:r>
            <a:r>
              <a:rPr lang="en-US" sz="2000" dirty="0"/>
              <a:t>=0.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29" cy="6967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7467600" y="2133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367772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1600" dirty="0"/>
              <a:t>Q2(a) Compute H_AA(</a:t>
            </a:r>
            <a:r>
              <a:rPr lang="en-US" sz="1600" dirty="0" err="1"/>
              <a:t>pT;T_H</a:t>
            </a:r>
            <a:r>
              <a:rPr lang="en-US" sz="1600" dirty="0"/>
              <a:t>) = R_AA^H_Q (</a:t>
            </a:r>
            <a:r>
              <a:rPr lang="en-US" sz="1600" dirty="0" err="1"/>
              <a:t>pT;T_H</a:t>
            </a:r>
            <a:r>
              <a:rPr lang="en-US" sz="1600" dirty="0"/>
              <a:t>) / R_AA^Q(</a:t>
            </a:r>
            <a:r>
              <a:rPr lang="en-US" sz="1600" dirty="0" err="1"/>
              <a:t>pT;T_H</a:t>
            </a:r>
            <a:r>
              <a:rPr lang="en-US" sz="1600" dirty="0"/>
              <a:t>) , the ratio of the R_AA of the heavy meson (H_Q) just after hadronization to the R_AA of the heavy quark (Q) just before hadronization, for H_Q=</a:t>
            </a:r>
            <a:r>
              <a:rPr lang="en-US" sz="1600" dirty="0" err="1"/>
              <a:t>D,Lambda_c</a:t>
            </a:r>
            <a:r>
              <a:rPr lang="en-US" sz="1600" dirty="0"/>
              <a:t> (as available) and Q=c.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8" y="804672"/>
            <a:ext cx="8972627" cy="6967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C0C14-FA01-6442-BE6B-750F0A88160D}"/>
              </a:ext>
            </a:extLst>
          </p:cNvPr>
          <p:cNvSpPr txBox="1"/>
          <p:nvPr/>
        </p:nvSpPr>
        <p:spPr>
          <a:xfrm>
            <a:off x="7467600" y="21336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812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5726"/>
            <a:ext cx="10042526" cy="718946"/>
          </a:xfrm>
        </p:spPr>
        <p:txBody>
          <a:bodyPr/>
          <a:lstStyle/>
          <a:p>
            <a:pPr lvl="1"/>
            <a:r>
              <a:rPr lang="en-US" sz="1600" dirty="0"/>
              <a:t>Q2(a) Compute H_AA(</a:t>
            </a:r>
            <a:r>
              <a:rPr lang="en-US" sz="1600" dirty="0" err="1"/>
              <a:t>pT;T_H</a:t>
            </a:r>
            <a:r>
              <a:rPr lang="en-US" sz="1600" dirty="0"/>
              <a:t>) = R_AA^H_Q (</a:t>
            </a:r>
            <a:r>
              <a:rPr lang="en-US" sz="1600" dirty="0" err="1"/>
              <a:t>pT;T_H</a:t>
            </a:r>
            <a:r>
              <a:rPr lang="en-US" sz="1600" dirty="0"/>
              <a:t>) / R_AA^Q(</a:t>
            </a:r>
            <a:r>
              <a:rPr lang="en-US" sz="1600" dirty="0" err="1"/>
              <a:t>pT;T_H</a:t>
            </a:r>
            <a:r>
              <a:rPr lang="en-US" sz="1600" dirty="0"/>
              <a:t>) , the ratio of the R_AA of the heavy meson (H_Q) just after hadronization to the R_AA of the heavy quark (Q) just before hadronization, for H_Q=</a:t>
            </a:r>
            <a:r>
              <a:rPr lang="en-US" sz="1600" dirty="0" err="1"/>
              <a:t>D,Lambda_c</a:t>
            </a:r>
            <a:r>
              <a:rPr lang="en-US" sz="1600" dirty="0"/>
              <a:t> (as available) and Q=c.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8" y="804672"/>
            <a:ext cx="8972626" cy="6967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BDC33-B23C-7D4E-BD50-DB49AB4684AD}"/>
              </a:ext>
            </a:extLst>
          </p:cNvPr>
          <p:cNvSpPr txBox="1"/>
          <p:nvPr/>
        </p:nvSpPr>
        <p:spPr>
          <a:xfrm>
            <a:off x="7467600" y="213360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pitchFamily="2" charset="2"/>
              </a:rPr>
              <a:t>L</a:t>
            </a:r>
            <a:r>
              <a:rPr lang="en-US" sz="2400" baseline="-25000" dirty="0">
                <a:latin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6174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34" y="85726"/>
            <a:ext cx="8691532" cy="718946"/>
          </a:xfrm>
        </p:spPr>
        <p:txBody>
          <a:bodyPr/>
          <a:lstStyle/>
          <a:p>
            <a:pPr lvl="1"/>
            <a:r>
              <a:rPr lang="en-US" sz="2000" dirty="0"/>
              <a:t>Q2(b) The same as (a) but for the elliptic flow, v2: H_v2(</a:t>
            </a:r>
            <a:r>
              <a:rPr lang="en-US" sz="2000" dirty="0" err="1"/>
              <a:t>pT;T_H</a:t>
            </a:r>
            <a:r>
              <a:rPr lang="en-US" sz="2000" dirty="0"/>
              <a:t>) = v2^H_Q (</a:t>
            </a:r>
            <a:r>
              <a:rPr lang="en-US" sz="2000" dirty="0" err="1"/>
              <a:t>pT;T_H</a:t>
            </a:r>
            <a:r>
              <a:rPr lang="en-US" sz="2000" dirty="0"/>
              <a:t>) / v2^Q(</a:t>
            </a:r>
            <a:r>
              <a:rPr lang="en-US" sz="2000" dirty="0" err="1"/>
              <a:t>pT;T_H</a:t>
            </a:r>
            <a:r>
              <a:rPr lang="en-US" sz="2000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8" y="804672"/>
            <a:ext cx="8972626" cy="6967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C0C14-FA01-6442-BE6B-750F0A88160D}"/>
              </a:ext>
            </a:extLst>
          </p:cNvPr>
          <p:cNvSpPr txBox="1"/>
          <p:nvPr/>
        </p:nvSpPr>
        <p:spPr>
          <a:xfrm>
            <a:off x="7467600" y="21336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570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34" y="85726"/>
            <a:ext cx="8691532" cy="718946"/>
          </a:xfrm>
        </p:spPr>
        <p:txBody>
          <a:bodyPr/>
          <a:lstStyle/>
          <a:p>
            <a:pPr lvl="1"/>
            <a:r>
              <a:rPr lang="en-US" sz="2000" dirty="0"/>
              <a:t>Q2(b) The same as (a) but for the elliptic flow, v2: H_v2(</a:t>
            </a:r>
            <a:r>
              <a:rPr lang="en-US" sz="2000" dirty="0" err="1"/>
              <a:t>pT;T_H</a:t>
            </a:r>
            <a:r>
              <a:rPr lang="en-US" sz="2000" dirty="0"/>
              <a:t>) = v2^H_Q (</a:t>
            </a:r>
            <a:r>
              <a:rPr lang="en-US" sz="2000" dirty="0" err="1"/>
              <a:t>pT;T_H</a:t>
            </a:r>
            <a:r>
              <a:rPr lang="en-US" sz="2000" dirty="0"/>
              <a:t>) / v2^Q(</a:t>
            </a:r>
            <a:r>
              <a:rPr lang="en-US" sz="2000" dirty="0" err="1"/>
              <a:t>pT;T_H</a:t>
            </a:r>
            <a:r>
              <a:rPr lang="en-US" sz="2000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8" y="804672"/>
            <a:ext cx="8972626" cy="6967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15B84-AA8B-4E41-AFC5-B7E5BB43827E}"/>
              </a:ext>
            </a:extLst>
          </p:cNvPr>
          <p:cNvSpPr txBox="1"/>
          <p:nvPr/>
        </p:nvSpPr>
        <p:spPr>
          <a:xfrm>
            <a:off x="7467600" y="213360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pitchFamily="2" charset="2"/>
              </a:rPr>
              <a:t>L</a:t>
            </a:r>
            <a:r>
              <a:rPr lang="en-US" sz="2400" baseline="-25000" dirty="0">
                <a:latin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8372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34" y="85726"/>
            <a:ext cx="8691532" cy="718946"/>
          </a:xfrm>
        </p:spPr>
        <p:txBody>
          <a:bodyPr/>
          <a:lstStyle/>
          <a:p>
            <a:pPr lvl="1"/>
            <a:r>
              <a:rPr lang="en-US" sz="2000" dirty="0"/>
              <a:t>Q2(c) Compute H_AA and H_v2 ratios for D-meson spectra at kinetic freezeout over those right after hadronization (if applicable).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8" y="804672"/>
            <a:ext cx="8972626" cy="6967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CC66D-0E20-9C4C-AFAC-8CFC9284F7AB}"/>
              </a:ext>
            </a:extLst>
          </p:cNvPr>
          <p:cNvSpPr txBox="1"/>
          <p:nvPr/>
        </p:nvSpPr>
        <p:spPr>
          <a:xfrm>
            <a:off x="7467600" y="21336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633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34" y="85726"/>
            <a:ext cx="8691532" cy="718946"/>
          </a:xfrm>
        </p:spPr>
        <p:txBody>
          <a:bodyPr/>
          <a:lstStyle/>
          <a:p>
            <a:pPr lvl="1"/>
            <a:r>
              <a:rPr lang="en-US" sz="2000" dirty="0"/>
              <a:t>Q2(c) Compute H_AA and H_v2 ratios for D-meson spectra at kinetic freezeout over those right after hadronization (if applicable).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8" y="804672"/>
            <a:ext cx="8972625" cy="6967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CC66D-0E20-9C4C-AFAC-8CFC9284F7AB}"/>
              </a:ext>
            </a:extLst>
          </p:cNvPr>
          <p:cNvSpPr txBox="1"/>
          <p:nvPr/>
        </p:nvSpPr>
        <p:spPr>
          <a:xfrm>
            <a:off x="7467600" y="21336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45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57802-5A23-884E-A9AA-F2B8073148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4F01B-37E6-CA49-8B12-7889D1B9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</p:spPr>
        <p:txBody>
          <a:bodyPr/>
          <a:lstStyle/>
          <a:p>
            <a:r>
              <a:rPr lang="en-US" sz="2000" dirty="0"/>
              <a:t>Q1(a) Current best estimate of Ds(2\</a:t>
            </a:r>
            <a:r>
              <a:rPr lang="en-US" sz="2000" dirty="0" err="1"/>
              <a:t>piT</a:t>
            </a:r>
            <a:r>
              <a:rPr lang="en-US" sz="2000" dirty="0"/>
              <a:t>) as function of T over available T-range (both charm and bottom, if available)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963D9-371F-364D-AED7-73E34749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6" y="804672"/>
            <a:ext cx="8972634" cy="6967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08FD3-213B-2948-9220-133E6DA538F6}"/>
              </a:ext>
            </a:extLst>
          </p:cNvPr>
          <p:cNvSpPr txBox="1"/>
          <p:nvPr/>
        </p:nvSpPr>
        <p:spPr>
          <a:xfrm>
            <a:off x="7162800" y="12954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057397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43054"/>
            <a:ext cx="10210800" cy="718946"/>
          </a:xfrm>
        </p:spPr>
        <p:txBody>
          <a:bodyPr/>
          <a:lstStyle/>
          <a:p>
            <a:pPr lvl="1"/>
            <a:r>
              <a:rPr lang="en-US" sz="1400" dirty="0"/>
              <a:t>Q3(a) Renormalize the charm-quark transport coefficients with a temperature-dependent but momentum-independent K factor, K(T), as to obtain a temperature-independent value of D_s (2piT)  == 4  (for Langevin approaches, D_s  = T / [</a:t>
            </a:r>
            <a:r>
              <a:rPr lang="en-US" sz="1400" dirty="0" err="1"/>
              <a:t>m_Q</a:t>
            </a:r>
            <a:r>
              <a:rPr lang="en-US" sz="1400" dirty="0"/>
              <a:t> A(p=0)]); then compute R_AA and v2 of charm quarks right before hadronization for 30-50% 5TeV </a:t>
            </a:r>
            <a:r>
              <a:rPr lang="en-US" sz="1400" dirty="0" err="1"/>
              <a:t>PbPb</a:t>
            </a:r>
            <a:r>
              <a:rPr lang="en-US" sz="1400" dirty="0"/>
              <a:t> collisions within your model.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9" y="804672"/>
            <a:ext cx="8972623" cy="69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7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43054"/>
            <a:ext cx="10210800" cy="718946"/>
          </a:xfrm>
        </p:spPr>
        <p:txBody>
          <a:bodyPr/>
          <a:lstStyle/>
          <a:p>
            <a:pPr lvl="1"/>
            <a:r>
              <a:rPr lang="en-US" sz="1400" dirty="0"/>
              <a:t>Q3(a) Renormalize the charm-quark transport coefficients with a temperature-dependent but momentum-independent K factor, K(T), as to obtain a temperature-independent value of D_s (2piT)  == 4  (for Langevin approaches, D_s  = T / [</a:t>
            </a:r>
            <a:r>
              <a:rPr lang="en-US" sz="1400" dirty="0" err="1"/>
              <a:t>m_Q</a:t>
            </a:r>
            <a:r>
              <a:rPr lang="en-US" sz="1400" dirty="0"/>
              <a:t> A(p=0)]); then compute R_AA and v2 of charm quarks right before hadronization for 30-50% 5TeV </a:t>
            </a:r>
            <a:r>
              <a:rPr lang="en-US" sz="1400" dirty="0" err="1"/>
              <a:t>PbPb</a:t>
            </a:r>
            <a:r>
              <a:rPr lang="en-US" sz="1400" dirty="0"/>
              <a:t> collisions within your model.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9" y="804672"/>
            <a:ext cx="8972622" cy="69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Q1(b) Normalized momentum dependence of friction coefficient, A(</a:t>
            </a:r>
            <a:r>
              <a:rPr lang="en-US" sz="2000" dirty="0" err="1"/>
              <a:t>p;T</a:t>
            </a:r>
            <a:r>
              <a:rPr lang="en-US" sz="2000" dirty="0"/>
              <a:t>)/A(p=0;T), for current best estimate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6" y="804672"/>
            <a:ext cx="8972635" cy="6967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AE063-CFFB-FE45-8920-4D9D69CEF2A1}"/>
              </a:ext>
            </a:extLst>
          </p:cNvPr>
          <p:cNvSpPr txBox="1"/>
          <p:nvPr/>
        </p:nvSpPr>
        <p:spPr>
          <a:xfrm>
            <a:off x="3919601" y="13716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237801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Q1(b) Normalized momentum dependence of friction coefficient, A(</a:t>
            </a:r>
            <a:r>
              <a:rPr lang="en-US" sz="2000" dirty="0" err="1"/>
              <a:t>p;T</a:t>
            </a:r>
            <a:r>
              <a:rPr lang="en-US" sz="2000" dirty="0"/>
              <a:t>)/A(p=0;T), for current best estimate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6" y="804672"/>
            <a:ext cx="8972634" cy="6967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8A994-5D77-B047-B2C5-4AF7D34AA4AE}"/>
              </a:ext>
            </a:extLst>
          </p:cNvPr>
          <p:cNvSpPr txBox="1"/>
          <p:nvPr/>
        </p:nvSpPr>
        <p:spPr>
          <a:xfrm>
            <a:off x="3919601" y="13716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288911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Q1(b) Normalized momentum dependence of friction coefficient, A(</a:t>
            </a:r>
            <a:r>
              <a:rPr lang="en-US" sz="2000" dirty="0" err="1"/>
              <a:t>p;T</a:t>
            </a:r>
            <a:r>
              <a:rPr lang="en-US" sz="2000" dirty="0"/>
              <a:t>)/A(p=0;T), for current best estimate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6" y="804672"/>
            <a:ext cx="8972634" cy="6967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4B8C6-B128-3845-8587-D4657DFD9A8B}"/>
              </a:ext>
            </a:extLst>
          </p:cNvPr>
          <p:cNvSpPr txBox="1"/>
          <p:nvPr/>
        </p:nvSpPr>
        <p:spPr>
          <a:xfrm>
            <a:off x="3919601" y="13716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186418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Q1(b) Normalized momentum dependence of friction coefficient, A(</a:t>
            </a:r>
            <a:r>
              <a:rPr lang="en-US" sz="2000" dirty="0" err="1"/>
              <a:t>p;T</a:t>
            </a:r>
            <a:r>
              <a:rPr lang="en-US" sz="2000" dirty="0"/>
              <a:t>)/A(p=0;T), for current best estimate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2" cy="6967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3919601" y="13716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413177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Q1(b) Normalized momentum dependence of friction coefficient, A(</a:t>
            </a:r>
            <a:r>
              <a:rPr lang="en-US" sz="2000" dirty="0" err="1"/>
              <a:t>p;T</a:t>
            </a:r>
            <a:r>
              <a:rPr lang="en-US" sz="2000" dirty="0"/>
              <a:t>)/A(p=0;T), for current best estimate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2" cy="696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3919601" y="1371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93010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7A56-1F44-7B43-BC29-DAF36C2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Q1(b) Normalized momentum dependence of friction coefficient, A(</a:t>
            </a:r>
            <a:r>
              <a:rPr lang="en-US" sz="2000" dirty="0" err="1"/>
              <a:t>p;T</a:t>
            </a:r>
            <a:r>
              <a:rPr lang="en-US" sz="2000" dirty="0"/>
              <a:t>)/A(p=0;T), for current best estimate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A32D-9524-A84D-8590-308496F7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B60E4-7BE9-B349-BA11-FFF45ED2CEC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D1743-5CCA-C045-91D8-12C3F3F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37" y="804672"/>
            <a:ext cx="8972631" cy="696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05497-0CA8-A644-93D4-F9D41CF77DA9}"/>
              </a:ext>
            </a:extLst>
          </p:cNvPr>
          <p:cNvSpPr txBox="1"/>
          <p:nvPr/>
        </p:nvSpPr>
        <p:spPr>
          <a:xfrm>
            <a:off x="3919601" y="1371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4586142"/>
      </p:ext>
    </p:extLst>
  </p:cSld>
  <p:clrMapOvr>
    <a:masterClrMapping/>
  </p:clrMapOvr>
</p:sld>
</file>

<file path=ppt/theme/theme1.xml><?xml version="1.0" encoding="utf-8"?>
<a:theme xmlns:a="http://schemas.openxmlformats.org/drawingml/2006/main" name="LBL">
  <a:themeElements>
    <a:clrScheme name="LBL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LB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宋体" charset="-122"/>
          </a:defRPr>
        </a:defPPr>
      </a:lstStyle>
    </a:lnDef>
  </a:objectDefaults>
  <a:extraClrSchemeLst>
    <a:extraClrScheme>
      <a:clrScheme name="LBL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BL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Templates:LBL.pot</Template>
  <TotalTime>95375</TotalTime>
  <Words>1738</Words>
  <Application>Microsoft Macintosh PowerPoint</Application>
  <PresentationFormat>Custom</PresentationFormat>
  <Paragraphs>104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Symbol</vt:lpstr>
      <vt:lpstr>Times New Roman</vt:lpstr>
      <vt:lpstr>Wingdings</vt:lpstr>
      <vt:lpstr>Wingdings 2</vt:lpstr>
      <vt:lpstr>LBL</vt:lpstr>
      <vt:lpstr>PowerPoint Presentation</vt:lpstr>
      <vt:lpstr>Q1(a) Current best estimate of Ds(2\piT) as function of T over available T-range (both charm and bottom, if available) </vt:lpstr>
      <vt:lpstr>Q1(a) Current best estimate of Ds(2\piT) as function of T over available T-range (both charm and bottom, if available) </vt:lpstr>
      <vt:lpstr>Q1(b) Normalized momentum dependence of friction coefficient, A(p;T)/A(p=0;T), for current best estimate </vt:lpstr>
      <vt:lpstr>Q1(b) Normalized momentum dependence of friction coefficient, A(p;T)/A(p=0;T), for current best estimate </vt:lpstr>
      <vt:lpstr>Q1(b) Normalized momentum dependence of friction coefficient, A(p;T)/A(p=0;T), for current best estimate </vt:lpstr>
      <vt:lpstr>Q1(b) Normalized momentum dependence of friction coefficient, A(p;T)/A(p=0;T), for current best estimate </vt:lpstr>
      <vt:lpstr>Q1(b) Normalized momentum dependence of friction coefficient, A(p;T)/A(p=0;T), for current best estimate </vt:lpstr>
      <vt:lpstr>Q1(b) Normalized momentum dependence of friction coefficient, A(p;T)/A(p=0;T), for current best estimate </vt:lpstr>
      <vt:lpstr>Q1(b) Normalized momentum dependence of friction coefficient, A(p;T)/A(p=0;T), for current best estimate </vt:lpstr>
      <vt:lpstr>Q1(b) Normalized momentum dependence of friction coefficient, A(p;T)/A(p=0;T), for current best estimate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Q1(c) Table of current best estimates of charm friction and momentum-diffusion coefficients for p=0-40GeV and T=0.16-0.6GeV for mu_B=0. </vt:lpstr>
      <vt:lpstr>Q2(a) Compute H_AA(pT;T_H) = R_AA^H_Q (pT;T_H) / R_AA^Q(pT;T_H) , the ratio of the R_AA of the heavy meson (H_Q) just after hadronization to the R_AA of the heavy quark (Q) just before hadronization, for H_Q=D,Lambda_c (as available) and Q=c.</vt:lpstr>
      <vt:lpstr>Q2(a) Compute H_AA(pT;T_H) = R_AA^H_Q (pT;T_H) / R_AA^Q(pT;T_H) , the ratio of the R_AA of the heavy meson (H_Q) just after hadronization to the R_AA of the heavy quark (Q) just before hadronization, for H_Q=D,Lambda_c (as available) and Q=c.</vt:lpstr>
      <vt:lpstr>Q2(b) The same as (a) but for the elliptic flow, v2: H_v2(pT;T_H) = v2^H_Q (pT;T_H) / v2^Q(pT;T_H). </vt:lpstr>
      <vt:lpstr>Q2(b) The same as (a) but for the elliptic flow, v2: H_v2(pT;T_H) = v2^H_Q (pT;T_H) / v2^Q(pT;T_H). </vt:lpstr>
      <vt:lpstr>Q2(c) Compute H_AA and H_v2 ratios for D-meson spectra at kinetic freezeout over those right after hadronization (if applicable).</vt:lpstr>
      <vt:lpstr>Q2(c) Compute H_AA and H_v2 ratios for D-meson spectra at kinetic freezeout over those right after hadronization (if applicable).</vt:lpstr>
      <vt:lpstr>Q3(a) Renormalize the charm-quark transport coefficients with a temperature-dependent but momentum-independent K factor, K(T), as to obtain a temperature-independent value of D_s (2piT)  == 4  (for Langevin approaches, D_s  = T / [m_Q A(p=0)]); then compute R_AA and v2 of charm quarks right before hadronization for 30-50% 5TeV PbPb collisions within your model. </vt:lpstr>
      <vt:lpstr>Q3(a) Renormalize the charm-quark transport coefficients with a temperature-dependent but momentum-independent K factor, K(T), as to obtain a temperature-independent value of D_s (2piT)  == 4  (for Langevin approaches, D_s  = T / [m_Q A(p=0)]); then compute R_AA and v2 of charm quarks right before hadronization for 30-50% 5TeV PbPb collisions within your model. </vt:lpstr>
    </vt:vector>
  </TitlesOfParts>
  <Company>MPHY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Calor Study of Hard and Soft Interactions报告人：张一飞</dc:title>
  <dc:creator>PC800</dc:creator>
  <cp:lastModifiedBy>Microsoft Office User</cp:lastModifiedBy>
  <cp:revision>4705</cp:revision>
  <cp:lastPrinted>2016-10-19T00:25:02Z</cp:lastPrinted>
  <dcterms:created xsi:type="dcterms:W3CDTF">2016-10-24T03:36:53Z</dcterms:created>
  <dcterms:modified xsi:type="dcterms:W3CDTF">2021-04-27T16:32:56Z</dcterms:modified>
</cp:coreProperties>
</file>