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94628"/>
  </p:normalViewPr>
  <p:slideViewPr>
    <p:cSldViewPr snapToGrid="0" snapToObjects="1">
      <p:cViewPr varScale="1">
        <p:scale>
          <a:sx n="116" d="100"/>
          <a:sy n="116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65E1-D45F-5C70-D39B-8F24266BA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50C0A-5845-BF3C-89B7-81D1C82B8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58809-62E4-EE0D-CCCB-4577DC70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5A60-C956-6A44-B6A9-5F14942E873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16B9-A12C-8FA3-8C2D-326EDAD3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1F8D-0CA0-EA4E-3207-FAF40400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1FA4-E01C-7645-BAB9-11DF2DEE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5913-13D9-39FD-CF81-32CD39E4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3CD7F-D362-2F85-6C9E-58EE77F8B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AC93-831C-9118-9886-F10B03A6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5A60-C956-6A44-B6A9-5F14942E873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A5C4-AEB4-EBA1-A9A5-38F993F9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CEAB-7346-9981-9783-D1A8E19B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1FA4-E01C-7645-BAB9-11DF2DEE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40E74-AF6C-3CF6-530D-4DB8AC2CE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B2D41-8356-6065-800C-F7719D30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876C-F522-2D55-9A05-C01122C2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5A60-C956-6A44-B6A9-5F14942E873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47D6-8BD6-B0A7-B9F1-A8C42765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920AB-0A53-F832-AA4B-911D53C5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1FA4-E01C-7645-BAB9-11DF2DEE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0F43-8CDA-21C3-BD07-E6650095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D5B1-365D-B04D-B966-8CC58C503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B119-F152-7F71-64F5-798D4AE4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5A60-C956-6A44-B6A9-5F14942E873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7B7B-59AF-6AF5-6E68-9E612B76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4328-3F1B-F134-0020-C81E657E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1FA4-E01C-7645-BAB9-11DF2DEE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C2F8-ADAF-BB3D-890D-F18CE0DA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9CDBD-7896-93B3-2CD2-6FD0DD32F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22832-46D1-7A58-A2BC-023C3FAC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5A60-C956-6A44-B6A9-5F14942E873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E43C-1A50-14E2-CDF7-71B4AFA7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CAE51-2B7B-2956-32FE-304A4D57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1FA4-E01C-7645-BAB9-11DF2DEE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7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FD90-2EFC-340D-1525-54417904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13BD-AD6D-80FC-CCCD-D7471412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09A84-0D87-3575-8A90-ED146A78E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AB1CE-0DF2-6C36-AB13-B8EFB9ED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5A60-C956-6A44-B6A9-5F14942E873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AEBFC-3606-2F03-EFC0-6ADDE809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D6036-902C-EB7E-9F43-DB0D1578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1FA4-E01C-7645-BAB9-11DF2DEE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CEA6-D8F5-FF27-6ABA-7FEF24D1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8F03E-0966-9A76-28A8-4DA041E2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E8F3F-7D5C-5235-3BC1-0863B503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A2409-570D-61E4-3633-EB79C0DC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E0FFD-7049-6B33-60B3-D1F35863F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32747-19F1-7DC1-9DBB-4D47D520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5A60-C956-6A44-B6A9-5F14942E873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93926-1B79-C3A6-244D-2C0455E0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0D1D3-2AAA-D339-6FE9-30839790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1FA4-E01C-7645-BAB9-11DF2DEE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D995-37D2-B4F5-8676-CD5F03C3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BD398-C9C1-79CF-42A1-23733104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5A60-C956-6A44-B6A9-5F14942E873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AD533-591A-2573-4050-CB66B019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2BAB-9E1E-9799-E2FC-D78A570D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1FA4-E01C-7645-BAB9-11DF2DEE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9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5BB45-F093-14A9-8451-BC1C0307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5A60-C956-6A44-B6A9-5F14942E873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FECA2-334F-1663-A577-B2FC9B47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9AE50-9568-B08A-9774-5F4D61E6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1FA4-E01C-7645-BAB9-11DF2DEE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8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B397-555A-B831-ABBB-7B6A5184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81C7-42C7-4C2D-2E6B-A178F143E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2CEDB-4571-2E26-076F-236C6C058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7415-03D6-F77D-3BB1-FD5B9DDC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5A60-C956-6A44-B6A9-5F14942E873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8D3BC-0526-B936-D05A-C8278FE4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08D23-E066-AA9E-037D-2A35C233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1FA4-E01C-7645-BAB9-11DF2DEE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4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CF8E-1E8B-A62C-5142-CD09E67F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EF710-B6D9-0FD6-5C6A-C5D9CD37E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98075-7A5A-3A0F-76C2-388FF616A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BEC0-E80E-FABF-CA78-9DFFF355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5A60-C956-6A44-B6A9-5F14942E873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289C0-47BA-8757-16BA-48E2CEBD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47103-4094-C3F7-0853-C82711BF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1FA4-E01C-7645-BAB9-11DF2DEE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186B2-C1AB-D2D9-CF42-EA363689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EAE26-E024-912A-7C5F-3CEB44320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3DCA-0786-A8A3-AB87-639C13253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5A60-C956-6A44-B6A9-5F14942E873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3BCA-F54E-8F72-5A71-DE81913B9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5297-ED21-C4D8-E2ED-DA1C7EC86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1FA4-E01C-7645-BAB9-11DF2DEE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BE2D6C-A25F-50A6-A4F0-C16B1EE90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05946"/>
              </p:ext>
            </p:extLst>
          </p:nvPr>
        </p:nvGraphicFramePr>
        <p:xfrm>
          <a:off x="164802" y="1580903"/>
          <a:ext cx="118623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88">
                  <a:extLst>
                    <a:ext uri="{9D8B030D-6E8A-4147-A177-3AD203B41FA5}">
                      <a16:colId xmlns:a16="http://schemas.microsoft.com/office/drawing/2014/main" val="1543486709"/>
                    </a:ext>
                  </a:extLst>
                </a:gridCol>
                <a:gridCol w="697788">
                  <a:extLst>
                    <a:ext uri="{9D8B030D-6E8A-4147-A177-3AD203B41FA5}">
                      <a16:colId xmlns:a16="http://schemas.microsoft.com/office/drawing/2014/main" val="2849119372"/>
                    </a:ext>
                  </a:extLst>
                </a:gridCol>
                <a:gridCol w="697788">
                  <a:extLst>
                    <a:ext uri="{9D8B030D-6E8A-4147-A177-3AD203B41FA5}">
                      <a16:colId xmlns:a16="http://schemas.microsoft.com/office/drawing/2014/main" val="1604103424"/>
                    </a:ext>
                  </a:extLst>
                </a:gridCol>
                <a:gridCol w="697788">
                  <a:extLst>
                    <a:ext uri="{9D8B030D-6E8A-4147-A177-3AD203B41FA5}">
                      <a16:colId xmlns:a16="http://schemas.microsoft.com/office/drawing/2014/main" val="4016436866"/>
                    </a:ext>
                  </a:extLst>
                </a:gridCol>
                <a:gridCol w="697788">
                  <a:extLst>
                    <a:ext uri="{9D8B030D-6E8A-4147-A177-3AD203B41FA5}">
                      <a16:colId xmlns:a16="http://schemas.microsoft.com/office/drawing/2014/main" val="849874928"/>
                    </a:ext>
                  </a:extLst>
                </a:gridCol>
                <a:gridCol w="697788">
                  <a:extLst>
                    <a:ext uri="{9D8B030D-6E8A-4147-A177-3AD203B41FA5}">
                      <a16:colId xmlns:a16="http://schemas.microsoft.com/office/drawing/2014/main" val="1809615865"/>
                    </a:ext>
                  </a:extLst>
                </a:gridCol>
                <a:gridCol w="697788">
                  <a:extLst>
                    <a:ext uri="{9D8B030D-6E8A-4147-A177-3AD203B41FA5}">
                      <a16:colId xmlns:a16="http://schemas.microsoft.com/office/drawing/2014/main" val="827978742"/>
                    </a:ext>
                  </a:extLst>
                </a:gridCol>
                <a:gridCol w="697788">
                  <a:extLst>
                    <a:ext uri="{9D8B030D-6E8A-4147-A177-3AD203B41FA5}">
                      <a16:colId xmlns:a16="http://schemas.microsoft.com/office/drawing/2014/main" val="3859854740"/>
                    </a:ext>
                  </a:extLst>
                </a:gridCol>
                <a:gridCol w="697788">
                  <a:extLst>
                    <a:ext uri="{9D8B030D-6E8A-4147-A177-3AD203B41FA5}">
                      <a16:colId xmlns:a16="http://schemas.microsoft.com/office/drawing/2014/main" val="449309089"/>
                    </a:ext>
                  </a:extLst>
                </a:gridCol>
                <a:gridCol w="697788">
                  <a:extLst>
                    <a:ext uri="{9D8B030D-6E8A-4147-A177-3AD203B41FA5}">
                      <a16:colId xmlns:a16="http://schemas.microsoft.com/office/drawing/2014/main" val="339384792"/>
                    </a:ext>
                  </a:extLst>
                </a:gridCol>
                <a:gridCol w="697788">
                  <a:extLst>
                    <a:ext uri="{9D8B030D-6E8A-4147-A177-3AD203B41FA5}">
                      <a16:colId xmlns:a16="http://schemas.microsoft.com/office/drawing/2014/main" val="675833010"/>
                    </a:ext>
                  </a:extLst>
                </a:gridCol>
                <a:gridCol w="697788">
                  <a:extLst>
                    <a:ext uri="{9D8B030D-6E8A-4147-A177-3AD203B41FA5}">
                      <a16:colId xmlns:a16="http://schemas.microsoft.com/office/drawing/2014/main" val="3763716771"/>
                    </a:ext>
                  </a:extLst>
                </a:gridCol>
                <a:gridCol w="697788">
                  <a:extLst>
                    <a:ext uri="{9D8B030D-6E8A-4147-A177-3AD203B41FA5}">
                      <a16:colId xmlns:a16="http://schemas.microsoft.com/office/drawing/2014/main" val="4143388512"/>
                    </a:ext>
                  </a:extLst>
                </a:gridCol>
                <a:gridCol w="697788">
                  <a:extLst>
                    <a:ext uri="{9D8B030D-6E8A-4147-A177-3AD203B41FA5}">
                      <a16:colId xmlns:a16="http://schemas.microsoft.com/office/drawing/2014/main" val="4195026837"/>
                    </a:ext>
                  </a:extLst>
                </a:gridCol>
                <a:gridCol w="697788">
                  <a:extLst>
                    <a:ext uri="{9D8B030D-6E8A-4147-A177-3AD203B41FA5}">
                      <a16:colId xmlns:a16="http://schemas.microsoft.com/office/drawing/2014/main" val="3954109926"/>
                    </a:ext>
                  </a:extLst>
                </a:gridCol>
                <a:gridCol w="697788">
                  <a:extLst>
                    <a:ext uri="{9D8B030D-6E8A-4147-A177-3AD203B41FA5}">
                      <a16:colId xmlns:a16="http://schemas.microsoft.com/office/drawing/2014/main" val="2076613524"/>
                    </a:ext>
                  </a:extLst>
                </a:gridCol>
                <a:gridCol w="697788">
                  <a:extLst>
                    <a:ext uri="{9D8B030D-6E8A-4147-A177-3AD203B41FA5}">
                      <a16:colId xmlns:a16="http://schemas.microsoft.com/office/drawing/2014/main" val="3438429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1731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 BES II run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 II ana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7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sPHENIX</a:t>
                      </a:r>
                      <a:r>
                        <a:rPr lang="en-US" dirty="0"/>
                        <a:t> run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sPHENIX</a:t>
                      </a:r>
                      <a:r>
                        <a:rPr lang="en-US" dirty="0"/>
                        <a:t> ana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1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CBM preparation?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CBM run + ana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95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 ITS2 run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 ana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ALICE ITS3 run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 ana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13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ALICE3 preparation?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ALICE3 run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7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JLab</a:t>
                      </a:r>
                      <a:r>
                        <a:rPr lang="en-US" dirty="0"/>
                        <a:t> 12 GeV run + ana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JLab</a:t>
                      </a:r>
                      <a:r>
                        <a:rPr lang="en-US" dirty="0"/>
                        <a:t> ??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8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EIC preparation/construction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EIC run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10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90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5C2354-93A4-EA8D-AEC9-AB937DD55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77781"/>
              </p:ext>
            </p:extLst>
          </p:nvPr>
        </p:nvGraphicFramePr>
        <p:xfrm>
          <a:off x="966382" y="606054"/>
          <a:ext cx="10514416" cy="191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856">
                  <a:extLst>
                    <a:ext uri="{9D8B030D-6E8A-4147-A177-3AD203B41FA5}">
                      <a16:colId xmlns:a16="http://schemas.microsoft.com/office/drawing/2014/main" val="2124004651"/>
                    </a:ext>
                  </a:extLst>
                </a:gridCol>
                <a:gridCol w="955856">
                  <a:extLst>
                    <a:ext uri="{9D8B030D-6E8A-4147-A177-3AD203B41FA5}">
                      <a16:colId xmlns:a16="http://schemas.microsoft.com/office/drawing/2014/main" val="4105905215"/>
                    </a:ext>
                  </a:extLst>
                </a:gridCol>
                <a:gridCol w="955856">
                  <a:extLst>
                    <a:ext uri="{9D8B030D-6E8A-4147-A177-3AD203B41FA5}">
                      <a16:colId xmlns:a16="http://schemas.microsoft.com/office/drawing/2014/main" val="915955020"/>
                    </a:ext>
                  </a:extLst>
                </a:gridCol>
                <a:gridCol w="955856">
                  <a:extLst>
                    <a:ext uri="{9D8B030D-6E8A-4147-A177-3AD203B41FA5}">
                      <a16:colId xmlns:a16="http://schemas.microsoft.com/office/drawing/2014/main" val="1588322126"/>
                    </a:ext>
                  </a:extLst>
                </a:gridCol>
                <a:gridCol w="955856">
                  <a:extLst>
                    <a:ext uri="{9D8B030D-6E8A-4147-A177-3AD203B41FA5}">
                      <a16:colId xmlns:a16="http://schemas.microsoft.com/office/drawing/2014/main" val="558943789"/>
                    </a:ext>
                  </a:extLst>
                </a:gridCol>
                <a:gridCol w="955856">
                  <a:extLst>
                    <a:ext uri="{9D8B030D-6E8A-4147-A177-3AD203B41FA5}">
                      <a16:colId xmlns:a16="http://schemas.microsoft.com/office/drawing/2014/main" val="1822089633"/>
                    </a:ext>
                  </a:extLst>
                </a:gridCol>
                <a:gridCol w="955856">
                  <a:extLst>
                    <a:ext uri="{9D8B030D-6E8A-4147-A177-3AD203B41FA5}">
                      <a16:colId xmlns:a16="http://schemas.microsoft.com/office/drawing/2014/main" val="2576991729"/>
                    </a:ext>
                  </a:extLst>
                </a:gridCol>
                <a:gridCol w="955856">
                  <a:extLst>
                    <a:ext uri="{9D8B030D-6E8A-4147-A177-3AD203B41FA5}">
                      <a16:colId xmlns:a16="http://schemas.microsoft.com/office/drawing/2014/main" val="2429945201"/>
                    </a:ext>
                  </a:extLst>
                </a:gridCol>
                <a:gridCol w="955856">
                  <a:extLst>
                    <a:ext uri="{9D8B030D-6E8A-4147-A177-3AD203B41FA5}">
                      <a16:colId xmlns:a16="http://schemas.microsoft.com/office/drawing/2014/main" val="2039220341"/>
                    </a:ext>
                  </a:extLst>
                </a:gridCol>
                <a:gridCol w="955856">
                  <a:extLst>
                    <a:ext uri="{9D8B030D-6E8A-4147-A177-3AD203B41FA5}">
                      <a16:colId xmlns:a16="http://schemas.microsoft.com/office/drawing/2014/main" val="2578618543"/>
                    </a:ext>
                  </a:extLst>
                </a:gridCol>
                <a:gridCol w="955856">
                  <a:extLst>
                    <a:ext uri="{9D8B030D-6E8A-4147-A177-3AD203B41FA5}">
                      <a16:colId xmlns:a16="http://schemas.microsoft.com/office/drawing/2014/main" val="1559474213"/>
                    </a:ext>
                  </a:extLst>
                </a:gridCol>
              </a:tblGrid>
              <a:tr h="4312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sPHENIX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EIC-HF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59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PD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PD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PD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PD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Staff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PD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3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0-2 </a:t>
                      </a:r>
                      <a:r>
                        <a:rPr lang="en-US" dirty="0" err="1"/>
                        <a:t>yr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05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3-5 </a:t>
                      </a:r>
                      <a:r>
                        <a:rPr lang="en-US" dirty="0" err="1"/>
                        <a:t>yr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7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6-10 </a:t>
                      </a:r>
                      <a:r>
                        <a:rPr lang="en-US" dirty="0" err="1"/>
                        <a:t>yr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996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99364F-6372-8AF3-DAC1-E27F5586B837}"/>
              </a:ext>
            </a:extLst>
          </p:cNvPr>
          <p:cNvSpPr txBox="1"/>
          <p:nvPr/>
        </p:nvSpPr>
        <p:spPr>
          <a:xfrm>
            <a:off x="4322135" y="17116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FTE – baseline / minimum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28A87-A18A-404D-9CB3-12D3C3EB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21" y="2777106"/>
            <a:ext cx="8313441" cy="39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3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99364F-6372-8AF3-DAC1-E27F5586B837}"/>
              </a:ext>
            </a:extLst>
          </p:cNvPr>
          <p:cNvSpPr txBox="1"/>
          <p:nvPr/>
        </p:nvSpPr>
        <p:spPr>
          <a:xfrm>
            <a:off x="4864395" y="45823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FTE – expanded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2ED9A6-EEFA-8F6F-6B7B-D78E03BAF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78056"/>
              </p:ext>
            </p:extLst>
          </p:nvPr>
        </p:nvGraphicFramePr>
        <p:xfrm>
          <a:off x="838199" y="1824277"/>
          <a:ext cx="10515600" cy="2971800"/>
        </p:xfrm>
        <a:graphic>
          <a:graphicData uri="http://schemas.openxmlformats.org/drawingml/2006/table">
            <a:tbl>
              <a:tblPr/>
              <a:tblGrid>
                <a:gridCol w="995466">
                  <a:extLst>
                    <a:ext uri="{9D8B030D-6E8A-4147-A177-3AD203B41FA5}">
                      <a16:colId xmlns:a16="http://schemas.microsoft.com/office/drawing/2014/main" val="1055348079"/>
                    </a:ext>
                  </a:extLst>
                </a:gridCol>
                <a:gridCol w="750550">
                  <a:extLst>
                    <a:ext uri="{9D8B030D-6E8A-4147-A177-3AD203B41FA5}">
                      <a16:colId xmlns:a16="http://schemas.microsoft.com/office/drawing/2014/main" val="1919171664"/>
                    </a:ext>
                  </a:extLst>
                </a:gridCol>
                <a:gridCol w="750550">
                  <a:extLst>
                    <a:ext uri="{9D8B030D-6E8A-4147-A177-3AD203B41FA5}">
                      <a16:colId xmlns:a16="http://schemas.microsoft.com/office/drawing/2014/main" val="3738290015"/>
                    </a:ext>
                  </a:extLst>
                </a:gridCol>
                <a:gridCol w="3871258">
                  <a:extLst>
                    <a:ext uri="{9D8B030D-6E8A-4147-A177-3AD203B41FA5}">
                      <a16:colId xmlns:a16="http://schemas.microsoft.com/office/drawing/2014/main" val="3761598316"/>
                    </a:ext>
                  </a:extLst>
                </a:gridCol>
                <a:gridCol w="474032">
                  <a:extLst>
                    <a:ext uri="{9D8B030D-6E8A-4147-A177-3AD203B41FA5}">
                      <a16:colId xmlns:a16="http://schemas.microsoft.com/office/drawing/2014/main" val="2841235572"/>
                    </a:ext>
                  </a:extLst>
                </a:gridCol>
                <a:gridCol w="2812587">
                  <a:extLst>
                    <a:ext uri="{9D8B030D-6E8A-4147-A177-3AD203B41FA5}">
                      <a16:colId xmlns:a16="http://schemas.microsoft.com/office/drawing/2014/main" val="4229909378"/>
                    </a:ext>
                  </a:extLst>
                </a:gridCol>
                <a:gridCol w="861157">
                  <a:extLst>
                    <a:ext uri="{9D8B030D-6E8A-4147-A177-3AD203B41FA5}">
                      <a16:colId xmlns:a16="http://schemas.microsoft.com/office/drawing/2014/main" val="1211703399"/>
                    </a:ext>
                  </a:extLst>
                </a:gridCol>
              </a:tblGrid>
              <a:tr h="1137676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1">
                          <a:effectLst/>
                        </a:rPr>
                        <a:t>0-2 years: expanded</a:t>
                      </a:r>
                    </a:p>
                  </a:txBody>
                  <a:tcPr marL="23702" marR="23702" marT="0" marB="0">
                    <a:lnL w="9525" cap="flat" cmpd="sng" algn="ctr">
                      <a:solidFill>
                        <a:srgbClr val="30E3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D1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3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1.75</a:t>
                      </a:r>
                    </a:p>
                    <a:p>
                      <a:pPr algn="ctr" rtl="0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(0.4)</a:t>
                      </a:r>
                    </a:p>
                  </a:txBody>
                  <a:tcPr marL="23702" marR="23702" marT="0" marB="0" anchor="ctr">
                    <a:lnL w="9525" cap="flat" cmpd="sng" algn="ctr">
                      <a:solidFill>
                        <a:srgbClr val="20D1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93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D1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</a:p>
                    <a:p>
                      <a:pPr algn="ctr" rtl="0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(0.2)</a:t>
                      </a:r>
                    </a:p>
                  </a:txBody>
                  <a:tcPr marL="23702" marR="23702" marT="0" marB="0" anchor="ctr">
                    <a:lnL w="9525" cap="flat" cmpd="sng" algn="ctr">
                      <a:solidFill>
                        <a:srgbClr val="0093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9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3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5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CBM is funded by DOE as part its HI program at high baryon density region. Work on the upgrade of the pixel-tracker at CBM. Physics: (</a:t>
                      </a:r>
                      <a:r>
                        <a:rPr lang="en-US" sz="1500" b="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5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) QCD CP; (ii) Hyper nuclei program -&gt; connect with Astro-nuclear physics.</a:t>
                      </a:r>
                    </a:p>
                  </a:txBody>
                  <a:tcPr marL="23702" marR="23702" marT="0" marB="0">
                    <a:lnL w="9525" cap="flat" cmpd="sng" algn="ctr">
                      <a:solidFill>
                        <a:srgbClr val="B0F9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9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US" sz="1500">
                        <a:effectLst/>
                      </a:endParaRPr>
                    </a:p>
                  </a:txBody>
                  <a:tcPr marL="23702" marR="23702" marT="0" marB="0">
                    <a:lnL w="9525" cap="flat" cmpd="sng" algn="ctr">
                      <a:solidFill>
                        <a:srgbClr val="E00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D6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0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5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1FTE and 1 PD will be needed to work on the pixel-tracker at CBM.</a:t>
                      </a:r>
                    </a:p>
                  </a:txBody>
                  <a:tcPr marL="23702" marR="23702" marT="0" marB="0">
                    <a:lnL w="9525" cap="flat" cmpd="sng" algn="ctr">
                      <a:solidFill>
                        <a:srgbClr val="60D6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D9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D6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solidFill>
                            <a:srgbClr val="FF0000"/>
                          </a:solidFill>
                          <a:effectLst/>
                          <a:latin typeface="Times Roman" pitchFamily="2" charset="0"/>
                        </a:rPr>
                        <a:t>1.75=0.75 (NX)+1 (XX)</a:t>
                      </a:r>
                    </a:p>
                  </a:txBody>
                  <a:tcPr marL="23702" marR="23702" marT="0" marB="0" anchor="b">
                    <a:lnL w="9525" cap="flat" cmpd="sng" algn="ctr">
                      <a:solidFill>
                        <a:srgbClr val="30D9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D9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9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650750"/>
                  </a:ext>
                </a:extLst>
              </a:tr>
              <a:tr h="910141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1">
                          <a:effectLst/>
                        </a:rPr>
                        <a:t>3-5 years: expanded</a:t>
                      </a:r>
                    </a:p>
                  </a:txBody>
                  <a:tcPr marL="23702" marR="23702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D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2.5</a:t>
                      </a:r>
                    </a:p>
                    <a:p>
                      <a:pPr algn="ctr" rtl="0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(0.6)</a:t>
                      </a:r>
                    </a:p>
                  </a:txBody>
                  <a:tcPr marL="23702" marR="2370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E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</a:p>
                    <a:p>
                      <a:pPr algn="ctr" rtl="0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(0.5)</a:t>
                      </a:r>
                    </a:p>
                  </a:txBody>
                  <a:tcPr marL="23702" marR="2370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7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500">
                          <a:solidFill>
                            <a:srgbClr val="FF0000"/>
                          </a:solidFill>
                          <a:effectLst/>
                        </a:rPr>
                        <a:t>Prepare CBM for data taking. Near the end of the period, physics analysis starts.</a:t>
                      </a:r>
                    </a:p>
                  </a:txBody>
                  <a:tcPr marL="23702" marR="23702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US" sz="1500">
                        <a:effectLst/>
                      </a:endParaRPr>
                    </a:p>
                  </a:txBody>
                  <a:tcPr marL="23702" marR="23702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32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500">
                          <a:solidFill>
                            <a:srgbClr val="FF0000"/>
                          </a:solidFill>
                          <a:effectLst/>
                        </a:rPr>
                        <a:t>More effots needed for the installation and calibrtion of the tracker + physics analysis at the end of the period</a:t>
                      </a:r>
                    </a:p>
                  </a:txBody>
                  <a:tcPr marL="23702" marR="23702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45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solidFill>
                            <a:srgbClr val="FF0000"/>
                          </a:solidFill>
                          <a:effectLst/>
                          <a:latin typeface="Times Roman" pitchFamily="2" charset="0"/>
                        </a:rPr>
                        <a:t>2.5=1 (NX) + 1.5 (XX)</a:t>
                      </a:r>
                    </a:p>
                  </a:txBody>
                  <a:tcPr marL="23702" marR="2370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895550"/>
                  </a:ext>
                </a:extLst>
              </a:tr>
              <a:tr h="910141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1">
                          <a:effectLst/>
                        </a:rPr>
                        <a:t>6-10 years: expanded</a:t>
                      </a:r>
                    </a:p>
                  </a:txBody>
                  <a:tcPr marL="23702" marR="23702" marT="0" marB="0">
                    <a:lnL w="9525" cap="flat" cmpd="sng" algn="ctr">
                      <a:solidFill>
                        <a:srgbClr val="B0D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E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D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D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1.5</a:t>
                      </a:r>
                    </a:p>
                    <a:p>
                      <a:pPr algn="ctr" rtl="0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(0.9)</a:t>
                      </a:r>
                    </a:p>
                  </a:txBody>
                  <a:tcPr marL="23702" marR="23702" marT="0" marB="0" anchor="ctr">
                    <a:lnL w="9525" cap="flat" cmpd="sng" algn="ctr">
                      <a:solidFill>
                        <a:srgbClr val="C0E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7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E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E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</a:p>
                    <a:p>
                      <a:pPr algn="ctr" rtl="0" font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(1.2)</a:t>
                      </a:r>
                    </a:p>
                  </a:txBody>
                  <a:tcPr marL="23702" marR="23702" marT="0" marB="0" anchor="ctr">
                    <a:lnL w="9525" cap="flat" cmpd="sng" algn="ctr">
                      <a:solidFill>
                        <a:srgbClr val="3037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7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7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500">
                          <a:solidFill>
                            <a:srgbClr val="FF0000"/>
                          </a:solidFill>
                          <a:effectLst/>
                        </a:rPr>
                        <a:t>(1) Physics analysis starts, search for QCD CP, hypernuclei production at high baryon dnesity and 1st order phase boundary; (2) Deterctor upgrade.</a:t>
                      </a:r>
                    </a:p>
                  </a:txBody>
                  <a:tcPr marL="23702" marR="23702" marT="0" marB="0">
                    <a:lnL w="9525" cap="flat" cmpd="sng" algn="ctr">
                      <a:solidFill>
                        <a:srgbClr val="90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2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D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en-US" sz="1500">
                        <a:effectLst/>
                      </a:endParaRPr>
                    </a:p>
                  </a:txBody>
                  <a:tcPr marL="23702" marR="23702" marT="0" marB="0">
                    <a:lnL w="9525" cap="flat" cmpd="sng" algn="ctr">
                      <a:solidFill>
                        <a:srgbClr val="F032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45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2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32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500">
                          <a:solidFill>
                            <a:srgbClr val="FF0000"/>
                          </a:solidFill>
                          <a:effectLst/>
                        </a:rPr>
                        <a:t>Data analysis and calibration.</a:t>
                      </a:r>
                    </a:p>
                  </a:txBody>
                  <a:tcPr marL="23702" marR="23702" marT="0" marB="0">
                    <a:lnL w="9525" cap="flat" cmpd="sng" algn="ctr">
                      <a:solidFill>
                        <a:srgbClr val="7045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45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45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Times Roman" pitchFamily="2" charset="0"/>
                        </a:rPr>
                        <a:t>1.5=1 (NX) + 0.5 (XX)</a:t>
                      </a:r>
                    </a:p>
                  </a:txBody>
                  <a:tcPr marL="23702" marR="23702" marT="0" marB="0" anchor="b">
                    <a:lnL w="9525" cap="flat" cmpd="sng" algn="ctr">
                      <a:solidFill>
                        <a:srgbClr val="404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7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104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AD3ACD-A0F3-EF53-7732-B72D1E73A854}"/>
              </a:ext>
            </a:extLst>
          </p:cNvPr>
          <p:cNvSpPr txBox="1"/>
          <p:nvPr/>
        </p:nvSpPr>
        <p:spPr>
          <a:xfrm>
            <a:off x="1451237" y="5608117"/>
            <a:ext cx="962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additional </a:t>
            </a:r>
            <a:r>
              <a:rPr lang="en-US" b="1" dirty="0">
                <a:solidFill>
                  <a:srgbClr val="C00000"/>
                </a:solidFill>
              </a:rPr>
              <a:t>1-2</a:t>
            </a:r>
            <a:r>
              <a:rPr lang="en-US" dirty="0"/>
              <a:t> staff  for instrumentation + </a:t>
            </a:r>
            <a:r>
              <a:rPr lang="en-US" b="1" dirty="0">
                <a:solidFill>
                  <a:srgbClr val="C00000"/>
                </a:solidFill>
              </a:rPr>
              <a:t>1-1.5</a:t>
            </a:r>
            <a:r>
              <a:rPr lang="en-US" dirty="0"/>
              <a:t> PDs </a:t>
            </a:r>
            <a:r>
              <a:rPr lang="en-US" i="1" dirty="0"/>
              <a:t>(+ xx students) </a:t>
            </a:r>
            <a:r>
              <a:rPr lang="en-US" dirty="0"/>
              <a:t>for instrumentation/physics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C4E30-B33C-CBDA-C093-0C659250910A}"/>
              </a:ext>
            </a:extLst>
          </p:cNvPr>
          <p:cNvSpPr txBox="1"/>
          <p:nvPr/>
        </p:nvSpPr>
        <p:spPr>
          <a:xfrm>
            <a:off x="1010093" y="1278104"/>
            <a:ext cx="209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CBM funded by DOE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B22F1-A7AE-C96E-61A2-069D22B0C275}"/>
              </a:ext>
            </a:extLst>
          </p:cNvPr>
          <p:cNvSpPr txBox="1"/>
          <p:nvPr/>
        </p:nvSpPr>
        <p:spPr>
          <a:xfrm>
            <a:off x="8942561" y="4851463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black: baseline scenario</a:t>
            </a:r>
          </a:p>
        </p:txBody>
      </p:sp>
    </p:spTree>
    <p:extLst>
      <p:ext uri="{BB962C8B-B14F-4D97-AF65-F5344CB8AC3E}">
        <p14:creationId xmlns:p14="http://schemas.microsoft.com/office/powerpoint/2010/main" val="110966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5E7B3-6D6D-6A88-27B0-9D9EEAB6DE59}"/>
              </a:ext>
            </a:extLst>
          </p:cNvPr>
          <p:cNvSpPr txBox="1"/>
          <p:nvPr/>
        </p:nvSpPr>
        <p:spPr>
          <a:xfrm>
            <a:off x="567069" y="127587"/>
            <a:ext cx="1132013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Examine/correct errors in the assumptions and numbers presented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432FF"/>
                </a:solidFill>
              </a:rPr>
              <a:t>A: See previous two slides.</a:t>
            </a:r>
            <a:endParaRPr lang="en-US" dirty="0"/>
          </a:p>
          <a:p>
            <a:r>
              <a:rPr lang="en-US" dirty="0"/>
              <a:t>2) Identify areas where effort can be reduced with minimal impact on the main science, project goals of the baseline program (i.e. avoid overly-conservative estimates)?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432FF"/>
                </a:solidFill>
              </a:rPr>
              <a:t>A: </a:t>
            </a:r>
            <a:r>
              <a:rPr lang="en-US" dirty="0" err="1">
                <a:solidFill>
                  <a:srgbClr val="0432FF"/>
                </a:solidFill>
              </a:rPr>
              <a:t>Personpower</a:t>
            </a:r>
            <a:r>
              <a:rPr lang="en-US" dirty="0">
                <a:solidFill>
                  <a:srgbClr val="0432FF"/>
                </a:solidFill>
              </a:rPr>
              <a:t> presented in Slide 2 is the baseline also the minimum efforts for RHIC HI physics program as well as in transition towards the EIC/CBM programs in 203x.</a:t>
            </a:r>
            <a:endParaRPr lang="en-US" dirty="0"/>
          </a:p>
          <a:p>
            <a:r>
              <a:rPr lang="en-US" dirty="0"/>
              <a:t>3) What physics/outcomes do we give up with further cuts?</a:t>
            </a:r>
          </a:p>
          <a:p>
            <a:pPr lvl="1"/>
            <a:r>
              <a:rPr lang="en-US" dirty="0"/>
              <a:t>Prioritized incremental steps decreasing from “baseline” to “minimal” scenario (with details of lost physics/outcomes for each cut relative to the program presented for the baseline)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432FF"/>
                </a:solidFill>
              </a:rPr>
              <a:t>A: In case of further cuts, we will have to either reduce the RHIC HI physics program efforts or cut the development for future EIC-HF/CBM efforts which will have significant damage to the scientific output of the group. </a:t>
            </a:r>
          </a:p>
          <a:p>
            <a:r>
              <a:rPr lang="en-US" dirty="0"/>
              <a:t>4) What do we gain if we expand beyond baseline (at the cost of another program)</a:t>
            </a:r>
          </a:p>
          <a:p>
            <a:pPr lvl="1"/>
            <a:r>
              <a:rPr lang="en-US" dirty="0"/>
              <a:t>Prioritized incremental steps towards “expanded”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432FF"/>
                </a:solidFill>
              </a:rPr>
              <a:t>A: In the case that CBM program is funded by DOE, we would like to expand the efforts to add 1-2 staff and 1-2 PD FTEs for both instrumentation and physics program (see Slide 3).</a:t>
            </a:r>
            <a:endParaRPr lang="en-US" dirty="0"/>
          </a:p>
          <a:p>
            <a:r>
              <a:rPr lang="en-US" dirty="0"/>
              <a:t>5) Options for “new/future” projects in first 2 years</a:t>
            </a:r>
          </a:p>
          <a:p>
            <a:pPr lvl="1"/>
            <a:r>
              <a:rPr lang="en-US" dirty="0"/>
              <a:t>What is minimum required to keep options open, are there decision points before year 2?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432FF"/>
                </a:solidFill>
              </a:rPr>
              <a:t>A: In the first 2 years, we would like to keep 0.3 staff + 0.3 PD involvement to build the community support for CBM. The decision point is more or less aligned with the next LRP report.</a:t>
            </a:r>
            <a:endParaRPr lang="en-US" dirty="0"/>
          </a:p>
          <a:p>
            <a:r>
              <a:rPr lang="en-US" dirty="0"/>
              <a:t>6) Criteria for no / no-go decisions?</a:t>
            </a:r>
          </a:p>
          <a:p>
            <a:r>
              <a:rPr lang="en-US" dirty="0">
                <a:solidFill>
                  <a:srgbClr val="0432FF"/>
                </a:solidFill>
              </a:rPr>
              <a:t>A: Same as 5), the CBM program will mostly depend on whether it is included in the next LRP report.</a:t>
            </a:r>
          </a:p>
        </p:txBody>
      </p:sp>
    </p:spTree>
    <p:extLst>
      <p:ext uri="{BB962C8B-B14F-4D97-AF65-F5344CB8AC3E}">
        <p14:creationId xmlns:p14="http://schemas.microsoft.com/office/powerpoint/2010/main" val="426220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679</Words>
  <Application>Microsoft Macintosh PowerPoint</Application>
  <PresentationFormat>Widescreen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2022-05-28T00:32:48Z</dcterms:created>
  <dcterms:modified xsi:type="dcterms:W3CDTF">2022-07-17T21:52:29Z</dcterms:modified>
</cp:coreProperties>
</file>