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0" r:id="rId4"/>
    <p:sldId id="261" r:id="rId5"/>
    <p:sldId id="268" r:id="rId6"/>
    <p:sldId id="269"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4"/>
    <p:restoredTop sz="94643"/>
  </p:normalViewPr>
  <p:slideViewPr>
    <p:cSldViewPr snapToGrid="0" snapToObjects="1">
      <p:cViewPr varScale="1">
        <p:scale>
          <a:sx n="116" d="100"/>
          <a:sy n="116" d="100"/>
        </p:scale>
        <p:origin x="21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65E1-D45F-5C70-D39B-8F24266BAB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650C0A-5845-BF3C-89B7-81D1C82B84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458809-62E4-EE0D-CCCB-4577DC70A155}"/>
              </a:ext>
            </a:extLst>
          </p:cNvPr>
          <p:cNvSpPr>
            <a:spLocks noGrp="1"/>
          </p:cNvSpPr>
          <p:nvPr>
            <p:ph type="dt" sz="half" idx="10"/>
          </p:nvPr>
        </p:nvSpPr>
        <p:spPr/>
        <p:txBody>
          <a:bodyPr/>
          <a:lstStyle/>
          <a:p>
            <a:fld id="{79FF5A60-C956-6A44-B6A9-5F14942E8739}" type="datetimeFigureOut">
              <a:rPr lang="en-US" smtClean="0"/>
              <a:t>6/22/22</a:t>
            </a:fld>
            <a:endParaRPr lang="en-US"/>
          </a:p>
        </p:txBody>
      </p:sp>
      <p:sp>
        <p:nvSpPr>
          <p:cNvPr id="5" name="Footer Placeholder 4">
            <a:extLst>
              <a:ext uri="{FF2B5EF4-FFF2-40B4-BE49-F238E27FC236}">
                <a16:creationId xmlns:a16="http://schemas.microsoft.com/office/drawing/2014/main" id="{A7A516B9-A12C-8FA3-8C2D-326EDAD3D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11F8D-0CA0-EA4E-3207-FAF404001167}"/>
              </a:ext>
            </a:extLst>
          </p:cNvPr>
          <p:cNvSpPr>
            <a:spLocks noGrp="1"/>
          </p:cNvSpPr>
          <p:nvPr>
            <p:ph type="sldNum" sz="quarter" idx="12"/>
          </p:nvPr>
        </p:nvSpPr>
        <p:spPr/>
        <p:txBody>
          <a:bodyPr/>
          <a:lstStyle/>
          <a:p>
            <a:fld id="{9DBA1FA4-E01C-7645-BAB9-11DF2DEEE312}" type="slidenum">
              <a:rPr lang="en-US" smtClean="0"/>
              <a:t>‹#›</a:t>
            </a:fld>
            <a:endParaRPr lang="en-US"/>
          </a:p>
        </p:txBody>
      </p:sp>
    </p:spTree>
    <p:extLst>
      <p:ext uri="{BB962C8B-B14F-4D97-AF65-F5344CB8AC3E}">
        <p14:creationId xmlns:p14="http://schemas.microsoft.com/office/powerpoint/2010/main" val="403746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5913-13D9-39FD-CF81-32CD39E4D0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53CD7F-D362-2F85-6C9E-58EE77F8BE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BAC93-831C-9118-9886-F10B03A65EE9}"/>
              </a:ext>
            </a:extLst>
          </p:cNvPr>
          <p:cNvSpPr>
            <a:spLocks noGrp="1"/>
          </p:cNvSpPr>
          <p:nvPr>
            <p:ph type="dt" sz="half" idx="10"/>
          </p:nvPr>
        </p:nvSpPr>
        <p:spPr/>
        <p:txBody>
          <a:bodyPr/>
          <a:lstStyle/>
          <a:p>
            <a:fld id="{79FF5A60-C956-6A44-B6A9-5F14942E8739}" type="datetimeFigureOut">
              <a:rPr lang="en-US" smtClean="0"/>
              <a:t>6/22/22</a:t>
            </a:fld>
            <a:endParaRPr lang="en-US"/>
          </a:p>
        </p:txBody>
      </p:sp>
      <p:sp>
        <p:nvSpPr>
          <p:cNvPr id="5" name="Footer Placeholder 4">
            <a:extLst>
              <a:ext uri="{FF2B5EF4-FFF2-40B4-BE49-F238E27FC236}">
                <a16:creationId xmlns:a16="http://schemas.microsoft.com/office/drawing/2014/main" id="{7248A5C4-AEB4-EBA1-A9A5-38F993F96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ACEAB-7346-9981-9783-D1A8E19B0AE0}"/>
              </a:ext>
            </a:extLst>
          </p:cNvPr>
          <p:cNvSpPr>
            <a:spLocks noGrp="1"/>
          </p:cNvSpPr>
          <p:nvPr>
            <p:ph type="sldNum" sz="quarter" idx="12"/>
          </p:nvPr>
        </p:nvSpPr>
        <p:spPr/>
        <p:txBody>
          <a:bodyPr/>
          <a:lstStyle/>
          <a:p>
            <a:fld id="{9DBA1FA4-E01C-7645-BAB9-11DF2DEEE312}" type="slidenum">
              <a:rPr lang="en-US" smtClean="0"/>
              <a:t>‹#›</a:t>
            </a:fld>
            <a:endParaRPr lang="en-US"/>
          </a:p>
        </p:txBody>
      </p:sp>
    </p:spTree>
    <p:extLst>
      <p:ext uri="{BB962C8B-B14F-4D97-AF65-F5344CB8AC3E}">
        <p14:creationId xmlns:p14="http://schemas.microsoft.com/office/powerpoint/2010/main" val="111240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40E74-AF6C-3CF6-530D-4DB8AC2CE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0B2D41-8356-6065-800C-F7719D30B8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7876C-F522-2D55-9A05-C01122C28E85}"/>
              </a:ext>
            </a:extLst>
          </p:cNvPr>
          <p:cNvSpPr>
            <a:spLocks noGrp="1"/>
          </p:cNvSpPr>
          <p:nvPr>
            <p:ph type="dt" sz="half" idx="10"/>
          </p:nvPr>
        </p:nvSpPr>
        <p:spPr/>
        <p:txBody>
          <a:bodyPr/>
          <a:lstStyle/>
          <a:p>
            <a:fld id="{79FF5A60-C956-6A44-B6A9-5F14942E8739}" type="datetimeFigureOut">
              <a:rPr lang="en-US" smtClean="0"/>
              <a:t>6/22/22</a:t>
            </a:fld>
            <a:endParaRPr lang="en-US"/>
          </a:p>
        </p:txBody>
      </p:sp>
      <p:sp>
        <p:nvSpPr>
          <p:cNvPr id="5" name="Footer Placeholder 4">
            <a:extLst>
              <a:ext uri="{FF2B5EF4-FFF2-40B4-BE49-F238E27FC236}">
                <a16:creationId xmlns:a16="http://schemas.microsoft.com/office/drawing/2014/main" id="{BD3E47D6-8BD6-B0A7-B9F1-A8C42765B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920AB-0A53-F832-AA4B-911D53C59388}"/>
              </a:ext>
            </a:extLst>
          </p:cNvPr>
          <p:cNvSpPr>
            <a:spLocks noGrp="1"/>
          </p:cNvSpPr>
          <p:nvPr>
            <p:ph type="sldNum" sz="quarter" idx="12"/>
          </p:nvPr>
        </p:nvSpPr>
        <p:spPr/>
        <p:txBody>
          <a:bodyPr/>
          <a:lstStyle/>
          <a:p>
            <a:fld id="{9DBA1FA4-E01C-7645-BAB9-11DF2DEEE312}" type="slidenum">
              <a:rPr lang="en-US" smtClean="0"/>
              <a:t>‹#›</a:t>
            </a:fld>
            <a:endParaRPr lang="en-US"/>
          </a:p>
        </p:txBody>
      </p:sp>
    </p:spTree>
    <p:extLst>
      <p:ext uri="{BB962C8B-B14F-4D97-AF65-F5344CB8AC3E}">
        <p14:creationId xmlns:p14="http://schemas.microsoft.com/office/powerpoint/2010/main" val="380278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0F43-8CDA-21C3-BD07-E66500956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3DD5B1-365D-B04D-B966-8CC58C503A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A3B119-F152-7F71-64F5-798D4AE426C3}"/>
              </a:ext>
            </a:extLst>
          </p:cNvPr>
          <p:cNvSpPr>
            <a:spLocks noGrp="1"/>
          </p:cNvSpPr>
          <p:nvPr>
            <p:ph type="dt" sz="half" idx="10"/>
          </p:nvPr>
        </p:nvSpPr>
        <p:spPr/>
        <p:txBody>
          <a:bodyPr/>
          <a:lstStyle/>
          <a:p>
            <a:fld id="{79FF5A60-C956-6A44-B6A9-5F14942E8739}" type="datetimeFigureOut">
              <a:rPr lang="en-US" smtClean="0"/>
              <a:t>6/22/22</a:t>
            </a:fld>
            <a:endParaRPr lang="en-US"/>
          </a:p>
        </p:txBody>
      </p:sp>
      <p:sp>
        <p:nvSpPr>
          <p:cNvPr id="5" name="Footer Placeholder 4">
            <a:extLst>
              <a:ext uri="{FF2B5EF4-FFF2-40B4-BE49-F238E27FC236}">
                <a16:creationId xmlns:a16="http://schemas.microsoft.com/office/drawing/2014/main" id="{A3BB7B7B-59AF-6AF5-6E68-9E612B76B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64328-3F1B-F134-0020-C81E657E4756}"/>
              </a:ext>
            </a:extLst>
          </p:cNvPr>
          <p:cNvSpPr>
            <a:spLocks noGrp="1"/>
          </p:cNvSpPr>
          <p:nvPr>
            <p:ph type="sldNum" sz="quarter" idx="12"/>
          </p:nvPr>
        </p:nvSpPr>
        <p:spPr/>
        <p:txBody>
          <a:bodyPr/>
          <a:lstStyle/>
          <a:p>
            <a:fld id="{9DBA1FA4-E01C-7645-BAB9-11DF2DEEE312}" type="slidenum">
              <a:rPr lang="en-US" smtClean="0"/>
              <a:t>‹#›</a:t>
            </a:fld>
            <a:endParaRPr lang="en-US"/>
          </a:p>
        </p:txBody>
      </p:sp>
    </p:spTree>
    <p:extLst>
      <p:ext uri="{BB962C8B-B14F-4D97-AF65-F5344CB8AC3E}">
        <p14:creationId xmlns:p14="http://schemas.microsoft.com/office/powerpoint/2010/main" val="346826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C2F8-ADAF-BB3D-890D-F18CE0DACC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69CDBD-7896-93B3-2CD2-6FD0DD32F9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122832-46D1-7A58-A2BC-023C3FAC1F03}"/>
              </a:ext>
            </a:extLst>
          </p:cNvPr>
          <p:cNvSpPr>
            <a:spLocks noGrp="1"/>
          </p:cNvSpPr>
          <p:nvPr>
            <p:ph type="dt" sz="half" idx="10"/>
          </p:nvPr>
        </p:nvSpPr>
        <p:spPr/>
        <p:txBody>
          <a:bodyPr/>
          <a:lstStyle/>
          <a:p>
            <a:fld id="{79FF5A60-C956-6A44-B6A9-5F14942E8739}" type="datetimeFigureOut">
              <a:rPr lang="en-US" smtClean="0"/>
              <a:t>6/22/22</a:t>
            </a:fld>
            <a:endParaRPr lang="en-US"/>
          </a:p>
        </p:txBody>
      </p:sp>
      <p:sp>
        <p:nvSpPr>
          <p:cNvPr id="5" name="Footer Placeholder 4">
            <a:extLst>
              <a:ext uri="{FF2B5EF4-FFF2-40B4-BE49-F238E27FC236}">
                <a16:creationId xmlns:a16="http://schemas.microsoft.com/office/drawing/2014/main" id="{7E62E43C-1A50-14E2-CDF7-71B4AFA7D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CAE51-2B7B-2956-32FE-304A4D576920}"/>
              </a:ext>
            </a:extLst>
          </p:cNvPr>
          <p:cNvSpPr>
            <a:spLocks noGrp="1"/>
          </p:cNvSpPr>
          <p:nvPr>
            <p:ph type="sldNum" sz="quarter" idx="12"/>
          </p:nvPr>
        </p:nvSpPr>
        <p:spPr/>
        <p:txBody>
          <a:bodyPr/>
          <a:lstStyle/>
          <a:p>
            <a:fld id="{9DBA1FA4-E01C-7645-BAB9-11DF2DEEE312}" type="slidenum">
              <a:rPr lang="en-US" smtClean="0"/>
              <a:t>‹#›</a:t>
            </a:fld>
            <a:endParaRPr lang="en-US"/>
          </a:p>
        </p:txBody>
      </p:sp>
    </p:spTree>
    <p:extLst>
      <p:ext uri="{BB962C8B-B14F-4D97-AF65-F5344CB8AC3E}">
        <p14:creationId xmlns:p14="http://schemas.microsoft.com/office/powerpoint/2010/main" val="343777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FD90-2EFC-340D-1525-544179044B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5C13BD-AD6D-80FC-CCCD-D7471412A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309A84-0D87-3575-8A90-ED146A78E0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DAB1CE-0DF2-6C36-AB13-B8EFB9ED4CBF}"/>
              </a:ext>
            </a:extLst>
          </p:cNvPr>
          <p:cNvSpPr>
            <a:spLocks noGrp="1"/>
          </p:cNvSpPr>
          <p:nvPr>
            <p:ph type="dt" sz="half" idx="10"/>
          </p:nvPr>
        </p:nvSpPr>
        <p:spPr/>
        <p:txBody>
          <a:bodyPr/>
          <a:lstStyle/>
          <a:p>
            <a:fld id="{79FF5A60-C956-6A44-B6A9-5F14942E8739}" type="datetimeFigureOut">
              <a:rPr lang="en-US" smtClean="0"/>
              <a:t>6/22/22</a:t>
            </a:fld>
            <a:endParaRPr lang="en-US"/>
          </a:p>
        </p:txBody>
      </p:sp>
      <p:sp>
        <p:nvSpPr>
          <p:cNvPr id="6" name="Footer Placeholder 5">
            <a:extLst>
              <a:ext uri="{FF2B5EF4-FFF2-40B4-BE49-F238E27FC236}">
                <a16:creationId xmlns:a16="http://schemas.microsoft.com/office/drawing/2014/main" id="{953AEBFC-3606-2F03-EFC0-6ADDE809E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D6036-902C-EB7E-9F43-DB0D1578FE02}"/>
              </a:ext>
            </a:extLst>
          </p:cNvPr>
          <p:cNvSpPr>
            <a:spLocks noGrp="1"/>
          </p:cNvSpPr>
          <p:nvPr>
            <p:ph type="sldNum" sz="quarter" idx="12"/>
          </p:nvPr>
        </p:nvSpPr>
        <p:spPr/>
        <p:txBody>
          <a:bodyPr/>
          <a:lstStyle/>
          <a:p>
            <a:fld id="{9DBA1FA4-E01C-7645-BAB9-11DF2DEEE312}" type="slidenum">
              <a:rPr lang="en-US" smtClean="0"/>
              <a:t>‹#›</a:t>
            </a:fld>
            <a:endParaRPr lang="en-US"/>
          </a:p>
        </p:txBody>
      </p:sp>
    </p:spTree>
    <p:extLst>
      <p:ext uri="{BB962C8B-B14F-4D97-AF65-F5344CB8AC3E}">
        <p14:creationId xmlns:p14="http://schemas.microsoft.com/office/powerpoint/2010/main" val="38862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3CEA6-D8F5-FF27-6ABA-7FEF24D18A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8F03E-0966-9A76-28A8-4DA041E2C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4E8F3F-7D5C-5235-3BC1-0863B503D4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9A2409-570D-61E4-3633-EB79C0DCD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DE0FFD-7049-6B33-60B3-D1F35863F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D32747-19F1-7DC1-9DBB-4D47D5205229}"/>
              </a:ext>
            </a:extLst>
          </p:cNvPr>
          <p:cNvSpPr>
            <a:spLocks noGrp="1"/>
          </p:cNvSpPr>
          <p:nvPr>
            <p:ph type="dt" sz="half" idx="10"/>
          </p:nvPr>
        </p:nvSpPr>
        <p:spPr/>
        <p:txBody>
          <a:bodyPr/>
          <a:lstStyle/>
          <a:p>
            <a:fld id="{79FF5A60-C956-6A44-B6A9-5F14942E8739}" type="datetimeFigureOut">
              <a:rPr lang="en-US" smtClean="0"/>
              <a:t>6/22/22</a:t>
            </a:fld>
            <a:endParaRPr lang="en-US"/>
          </a:p>
        </p:txBody>
      </p:sp>
      <p:sp>
        <p:nvSpPr>
          <p:cNvPr id="8" name="Footer Placeholder 7">
            <a:extLst>
              <a:ext uri="{FF2B5EF4-FFF2-40B4-BE49-F238E27FC236}">
                <a16:creationId xmlns:a16="http://schemas.microsoft.com/office/drawing/2014/main" id="{BC293926-1B79-C3A6-244D-2C0455E07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10D1D3-2AAA-D339-6FE9-308397900C0D}"/>
              </a:ext>
            </a:extLst>
          </p:cNvPr>
          <p:cNvSpPr>
            <a:spLocks noGrp="1"/>
          </p:cNvSpPr>
          <p:nvPr>
            <p:ph type="sldNum" sz="quarter" idx="12"/>
          </p:nvPr>
        </p:nvSpPr>
        <p:spPr/>
        <p:txBody>
          <a:bodyPr/>
          <a:lstStyle/>
          <a:p>
            <a:fld id="{9DBA1FA4-E01C-7645-BAB9-11DF2DEEE312}" type="slidenum">
              <a:rPr lang="en-US" smtClean="0"/>
              <a:t>‹#›</a:t>
            </a:fld>
            <a:endParaRPr lang="en-US"/>
          </a:p>
        </p:txBody>
      </p:sp>
    </p:spTree>
    <p:extLst>
      <p:ext uri="{BB962C8B-B14F-4D97-AF65-F5344CB8AC3E}">
        <p14:creationId xmlns:p14="http://schemas.microsoft.com/office/powerpoint/2010/main" val="2146333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D995-37D2-B4F5-8676-CD5F03C3FB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ABD398-C9C1-79CF-42A1-237331045DA7}"/>
              </a:ext>
            </a:extLst>
          </p:cNvPr>
          <p:cNvSpPr>
            <a:spLocks noGrp="1"/>
          </p:cNvSpPr>
          <p:nvPr>
            <p:ph type="dt" sz="half" idx="10"/>
          </p:nvPr>
        </p:nvSpPr>
        <p:spPr/>
        <p:txBody>
          <a:bodyPr/>
          <a:lstStyle/>
          <a:p>
            <a:fld id="{79FF5A60-C956-6A44-B6A9-5F14942E8739}" type="datetimeFigureOut">
              <a:rPr lang="en-US" smtClean="0"/>
              <a:t>6/22/22</a:t>
            </a:fld>
            <a:endParaRPr lang="en-US"/>
          </a:p>
        </p:txBody>
      </p:sp>
      <p:sp>
        <p:nvSpPr>
          <p:cNvPr id="4" name="Footer Placeholder 3">
            <a:extLst>
              <a:ext uri="{FF2B5EF4-FFF2-40B4-BE49-F238E27FC236}">
                <a16:creationId xmlns:a16="http://schemas.microsoft.com/office/drawing/2014/main" id="{5BAAD533-591A-2573-4050-CB66B019B9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2BAB-9E1E-9799-E2FC-D78A570D0EE4}"/>
              </a:ext>
            </a:extLst>
          </p:cNvPr>
          <p:cNvSpPr>
            <a:spLocks noGrp="1"/>
          </p:cNvSpPr>
          <p:nvPr>
            <p:ph type="sldNum" sz="quarter" idx="12"/>
          </p:nvPr>
        </p:nvSpPr>
        <p:spPr/>
        <p:txBody>
          <a:bodyPr/>
          <a:lstStyle/>
          <a:p>
            <a:fld id="{9DBA1FA4-E01C-7645-BAB9-11DF2DEEE312}" type="slidenum">
              <a:rPr lang="en-US" smtClean="0"/>
              <a:t>‹#›</a:t>
            </a:fld>
            <a:endParaRPr lang="en-US"/>
          </a:p>
        </p:txBody>
      </p:sp>
    </p:spTree>
    <p:extLst>
      <p:ext uri="{BB962C8B-B14F-4D97-AF65-F5344CB8AC3E}">
        <p14:creationId xmlns:p14="http://schemas.microsoft.com/office/powerpoint/2010/main" val="94589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B5BB45-F093-14A9-8451-BC1C03078E68}"/>
              </a:ext>
            </a:extLst>
          </p:cNvPr>
          <p:cNvSpPr>
            <a:spLocks noGrp="1"/>
          </p:cNvSpPr>
          <p:nvPr>
            <p:ph type="dt" sz="half" idx="10"/>
          </p:nvPr>
        </p:nvSpPr>
        <p:spPr/>
        <p:txBody>
          <a:bodyPr/>
          <a:lstStyle/>
          <a:p>
            <a:fld id="{79FF5A60-C956-6A44-B6A9-5F14942E8739}" type="datetimeFigureOut">
              <a:rPr lang="en-US" smtClean="0"/>
              <a:t>6/22/22</a:t>
            </a:fld>
            <a:endParaRPr lang="en-US"/>
          </a:p>
        </p:txBody>
      </p:sp>
      <p:sp>
        <p:nvSpPr>
          <p:cNvPr id="3" name="Footer Placeholder 2">
            <a:extLst>
              <a:ext uri="{FF2B5EF4-FFF2-40B4-BE49-F238E27FC236}">
                <a16:creationId xmlns:a16="http://schemas.microsoft.com/office/drawing/2014/main" id="{F2CFECA2-334F-1663-A577-B2FC9B47FF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49AE50-9568-B08A-9774-5F4D61E67DE4}"/>
              </a:ext>
            </a:extLst>
          </p:cNvPr>
          <p:cNvSpPr>
            <a:spLocks noGrp="1"/>
          </p:cNvSpPr>
          <p:nvPr>
            <p:ph type="sldNum" sz="quarter" idx="12"/>
          </p:nvPr>
        </p:nvSpPr>
        <p:spPr/>
        <p:txBody>
          <a:bodyPr/>
          <a:lstStyle/>
          <a:p>
            <a:fld id="{9DBA1FA4-E01C-7645-BAB9-11DF2DEEE312}" type="slidenum">
              <a:rPr lang="en-US" smtClean="0"/>
              <a:t>‹#›</a:t>
            </a:fld>
            <a:endParaRPr lang="en-US"/>
          </a:p>
        </p:txBody>
      </p:sp>
    </p:spTree>
    <p:extLst>
      <p:ext uri="{BB962C8B-B14F-4D97-AF65-F5344CB8AC3E}">
        <p14:creationId xmlns:p14="http://schemas.microsoft.com/office/powerpoint/2010/main" val="80778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B397-555A-B831-ABBB-7B6A51844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7981C7-42C7-4C2D-2E6B-A178F143E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02CEDB-4571-2E26-076F-236C6C058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27415-03D6-F77D-3BB1-FD5B9DDCB38E}"/>
              </a:ext>
            </a:extLst>
          </p:cNvPr>
          <p:cNvSpPr>
            <a:spLocks noGrp="1"/>
          </p:cNvSpPr>
          <p:nvPr>
            <p:ph type="dt" sz="half" idx="10"/>
          </p:nvPr>
        </p:nvSpPr>
        <p:spPr/>
        <p:txBody>
          <a:bodyPr/>
          <a:lstStyle/>
          <a:p>
            <a:fld id="{79FF5A60-C956-6A44-B6A9-5F14942E8739}" type="datetimeFigureOut">
              <a:rPr lang="en-US" smtClean="0"/>
              <a:t>6/22/22</a:t>
            </a:fld>
            <a:endParaRPr lang="en-US"/>
          </a:p>
        </p:txBody>
      </p:sp>
      <p:sp>
        <p:nvSpPr>
          <p:cNvPr id="6" name="Footer Placeholder 5">
            <a:extLst>
              <a:ext uri="{FF2B5EF4-FFF2-40B4-BE49-F238E27FC236}">
                <a16:creationId xmlns:a16="http://schemas.microsoft.com/office/drawing/2014/main" id="{D108D3BC-0526-B936-D05A-C8278FE48A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08D23-E066-AA9E-037D-2A35C233CC43}"/>
              </a:ext>
            </a:extLst>
          </p:cNvPr>
          <p:cNvSpPr>
            <a:spLocks noGrp="1"/>
          </p:cNvSpPr>
          <p:nvPr>
            <p:ph type="sldNum" sz="quarter" idx="12"/>
          </p:nvPr>
        </p:nvSpPr>
        <p:spPr/>
        <p:txBody>
          <a:bodyPr/>
          <a:lstStyle/>
          <a:p>
            <a:fld id="{9DBA1FA4-E01C-7645-BAB9-11DF2DEEE312}" type="slidenum">
              <a:rPr lang="en-US" smtClean="0"/>
              <a:t>‹#›</a:t>
            </a:fld>
            <a:endParaRPr lang="en-US"/>
          </a:p>
        </p:txBody>
      </p:sp>
    </p:spTree>
    <p:extLst>
      <p:ext uri="{BB962C8B-B14F-4D97-AF65-F5344CB8AC3E}">
        <p14:creationId xmlns:p14="http://schemas.microsoft.com/office/powerpoint/2010/main" val="404574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CF8E-1E8B-A62C-5142-CD09E67FD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9EF710-B6D9-0FD6-5C6A-C5D9CD37E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F98075-7A5A-3A0F-76C2-388FF616A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76BEC0-E80E-FABF-CA78-9DFFF355B99B}"/>
              </a:ext>
            </a:extLst>
          </p:cNvPr>
          <p:cNvSpPr>
            <a:spLocks noGrp="1"/>
          </p:cNvSpPr>
          <p:nvPr>
            <p:ph type="dt" sz="half" idx="10"/>
          </p:nvPr>
        </p:nvSpPr>
        <p:spPr/>
        <p:txBody>
          <a:bodyPr/>
          <a:lstStyle/>
          <a:p>
            <a:fld id="{79FF5A60-C956-6A44-B6A9-5F14942E8739}" type="datetimeFigureOut">
              <a:rPr lang="en-US" smtClean="0"/>
              <a:t>6/22/22</a:t>
            </a:fld>
            <a:endParaRPr lang="en-US"/>
          </a:p>
        </p:txBody>
      </p:sp>
      <p:sp>
        <p:nvSpPr>
          <p:cNvPr id="6" name="Footer Placeholder 5">
            <a:extLst>
              <a:ext uri="{FF2B5EF4-FFF2-40B4-BE49-F238E27FC236}">
                <a16:creationId xmlns:a16="http://schemas.microsoft.com/office/drawing/2014/main" id="{496289C0-47BA-8757-16BA-48E2CEBD0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47103-4094-C3F7-0853-C82711BF3203}"/>
              </a:ext>
            </a:extLst>
          </p:cNvPr>
          <p:cNvSpPr>
            <a:spLocks noGrp="1"/>
          </p:cNvSpPr>
          <p:nvPr>
            <p:ph type="sldNum" sz="quarter" idx="12"/>
          </p:nvPr>
        </p:nvSpPr>
        <p:spPr/>
        <p:txBody>
          <a:bodyPr/>
          <a:lstStyle/>
          <a:p>
            <a:fld id="{9DBA1FA4-E01C-7645-BAB9-11DF2DEEE312}" type="slidenum">
              <a:rPr lang="en-US" smtClean="0"/>
              <a:t>‹#›</a:t>
            </a:fld>
            <a:endParaRPr lang="en-US"/>
          </a:p>
        </p:txBody>
      </p:sp>
    </p:spTree>
    <p:extLst>
      <p:ext uri="{BB962C8B-B14F-4D97-AF65-F5344CB8AC3E}">
        <p14:creationId xmlns:p14="http://schemas.microsoft.com/office/powerpoint/2010/main" val="248276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4186B2-C1AB-D2D9-CF42-EA3636898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2EAE26-E024-912A-7C5F-3CEB443205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B3DCA-0786-A8A3-AB87-639C13253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F5A60-C956-6A44-B6A9-5F14942E8739}" type="datetimeFigureOut">
              <a:rPr lang="en-US" smtClean="0"/>
              <a:t>6/22/22</a:t>
            </a:fld>
            <a:endParaRPr lang="en-US"/>
          </a:p>
        </p:txBody>
      </p:sp>
      <p:sp>
        <p:nvSpPr>
          <p:cNvPr id="5" name="Footer Placeholder 4">
            <a:extLst>
              <a:ext uri="{FF2B5EF4-FFF2-40B4-BE49-F238E27FC236}">
                <a16:creationId xmlns:a16="http://schemas.microsoft.com/office/drawing/2014/main" id="{46D73BCA-F54E-8F72-5A71-DE81913B9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DB5297-ED21-C4D8-E2ED-DA1C7EC86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A1FA4-E01C-7645-BAB9-11DF2DEEE312}" type="slidenum">
              <a:rPr lang="en-US" smtClean="0"/>
              <a:t>‹#›</a:t>
            </a:fld>
            <a:endParaRPr lang="en-US"/>
          </a:p>
        </p:txBody>
      </p:sp>
    </p:spTree>
    <p:extLst>
      <p:ext uri="{BB962C8B-B14F-4D97-AF65-F5344CB8AC3E}">
        <p14:creationId xmlns:p14="http://schemas.microsoft.com/office/powerpoint/2010/main" val="305443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DBE2D6C-A25F-50A6-A4F0-C16B1EE904B4}"/>
              </a:ext>
            </a:extLst>
          </p:cNvPr>
          <p:cNvGraphicFramePr>
            <a:graphicFrameLocks noGrp="1"/>
          </p:cNvGraphicFramePr>
          <p:nvPr>
            <p:extLst>
              <p:ext uri="{D42A27DB-BD31-4B8C-83A1-F6EECF244321}">
                <p14:modId xmlns:p14="http://schemas.microsoft.com/office/powerpoint/2010/main" val="2517553111"/>
              </p:ext>
            </p:extLst>
          </p:nvPr>
        </p:nvGraphicFramePr>
        <p:xfrm>
          <a:off x="164802" y="1580903"/>
          <a:ext cx="11862396" cy="2966720"/>
        </p:xfrm>
        <a:graphic>
          <a:graphicData uri="http://schemas.openxmlformats.org/drawingml/2006/table">
            <a:tbl>
              <a:tblPr firstRow="1" bandRow="1">
                <a:tableStyleId>{5C22544A-7EE6-4342-B048-85BDC9FD1C3A}</a:tableStyleId>
              </a:tblPr>
              <a:tblGrid>
                <a:gridCol w="697788">
                  <a:extLst>
                    <a:ext uri="{9D8B030D-6E8A-4147-A177-3AD203B41FA5}">
                      <a16:colId xmlns:a16="http://schemas.microsoft.com/office/drawing/2014/main" val="1543486709"/>
                    </a:ext>
                  </a:extLst>
                </a:gridCol>
                <a:gridCol w="697788">
                  <a:extLst>
                    <a:ext uri="{9D8B030D-6E8A-4147-A177-3AD203B41FA5}">
                      <a16:colId xmlns:a16="http://schemas.microsoft.com/office/drawing/2014/main" val="2849119372"/>
                    </a:ext>
                  </a:extLst>
                </a:gridCol>
                <a:gridCol w="697788">
                  <a:extLst>
                    <a:ext uri="{9D8B030D-6E8A-4147-A177-3AD203B41FA5}">
                      <a16:colId xmlns:a16="http://schemas.microsoft.com/office/drawing/2014/main" val="1604103424"/>
                    </a:ext>
                  </a:extLst>
                </a:gridCol>
                <a:gridCol w="697788">
                  <a:extLst>
                    <a:ext uri="{9D8B030D-6E8A-4147-A177-3AD203B41FA5}">
                      <a16:colId xmlns:a16="http://schemas.microsoft.com/office/drawing/2014/main" val="4016436866"/>
                    </a:ext>
                  </a:extLst>
                </a:gridCol>
                <a:gridCol w="697788">
                  <a:extLst>
                    <a:ext uri="{9D8B030D-6E8A-4147-A177-3AD203B41FA5}">
                      <a16:colId xmlns:a16="http://schemas.microsoft.com/office/drawing/2014/main" val="849874928"/>
                    </a:ext>
                  </a:extLst>
                </a:gridCol>
                <a:gridCol w="697788">
                  <a:extLst>
                    <a:ext uri="{9D8B030D-6E8A-4147-A177-3AD203B41FA5}">
                      <a16:colId xmlns:a16="http://schemas.microsoft.com/office/drawing/2014/main" val="1809615865"/>
                    </a:ext>
                  </a:extLst>
                </a:gridCol>
                <a:gridCol w="697788">
                  <a:extLst>
                    <a:ext uri="{9D8B030D-6E8A-4147-A177-3AD203B41FA5}">
                      <a16:colId xmlns:a16="http://schemas.microsoft.com/office/drawing/2014/main" val="827978742"/>
                    </a:ext>
                  </a:extLst>
                </a:gridCol>
                <a:gridCol w="697788">
                  <a:extLst>
                    <a:ext uri="{9D8B030D-6E8A-4147-A177-3AD203B41FA5}">
                      <a16:colId xmlns:a16="http://schemas.microsoft.com/office/drawing/2014/main" val="3859854740"/>
                    </a:ext>
                  </a:extLst>
                </a:gridCol>
                <a:gridCol w="697788">
                  <a:extLst>
                    <a:ext uri="{9D8B030D-6E8A-4147-A177-3AD203B41FA5}">
                      <a16:colId xmlns:a16="http://schemas.microsoft.com/office/drawing/2014/main" val="449309089"/>
                    </a:ext>
                  </a:extLst>
                </a:gridCol>
                <a:gridCol w="697788">
                  <a:extLst>
                    <a:ext uri="{9D8B030D-6E8A-4147-A177-3AD203B41FA5}">
                      <a16:colId xmlns:a16="http://schemas.microsoft.com/office/drawing/2014/main" val="339384792"/>
                    </a:ext>
                  </a:extLst>
                </a:gridCol>
                <a:gridCol w="697788">
                  <a:extLst>
                    <a:ext uri="{9D8B030D-6E8A-4147-A177-3AD203B41FA5}">
                      <a16:colId xmlns:a16="http://schemas.microsoft.com/office/drawing/2014/main" val="675833010"/>
                    </a:ext>
                  </a:extLst>
                </a:gridCol>
                <a:gridCol w="697788">
                  <a:extLst>
                    <a:ext uri="{9D8B030D-6E8A-4147-A177-3AD203B41FA5}">
                      <a16:colId xmlns:a16="http://schemas.microsoft.com/office/drawing/2014/main" val="3763716771"/>
                    </a:ext>
                  </a:extLst>
                </a:gridCol>
                <a:gridCol w="697788">
                  <a:extLst>
                    <a:ext uri="{9D8B030D-6E8A-4147-A177-3AD203B41FA5}">
                      <a16:colId xmlns:a16="http://schemas.microsoft.com/office/drawing/2014/main" val="4143388512"/>
                    </a:ext>
                  </a:extLst>
                </a:gridCol>
                <a:gridCol w="697788">
                  <a:extLst>
                    <a:ext uri="{9D8B030D-6E8A-4147-A177-3AD203B41FA5}">
                      <a16:colId xmlns:a16="http://schemas.microsoft.com/office/drawing/2014/main" val="4195026837"/>
                    </a:ext>
                  </a:extLst>
                </a:gridCol>
                <a:gridCol w="697788">
                  <a:extLst>
                    <a:ext uri="{9D8B030D-6E8A-4147-A177-3AD203B41FA5}">
                      <a16:colId xmlns:a16="http://schemas.microsoft.com/office/drawing/2014/main" val="3954109926"/>
                    </a:ext>
                  </a:extLst>
                </a:gridCol>
                <a:gridCol w="697788">
                  <a:extLst>
                    <a:ext uri="{9D8B030D-6E8A-4147-A177-3AD203B41FA5}">
                      <a16:colId xmlns:a16="http://schemas.microsoft.com/office/drawing/2014/main" val="2076613524"/>
                    </a:ext>
                  </a:extLst>
                </a:gridCol>
                <a:gridCol w="697788">
                  <a:extLst>
                    <a:ext uri="{9D8B030D-6E8A-4147-A177-3AD203B41FA5}">
                      <a16:colId xmlns:a16="http://schemas.microsoft.com/office/drawing/2014/main" val="3438429442"/>
                    </a:ext>
                  </a:extLst>
                </a:gridCol>
              </a:tblGrid>
              <a:tr h="370840">
                <a:tc>
                  <a:txBody>
                    <a:bodyPr/>
                    <a:lstStyle/>
                    <a:p>
                      <a:r>
                        <a:rPr lang="en-US" dirty="0"/>
                        <a:t>2018</a:t>
                      </a:r>
                    </a:p>
                  </a:txBody>
                  <a:tcPr/>
                </a:tc>
                <a:tc>
                  <a:txBody>
                    <a:bodyPr/>
                    <a:lstStyle/>
                    <a:p>
                      <a:endParaRPr lang="en-US" dirty="0"/>
                    </a:p>
                  </a:txBody>
                  <a:tcPr/>
                </a:tc>
                <a:tc>
                  <a:txBody>
                    <a:bodyPr/>
                    <a:lstStyle/>
                    <a:p>
                      <a:r>
                        <a:rPr lang="en-US" dirty="0"/>
                        <a:t>2020</a:t>
                      </a:r>
                    </a:p>
                  </a:txBody>
                  <a:tcPr/>
                </a:tc>
                <a:tc>
                  <a:txBody>
                    <a:bodyPr/>
                    <a:lstStyle/>
                    <a:p>
                      <a:endParaRPr lang="en-US" dirty="0"/>
                    </a:p>
                  </a:txBody>
                  <a:tcPr/>
                </a:tc>
                <a:tc>
                  <a:txBody>
                    <a:bodyPr/>
                    <a:lstStyle/>
                    <a:p>
                      <a:r>
                        <a:rPr lang="en-US" dirty="0"/>
                        <a:t>2022</a:t>
                      </a:r>
                    </a:p>
                  </a:txBody>
                  <a:tcPr/>
                </a:tc>
                <a:tc>
                  <a:txBody>
                    <a:bodyPr/>
                    <a:lstStyle/>
                    <a:p>
                      <a:endParaRPr lang="en-US" dirty="0"/>
                    </a:p>
                  </a:txBody>
                  <a:tcPr/>
                </a:tc>
                <a:tc>
                  <a:txBody>
                    <a:bodyPr/>
                    <a:lstStyle/>
                    <a:p>
                      <a:r>
                        <a:rPr lang="en-US" dirty="0"/>
                        <a:t>2024</a:t>
                      </a:r>
                    </a:p>
                  </a:txBody>
                  <a:tcPr/>
                </a:tc>
                <a:tc>
                  <a:txBody>
                    <a:bodyPr/>
                    <a:lstStyle/>
                    <a:p>
                      <a:endParaRPr lang="en-US" dirty="0"/>
                    </a:p>
                  </a:txBody>
                  <a:tcPr/>
                </a:tc>
                <a:tc>
                  <a:txBody>
                    <a:bodyPr/>
                    <a:lstStyle/>
                    <a:p>
                      <a:r>
                        <a:rPr lang="en-US" dirty="0"/>
                        <a:t>2026</a:t>
                      </a:r>
                    </a:p>
                  </a:txBody>
                  <a:tcPr/>
                </a:tc>
                <a:tc>
                  <a:txBody>
                    <a:bodyPr/>
                    <a:lstStyle/>
                    <a:p>
                      <a:endParaRPr lang="en-US" dirty="0"/>
                    </a:p>
                  </a:txBody>
                  <a:tcPr/>
                </a:tc>
                <a:tc>
                  <a:txBody>
                    <a:bodyPr/>
                    <a:lstStyle/>
                    <a:p>
                      <a:r>
                        <a:rPr lang="en-US" dirty="0"/>
                        <a:t>2028</a:t>
                      </a:r>
                    </a:p>
                  </a:txBody>
                  <a:tcPr/>
                </a:tc>
                <a:tc>
                  <a:txBody>
                    <a:bodyPr/>
                    <a:lstStyle/>
                    <a:p>
                      <a:endParaRPr lang="en-US" dirty="0"/>
                    </a:p>
                  </a:txBody>
                  <a:tcPr/>
                </a:tc>
                <a:tc>
                  <a:txBody>
                    <a:bodyPr/>
                    <a:lstStyle/>
                    <a:p>
                      <a:r>
                        <a:rPr lang="en-US" dirty="0"/>
                        <a:t>2030</a:t>
                      </a:r>
                    </a:p>
                  </a:txBody>
                  <a:tcPr/>
                </a:tc>
                <a:tc>
                  <a:txBody>
                    <a:bodyPr/>
                    <a:lstStyle/>
                    <a:p>
                      <a:endParaRPr lang="en-US" dirty="0"/>
                    </a:p>
                  </a:txBody>
                  <a:tcPr/>
                </a:tc>
                <a:tc>
                  <a:txBody>
                    <a:bodyPr/>
                    <a:lstStyle/>
                    <a:p>
                      <a:r>
                        <a:rPr lang="en-US" dirty="0"/>
                        <a:t>2032</a:t>
                      </a:r>
                    </a:p>
                  </a:txBody>
                  <a:tcPr/>
                </a:tc>
                <a:tc>
                  <a:txBody>
                    <a:bodyPr/>
                    <a:lstStyle/>
                    <a:p>
                      <a:endParaRPr lang="en-US" dirty="0"/>
                    </a:p>
                  </a:txBody>
                  <a:tcPr/>
                </a:tc>
                <a:tc>
                  <a:txBody>
                    <a:bodyPr/>
                    <a:lstStyle/>
                    <a:p>
                      <a:r>
                        <a:rPr lang="en-US" dirty="0"/>
                        <a:t>2034</a:t>
                      </a:r>
                    </a:p>
                  </a:txBody>
                  <a:tcPr/>
                </a:tc>
                <a:extLst>
                  <a:ext uri="{0D108BD9-81ED-4DB2-BD59-A6C34878D82A}">
                    <a16:rowId xmlns:a16="http://schemas.microsoft.com/office/drawing/2014/main" val="618617314"/>
                  </a:ext>
                </a:extLst>
              </a:tr>
              <a:tr h="370840">
                <a:tc gridSpan="4">
                  <a:txBody>
                    <a:bodyPr/>
                    <a:lstStyle/>
                    <a:p>
                      <a:pPr algn="ctr"/>
                      <a:r>
                        <a:rPr lang="en-US" dirty="0"/>
                        <a:t>STAR BES II run</a:t>
                      </a:r>
                    </a:p>
                  </a:txBody>
                  <a:tcPr>
                    <a:solidFill>
                      <a:srgbClr val="92D05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t>BES II ana</a:t>
                      </a:r>
                    </a:p>
                  </a:txBody>
                  <a:tcPr>
                    <a:solidFill>
                      <a:schemeClr val="accent6">
                        <a:lumMod val="40000"/>
                        <a:lumOff val="60000"/>
                      </a:schemeClr>
                    </a:solidFill>
                  </a:tcPr>
                </a:tc>
                <a:tc hMerge="1">
                  <a:txBody>
                    <a:bodyPr/>
                    <a:lstStyle/>
                    <a:p>
                      <a:endParaRPr lang="en-US" dirty="0"/>
                    </a:p>
                  </a:txBody>
                  <a:tcPr/>
                </a:tc>
                <a:tc hMerge="1">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1897371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gridSpan="3">
                  <a:txBody>
                    <a:bodyPr/>
                    <a:lstStyle/>
                    <a:p>
                      <a:pPr algn="ctr"/>
                      <a:r>
                        <a:rPr lang="en-US" dirty="0" err="1"/>
                        <a:t>sPHENIX</a:t>
                      </a:r>
                      <a:r>
                        <a:rPr lang="en-US" dirty="0"/>
                        <a:t> run</a:t>
                      </a:r>
                    </a:p>
                  </a:txBody>
                  <a:tcPr>
                    <a:solidFill>
                      <a:srgbClr val="92D050"/>
                    </a:solidFill>
                  </a:tcPr>
                </a:tc>
                <a:tc hMerge="1">
                  <a:txBody>
                    <a:bodyPr/>
                    <a:lstStyle/>
                    <a:p>
                      <a:endParaRPr lang="en-US" dirty="0"/>
                    </a:p>
                  </a:txBody>
                  <a:tcPr/>
                </a:tc>
                <a:tc hMerge="1">
                  <a:txBody>
                    <a:bodyPr/>
                    <a:lstStyle/>
                    <a:p>
                      <a:endParaRPr lang="en-US" dirty="0"/>
                    </a:p>
                  </a:txBody>
                  <a:tcPr/>
                </a:tc>
                <a:tc gridSpan="3">
                  <a:txBody>
                    <a:bodyPr/>
                    <a:lstStyle/>
                    <a:p>
                      <a:pPr algn="ctr"/>
                      <a:r>
                        <a:rPr lang="en-US" dirty="0" err="1"/>
                        <a:t>sPHENIX</a:t>
                      </a:r>
                      <a:r>
                        <a:rPr lang="en-US" dirty="0"/>
                        <a:t> ana</a:t>
                      </a:r>
                    </a:p>
                  </a:txBody>
                  <a:tcPr>
                    <a:solidFill>
                      <a:schemeClr val="accent6">
                        <a:lumMod val="40000"/>
                        <a:lumOff val="60000"/>
                      </a:schemeClr>
                    </a:solidFill>
                  </a:tcPr>
                </a:tc>
                <a:tc hMerge="1">
                  <a:txBody>
                    <a:bodyPr/>
                    <a:lstStyle/>
                    <a:p>
                      <a:endParaRPr lang="en-US" dirty="0"/>
                    </a:p>
                  </a:txBody>
                  <a:tcPr/>
                </a:tc>
                <a:tc hMerge="1">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1291520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gridSpan="5">
                  <a:txBody>
                    <a:bodyPr/>
                    <a:lstStyle/>
                    <a:p>
                      <a:pPr algn="ctr"/>
                      <a:r>
                        <a:rPr lang="en-US" dirty="0"/>
                        <a:t>CBM preparation?</a:t>
                      </a:r>
                    </a:p>
                  </a:txBody>
                  <a:tcPr>
                    <a:solidFill>
                      <a:schemeClr val="bg2">
                        <a:lumMod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7">
                  <a:txBody>
                    <a:bodyPr/>
                    <a:lstStyle/>
                    <a:p>
                      <a:pPr algn="ctr"/>
                      <a:r>
                        <a:rPr lang="en-US" dirty="0"/>
                        <a:t>CBM run + ana</a:t>
                      </a:r>
                    </a:p>
                  </a:txBody>
                  <a:tcPr>
                    <a:solidFill>
                      <a:schemeClr val="bg2">
                        <a:lumMod val="90000"/>
                      </a:schemeClr>
                    </a:solidFill>
                  </a:tcPr>
                </a:tc>
                <a:tc hMerge="1">
                  <a:txBody>
                    <a:bodyPr/>
                    <a:lstStyle/>
                    <a:p>
                      <a:endParaRPr lang="en-US" dirty="0"/>
                    </a:p>
                  </a:txBody>
                  <a:tcPr>
                    <a:solidFill>
                      <a:schemeClr val="bg2">
                        <a:lumMod val="90000"/>
                      </a:schemeClr>
                    </a:solidFill>
                  </a:tcPr>
                </a:tc>
                <a:tc hMerge="1">
                  <a:txBody>
                    <a:bodyPr/>
                    <a:lstStyle/>
                    <a:p>
                      <a:endParaRPr lang="en-US" dirty="0"/>
                    </a:p>
                  </a:txBody>
                  <a:tcPr>
                    <a:solidFill>
                      <a:schemeClr val="bg2">
                        <a:lumMod val="90000"/>
                      </a:schemeClr>
                    </a:solidFill>
                  </a:tcPr>
                </a:tc>
                <a:tc hMerge="1">
                  <a:txBody>
                    <a:bodyPr/>
                    <a:lstStyle/>
                    <a:p>
                      <a:endParaRPr lang="en-US" dirty="0"/>
                    </a:p>
                  </a:txBody>
                  <a:tcPr>
                    <a:solidFill>
                      <a:schemeClr val="bg2">
                        <a:lumMod val="90000"/>
                      </a:schemeClr>
                    </a:solidFill>
                  </a:tcPr>
                </a:tc>
                <a:tc hMerge="1">
                  <a:txBody>
                    <a:bodyPr/>
                    <a:lstStyle/>
                    <a:p>
                      <a:endParaRPr lang="en-US" dirty="0"/>
                    </a:p>
                  </a:txBody>
                  <a:tcPr>
                    <a:solidFill>
                      <a:schemeClr val="bg2">
                        <a:lumMod val="90000"/>
                      </a:schemeClr>
                    </a:solidFill>
                  </a:tcPr>
                </a:tc>
                <a:tc hMerge="1">
                  <a:txBody>
                    <a:bodyPr/>
                    <a:lstStyle/>
                    <a:p>
                      <a:endParaRPr lang="en-US" dirty="0"/>
                    </a:p>
                  </a:txBody>
                  <a:tcPr>
                    <a:solidFill>
                      <a:schemeClr val="bg2">
                        <a:lumMod val="90000"/>
                      </a:schemeClr>
                    </a:solidFill>
                  </a:tcPr>
                </a:tc>
                <a:tc hMerge="1">
                  <a:txBody>
                    <a:bodyPr/>
                    <a:lstStyle/>
                    <a:p>
                      <a:pPr algn="ctr"/>
                      <a:endParaRPr lang="en-US" dirty="0"/>
                    </a:p>
                  </a:txBody>
                  <a:tcPr>
                    <a:solidFill>
                      <a:schemeClr val="bg2">
                        <a:lumMod val="90000"/>
                      </a:schemeClr>
                    </a:solidFill>
                  </a:tcPr>
                </a:tc>
                <a:extLst>
                  <a:ext uri="{0D108BD9-81ED-4DB2-BD59-A6C34878D82A}">
                    <a16:rowId xmlns:a16="http://schemas.microsoft.com/office/drawing/2014/main" val="214595980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gridSpan="3">
                  <a:txBody>
                    <a:bodyPr/>
                    <a:lstStyle/>
                    <a:p>
                      <a:pPr algn="ctr"/>
                      <a:r>
                        <a:rPr lang="en-US" dirty="0"/>
                        <a:t>ALICE ITS2 run</a:t>
                      </a:r>
                    </a:p>
                  </a:txBody>
                  <a:tcPr>
                    <a:solidFill>
                      <a:schemeClr val="accent5">
                        <a:lumMod val="60000"/>
                        <a:lumOff val="40000"/>
                      </a:schemeClr>
                    </a:solidFill>
                  </a:tcPr>
                </a:tc>
                <a:tc hMerge="1">
                  <a:txBody>
                    <a:bodyPr/>
                    <a:lstStyle/>
                    <a:p>
                      <a:endParaRPr lang="en-US" dirty="0"/>
                    </a:p>
                  </a:txBody>
                  <a:tcPr/>
                </a:tc>
                <a:tc hMerge="1">
                  <a:txBody>
                    <a:bodyPr/>
                    <a:lstStyle/>
                    <a:p>
                      <a:endParaRPr lang="en-US" dirty="0"/>
                    </a:p>
                  </a:txBody>
                  <a:tcPr/>
                </a:tc>
                <a:tc gridSpan="4">
                  <a:txBody>
                    <a:bodyPr/>
                    <a:lstStyle/>
                    <a:p>
                      <a:pPr algn="ctr"/>
                      <a:r>
                        <a:rPr lang="en-US" dirty="0"/>
                        <a:t>ALICE ana</a:t>
                      </a:r>
                    </a:p>
                  </a:txBody>
                  <a:tcPr>
                    <a:solidFill>
                      <a:schemeClr val="accent5">
                        <a:lumMod val="40000"/>
                        <a:lumOff val="6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US" dirty="0"/>
                        <a:t>ALICE ITS3 run</a:t>
                      </a:r>
                    </a:p>
                  </a:txBody>
                  <a:tcPr>
                    <a:solidFill>
                      <a:schemeClr val="accent5">
                        <a:lumMod val="60000"/>
                        <a:lumOff val="40000"/>
                      </a:schemeClr>
                    </a:solidFill>
                  </a:tcPr>
                </a:tc>
                <a:tc hMerge="1">
                  <a:txBody>
                    <a:bodyPr/>
                    <a:lstStyle/>
                    <a:p>
                      <a:endParaRPr lang="en-US" dirty="0"/>
                    </a:p>
                  </a:txBody>
                  <a:tcPr/>
                </a:tc>
                <a:tc hMerge="1">
                  <a:txBody>
                    <a:bodyPr/>
                    <a:lstStyle/>
                    <a:p>
                      <a:endParaRPr lang="en-US" dirty="0"/>
                    </a:p>
                  </a:txBody>
                  <a:tcPr/>
                </a:tc>
                <a:tc gridSpan="3">
                  <a:txBody>
                    <a:bodyPr/>
                    <a:lstStyle/>
                    <a:p>
                      <a:pPr algn="ctr"/>
                      <a:r>
                        <a:rPr lang="en-US" dirty="0"/>
                        <a:t>ALICE ana</a:t>
                      </a:r>
                    </a:p>
                  </a:txBody>
                  <a:tcPr>
                    <a:solidFill>
                      <a:schemeClr val="accent5">
                        <a:lumMod val="40000"/>
                        <a:lumOff val="60000"/>
                      </a:schemeClr>
                    </a:solidFill>
                  </a:tcPr>
                </a:tc>
                <a:tc hMerge="1">
                  <a:txBody>
                    <a:bodyPr/>
                    <a:lstStyle/>
                    <a:p>
                      <a:endParaRPr lang="en-US" dirty="0"/>
                    </a:p>
                  </a:txBody>
                  <a:tcPr/>
                </a:tc>
                <a:tc hMerge="1">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391413512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gridSpan="5">
                  <a:txBody>
                    <a:bodyPr/>
                    <a:lstStyle/>
                    <a:p>
                      <a:pPr algn="ctr"/>
                      <a:r>
                        <a:rPr lang="en-US" dirty="0"/>
                        <a:t>ALICE3 preparation?</a:t>
                      </a:r>
                    </a:p>
                  </a:txBody>
                  <a:tcPr>
                    <a:solidFill>
                      <a:schemeClr val="bg2">
                        <a:lumMod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2">
                  <a:txBody>
                    <a:bodyPr/>
                    <a:lstStyle/>
                    <a:p>
                      <a:pPr algn="ctr"/>
                      <a:r>
                        <a:rPr lang="en-US" dirty="0"/>
                        <a:t>ALICE3 run</a:t>
                      </a:r>
                    </a:p>
                  </a:txBody>
                  <a:tcPr/>
                </a:tc>
                <a:tc hMerge="1">
                  <a:txBody>
                    <a:bodyPr/>
                    <a:lstStyle/>
                    <a:p>
                      <a:endParaRPr lang="en-US" dirty="0"/>
                    </a:p>
                  </a:txBody>
                  <a:tcPr/>
                </a:tc>
                <a:extLst>
                  <a:ext uri="{0D108BD9-81ED-4DB2-BD59-A6C34878D82A}">
                    <a16:rowId xmlns:a16="http://schemas.microsoft.com/office/drawing/2014/main" val="1940871182"/>
                  </a:ext>
                </a:extLst>
              </a:tr>
              <a:tr h="370840">
                <a:tc>
                  <a:txBody>
                    <a:bodyPr/>
                    <a:lstStyle/>
                    <a:p>
                      <a:endParaRPr lang="en-US"/>
                    </a:p>
                  </a:txBody>
                  <a:tcPr/>
                </a:tc>
                <a:tc>
                  <a:txBody>
                    <a:bodyPr/>
                    <a:lstStyle/>
                    <a:p>
                      <a:endParaRPr lang="en-US"/>
                    </a:p>
                  </a:txBody>
                  <a:tcPr/>
                </a:tc>
                <a:tc>
                  <a:txBody>
                    <a:bodyPr/>
                    <a:lstStyle/>
                    <a:p>
                      <a:endParaRPr lang="en-US"/>
                    </a:p>
                  </a:txBody>
                  <a:tcPr/>
                </a:tc>
                <a:tc gridSpan="12">
                  <a:txBody>
                    <a:bodyPr/>
                    <a:lstStyle/>
                    <a:p>
                      <a:pPr algn="ctr"/>
                      <a:r>
                        <a:rPr lang="en-US" dirty="0" err="1"/>
                        <a:t>JLab</a:t>
                      </a:r>
                      <a:r>
                        <a:rPr lang="en-US" dirty="0"/>
                        <a:t> 12 GeV run + ana</a:t>
                      </a:r>
                    </a:p>
                  </a:txBody>
                  <a:tcPr>
                    <a:solidFill>
                      <a:schemeClr val="accent4">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gridSpan="2">
                  <a:txBody>
                    <a:bodyPr/>
                    <a:lstStyle/>
                    <a:p>
                      <a:pPr algn="ctr"/>
                      <a:r>
                        <a:rPr lang="en-US" dirty="0" err="1"/>
                        <a:t>JLab</a:t>
                      </a:r>
                      <a:r>
                        <a:rPr lang="en-US" dirty="0"/>
                        <a:t> ??</a:t>
                      </a:r>
                    </a:p>
                  </a:txBody>
                  <a:tcPr/>
                </a:tc>
                <a:tc hMerge="1">
                  <a:txBody>
                    <a:bodyPr/>
                    <a:lstStyle/>
                    <a:p>
                      <a:endParaRPr lang="en-US" dirty="0"/>
                    </a:p>
                  </a:txBody>
                  <a:tcPr/>
                </a:tc>
                <a:extLst>
                  <a:ext uri="{0D108BD9-81ED-4DB2-BD59-A6C34878D82A}">
                    <a16:rowId xmlns:a16="http://schemas.microsoft.com/office/drawing/2014/main" val="1139984702"/>
                  </a:ext>
                </a:extLst>
              </a:tr>
              <a:tr h="370840">
                <a:tc>
                  <a:txBody>
                    <a:bodyPr/>
                    <a:lstStyle/>
                    <a:p>
                      <a:endParaRPr lang="en-US"/>
                    </a:p>
                  </a:txBody>
                  <a:tcPr/>
                </a:tc>
                <a:tc>
                  <a:txBody>
                    <a:bodyPr/>
                    <a:lstStyle/>
                    <a:p>
                      <a:endParaRPr lang="en-US"/>
                    </a:p>
                  </a:txBody>
                  <a:tcPr/>
                </a:tc>
                <a:tc>
                  <a:txBody>
                    <a:bodyPr/>
                    <a:lstStyle/>
                    <a:p>
                      <a:endParaRPr lang="en-US"/>
                    </a:p>
                  </a:txBody>
                  <a:tcPr/>
                </a:tc>
                <a:tc gridSpan="12">
                  <a:txBody>
                    <a:bodyPr/>
                    <a:lstStyle/>
                    <a:p>
                      <a:pPr algn="ctr"/>
                      <a:r>
                        <a:rPr lang="en-US" dirty="0"/>
                        <a:t>EIC preparation/construction</a:t>
                      </a:r>
                    </a:p>
                  </a:txBody>
                  <a:tcPr>
                    <a:solidFill>
                      <a:schemeClr val="accent4">
                        <a:lumMod val="40000"/>
                        <a:lumOff val="6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2">
                  <a:txBody>
                    <a:bodyPr/>
                    <a:lstStyle/>
                    <a:p>
                      <a:pPr algn="ctr"/>
                      <a:r>
                        <a:rPr lang="en-US" dirty="0"/>
                        <a:t>EIC run</a:t>
                      </a:r>
                    </a:p>
                  </a:txBody>
                  <a:tcPr>
                    <a:solidFill>
                      <a:schemeClr val="accent4">
                        <a:lumMod val="60000"/>
                        <a:lumOff val="40000"/>
                      </a:schemeClr>
                    </a:solidFill>
                  </a:tcPr>
                </a:tc>
                <a:tc hMerge="1">
                  <a:txBody>
                    <a:bodyPr/>
                    <a:lstStyle/>
                    <a:p>
                      <a:endParaRPr lang="en-US" dirty="0"/>
                    </a:p>
                  </a:txBody>
                  <a:tcPr/>
                </a:tc>
                <a:extLst>
                  <a:ext uri="{0D108BD9-81ED-4DB2-BD59-A6C34878D82A}">
                    <a16:rowId xmlns:a16="http://schemas.microsoft.com/office/drawing/2014/main" val="3065110178"/>
                  </a:ext>
                </a:extLst>
              </a:tr>
            </a:tbl>
          </a:graphicData>
        </a:graphic>
      </p:graphicFrame>
    </p:spTree>
    <p:extLst>
      <p:ext uri="{BB962C8B-B14F-4D97-AF65-F5344CB8AC3E}">
        <p14:creationId xmlns:p14="http://schemas.microsoft.com/office/powerpoint/2010/main" val="3267904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ADF89C-F81E-814E-5D33-AA2B8BF7A24F}"/>
              </a:ext>
            </a:extLst>
          </p:cNvPr>
          <p:cNvSpPr txBox="1"/>
          <p:nvPr/>
        </p:nvSpPr>
        <p:spPr>
          <a:xfrm>
            <a:off x="543498" y="394692"/>
            <a:ext cx="11105003" cy="2031325"/>
          </a:xfrm>
          <a:prstGeom prst="rect">
            <a:avLst/>
          </a:prstGeom>
          <a:noFill/>
        </p:spPr>
        <p:txBody>
          <a:bodyPr wrap="square" rtlCol="0">
            <a:spAutoFit/>
          </a:bodyPr>
          <a:lstStyle/>
          <a:p>
            <a:r>
              <a:rPr lang="en-US" dirty="0"/>
              <a:t>2) CBM Walkups:  The previous homework defined the details for CBM, so that's in pretty good shape.   However, it seems unlikely that we would start hardware work for a pixel tracker in years 0-2, since we don't yet know the CBM long term future. How would that impact the FTE needs for 3-5 and 6-10 years if we contribute to the tracker?  If it can't happen without work in years 0-2, then it will be important to make the case for the initial work even with the associated uncertainty.</a:t>
            </a:r>
          </a:p>
          <a:p>
            <a:br>
              <a:rPr lang="en-US" dirty="0"/>
            </a:br>
            <a:r>
              <a:rPr lang="en-US" dirty="0">
                <a:solidFill>
                  <a:srgbClr val="0432FF"/>
                </a:solidFill>
              </a:rPr>
              <a:t>A:</a:t>
            </a:r>
            <a:endParaRPr lang="en-US" dirty="0"/>
          </a:p>
        </p:txBody>
      </p:sp>
    </p:spTree>
    <p:extLst>
      <p:ext uri="{BB962C8B-B14F-4D97-AF65-F5344CB8AC3E}">
        <p14:creationId xmlns:p14="http://schemas.microsoft.com/office/powerpoint/2010/main" val="215387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7F4D3-B68F-2C53-70AC-5246AA22B650}"/>
              </a:ext>
            </a:extLst>
          </p:cNvPr>
          <p:cNvSpPr txBox="1"/>
          <p:nvPr/>
        </p:nvSpPr>
        <p:spPr>
          <a:xfrm>
            <a:off x="543498" y="394692"/>
            <a:ext cx="11105003" cy="5632311"/>
          </a:xfrm>
          <a:prstGeom prst="rect">
            <a:avLst/>
          </a:prstGeom>
          <a:noFill/>
        </p:spPr>
        <p:txBody>
          <a:bodyPr wrap="square" rtlCol="0">
            <a:spAutoFit/>
          </a:bodyPr>
          <a:lstStyle/>
          <a:p>
            <a:r>
              <a:rPr lang="en-US" dirty="0"/>
              <a:t>3) STAR/</a:t>
            </a:r>
            <a:r>
              <a:rPr lang="en-US" dirty="0" err="1"/>
              <a:t>sPHENIX</a:t>
            </a:r>
            <a:r>
              <a:rPr lang="en-US" dirty="0"/>
              <a:t> Walkups:  There aren't any proposed walkups for STAR or </a:t>
            </a:r>
            <a:r>
              <a:rPr lang="en-US" dirty="0" err="1"/>
              <a:t>sPHENIX</a:t>
            </a:r>
            <a:r>
              <a:rPr lang="en-US" dirty="0"/>
              <a:t>, but there are a couple of options that might(?) be considered strategic options to consider. The current program is focused around completing some of the physics we're most interested in (e.g. BES) and, for example, doesn't include involvement in future STAR runs.  But with our contributions to the HFT, are the analyses from upcoming runs that might capitalize on that detector where it would make sense to continue efforts?  Similarly, with ECCE having some systems in common with </a:t>
            </a:r>
            <a:r>
              <a:rPr lang="en-US" dirty="0" err="1"/>
              <a:t>sPHENIX</a:t>
            </a:r>
            <a:r>
              <a:rPr lang="en-US" dirty="0"/>
              <a:t>, are there additional </a:t>
            </a:r>
            <a:r>
              <a:rPr lang="en-US" dirty="0" err="1"/>
              <a:t>sPHENIX</a:t>
            </a:r>
            <a:r>
              <a:rPr lang="en-US" dirty="0"/>
              <a:t> topics that might be of interest because of the connection to the EIC? It will be the only US Based HI experiment for some period, so there are potential advantages to a stronger role there (if it's physics we like, even if it's not our top priority).</a:t>
            </a:r>
          </a:p>
          <a:p>
            <a:endParaRPr lang="en-US" dirty="0"/>
          </a:p>
          <a:p>
            <a:r>
              <a:rPr lang="en-US" dirty="0">
                <a:solidFill>
                  <a:srgbClr val="0432FF"/>
                </a:solidFill>
              </a:rPr>
              <a:t>A:  For STAR, there are a few interested physics with the 2023-2025 runs:  higher order (C5-C8) of net-proton cumulants for cross-over phase transition nature; </a:t>
            </a:r>
            <a:r>
              <a:rPr lang="en-US" dirty="0" err="1">
                <a:solidFill>
                  <a:srgbClr val="0432FF"/>
                </a:solidFill>
              </a:rPr>
              <a:t>dielectrons</a:t>
            </a:r>
            <a:r>
              <a:rPr lang="en-US" dirty="0">
                <a:solidFill>
                  <a:srgbClr val="0432FF"/>
                </a:solidFill>
              </a:rPr>
              <a:t> for QGP thermal radiation etc. In case of increased resource in the future, we will be very interested in continuing on these measurements. STAR HFT has been decommissioned, no future runs are planned.</a:t>
            </a:r>
          </a:p>
          <a:p>
            <a:r>
              <a:rPr lang="en-US" dirty="0">
                <a:solidFill>
                  <a:srgbClr val="0432FF"/>
                </a:solidFill>
              </a:rPr>
              <a:t>     For </a:t>
            </a:r>
            <a:r>
              <a:rPr lang="en-US" dirty="0" err="1">
                <a:solidFill>
                  <a:srgbClr val="0432FF"/>
                </a:solidFill>
              </a:rPr>
              <a:t>sPHENIX</a:t>
            </a:r>
            <a:r>
              <a:rPr lang="en-US" dirty="0">
                <a:solidFill>
                  <a:srgbClr val="0432FF"/>
                </a:solidFill>
              </a:rPr>
              <a:t>, the interested topics that can be connected to EIC includes open charm transverse spin asymmetry in </a:t>
            </a:r>
            <a:r>
              <a:rPr lang="en-US" dirty="0" err="1">
                <a:solidFill>
                  <a:srgbClr val="0432FF"/>
                </a:solidFill>
              </a:rPr>
              <a:t>p+p</a:t>
            </a:r>
            <a:r>
              <a:rPr lang="en-US" dirty="0">
                <a:solidFill>
                  <a:srgbClr val="0432FF"/>
                </a:solidFill>
              </a:rPr>
              <a:t> collisions, charm baryon spectroscopy in </a:t>
            </a:r>
            <a:r>
              <a:rPr lang="en-US" dirty="0" err="1">
                <a:solidFill>
                  <a:srgbClr val="0432FF"/>
                </a:solidFill>
              </a:rPr>
              <a:t>p+p</a:t>
            </a:r>
            <a:r>
              <a:rPr lang="en-US" dirty="0">
                <a:solidFill>
                  <a:srgbClr val="0432FF"/>
                </a:solidFill>
              </a:rPr>
              <a:t> collisions etc. On the HI side, we would be interested in further investigating new observables involving the heavy flavor hadron/jet/correlation measurements towards the precision characterization of the QGP medium properties. These measurements will be complementary to the LHC Run3-4 measurements, and can have legacy for future ALICE3 program. In addition, there are also interested measurements with large statistics MB sample (~200B) from </a:t>
            </a:r>
            <a:r>
              <a:rPr lang="en-US" dirty="0" err="1">
                <a:solidFill>
                  <a:srgbClr val="0432FF"/>
                </a:solidFill>
              </a:rPr>
              <a:t>sPHENIX</a:t>
            </a:r>
            <a:r>
              <a:rPr lang="en-US" dirty="0">
                <a:solidFill>
                  <a:srgbClr val="0432FF"/>
                </a:solidFill>
              </a:rPr>
              <a:t> to study the hyperon correlations (e.g. Lambda-Lambda) and (anti-)</a:t>
            </a:r>
            <a:r>
              <a:rPr lang="en-US" dirty="0" err="1">
                <a:solidFill>
                  <a:srgbClr val="0432FF"/>
                </a:solidFill>
              </a:rPr>
              <a:t>hypernuclei</a:t>
            </a:r>
            <a:r>
              <a:rPr lang="en-US" dirty="0">
                <a:solidFill>
                  <a:srgbClr val="0432FF"/>
                </a:solidFill>
              </a:rPr>
              <a:t> measurements to investigate the Y-N interaction and look for exotic particles.</a:t>
            </a:r>
          </a:p>
        </p:txBody>
      </p:sp>
    </p:spTree>
    <p:extLst>
      <p:ext uri="{BB962C8B-B14F-4D97-AF65-F5344CB8AC3E}">
        <p14:creationId xmlns:p14="http://schemas.microsoft.com/office/powerpoint/2010/main" val="42028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25C2354-93A4-EA8D-AEC9-AB937DD557CF}"/>
              </a:ext>
            </a:extLst>
          </p:cNvPr>
          <p:cNvGraphicFramePr>
            <a:graphicFrameLocks noGrp="1"/>
          </p:cNvGraphicFramePr>
          <p:nvPr>
            <p:extLst>
              <p:ext uri="{D42A27DB-BD31-4B8C-83A1-F6EECF244321}">
                <p14:modId xmlns:p14="http://schemas.microsoft.com/office/powerpoint/2010/main" val="1027477781"/>
              </p:ext>
            </p:extLst>
          </p:nvPr>
        </p:nvGraphicFramePr>
        <p:xfrm>
          <a:off x="966382" y="606054"/>
          <a:ext cx="10514416" cy="1914647"/>
        </p:xfrm>
        <a:graphic>
          <a:graphicData uri="http://schemas.openxmlformats.org/drawingml/2006/table">
            <a:tbl>
              <a:tblPr firstRow="1" bandRow="1">
                <a:tableStyleId>{5C22544A-7EE6-4342-B048-85BDC9FD1C3A}</a:tableStyleId>
              </a:tblPr>
              <a:tblGrid>
                <a:gridCol w="955856">
                  <a:extLst>
                    <a:ext uri="{9D8B030D-6E8A-4147-A177-3AD203B41FA5}">
                      <a16:colId xmlns:a16="http://schemas.microsoft.com/office/drawing/2014/main" val="2124004651"/>
                    </a:ext>
                  </a:extLst>
                </a:gridCol>
                <a:gridCol w="955856">
                  <a:extLst>
                    <a:ext uri="{9D8B030D-6E8A-4147-A177-3AD203B41FA5}">
                      <a16:colId xmlns:a16="http://schemas.microsoft.com/office/drawing/2014/main" val="4105905215"/>
                    </a:ext>
                  </a:extLst>
                </a:gridCol>
                <a:gridCol w="955856">
                  <a:extLst>
                    <a:ext uri="{9D8B030D-6E8A-4147-A177-3AD203B41FA5}">
                      <a16:colId xmlns:a16="http://schemas.microsoft.com/office/drawing/2014/main" val="915955020"/>
                    </a:ext>
                  </a:extLst>
                </a:gridCol>
                <a:gridCol w="955856">
                  <a:extLst>
                    <a:ext uri="{9D8B030D-6E8A-4147-A177-3AD203B41FA5}">
                      <a16:colId xmlns:a16="http://schemas.microsoft.com/office/drawing/2014/main" val="1588322126"/>
                    </a:ext>
                  </a:extLst>
                </a:gridCol>
                <a:gridCol w="955856">
                  <a:extLst>
                    <a:ext uri="{9D8B030D-6E8A-4147-A177-3AD203B41FA5}">
                      <a16:colId xmlns:a16="http://schemas.microsoft.com/office/drawing/2014/main" val="558943789"/>
                    </a:ext>
                  </a:extLst>
                </a:gridCol>
                <a:gridCol w="955856">
                  <a:extLst>
                    <a:ext uri="{9D8B030D-6E8A-4147-A177-3AD203B41FA5}">
                      <a16:colId xmlns:a16="http://schemas.microsoft.com/office/drawing/2014/main" val="1822089633"/>
                    </a:ext>
                  </a:extLst>
                </a:gridCol>
                <a:gridCol w="955856">
                  <a:extLst>
                    <a:ext uri="{9D8B030D-6E8A-4147-A177-3AD203B41FA5}">
                      <a16:colId xmlns:a16="http://schemas.microsoft.com/office/drawing/2014/main" val="2576991729"/>
                    </a:ext>
                  </a:extLst>
                </a:gridCol>
                <a:gridCol w="955856">
                  <a:extLst>
                    <a:ext uri="{9D8B030D-6E8A-4147-A177-3AD203B41FA5}">
                      <a16:colId xmlns:a16="http://schemas.microsoft.com/office/drawing/2014/main" val="2429945201"/>
                    </a:ext>
                  </a:extLst>
                </a:gridCol>
                <a:gridCol w="955856">
                  <a:extLst>
                    <a:ext uri="{9D8B030D-6E8A-4147-A177-3AD203B41FA5}">
                      <a16:colId xmlns:a16="http://schemas.microsoft.com/office/drawing/2014/main" val="2039220341"/>
                    </a:ext>
                  </a:extLst>
                </a:gridCol>
                <a:gridCol w="955856">
                  <a:extLst>
                    <a:ext uri="{9D8B030D-6E8A-4147-A177-3AD203B41FA5}">
                      <a16:colId xmlns:a16="http://schemas.microsoft.com/office/drawing/2014/main" val="2578618543"/>
                    </a:ext>
                  </a:extLst>
                </a:gridCol>
                <a:gridCol w="955856">
                  <a:extLst>
                    <a:ext uri="{9D8B030D-6E8A-4147-A177-3AD203B41FA5}">
                      <a16:colId xmlns:a16="http://schemas.microsoft.com/office/drawing/2014/main" val="1559474213"/>
                    </a:ext>
                  </a:extLst>
                </a:gridCol>
              </a:tblGrid>
              <a:tr h="431287">
                <a:tc>
                  <a:txBody>
                    <a:bodyPr/>
                    <a:lstStyle/>
                    <a:p>
                      <a:pPr algn="ctr"/>
                      <a:endParaRPr lang="en-US"/>
                    </a:p>
                  </a:txBody>
                  <a:tcPr anchor="ctr"/>
                </a:tc>
                <a:tc gridSpan="2">
                  <a:txBody>
                    <a:bodyPr/>
                    <a:lstStyle/>
                    <a:p>
                      <a:pPr algn="ctr"/>
                      <a:r>
                        <a:rPr lang="en-US" dirty="0"/>
                        <a:t>STAR</a:t>
                      </a:r>
                    </a:p>
                  </a:txBody>
                  <a:tcPr anchor="ctr"/>
                </a:tc>
                <a:tc hMerge="1">
                  <a:txBody>
                    <a:bodyPr/>
                    <a:lstStyle/>
                    <a:p>
                      <a:endParaRPr lang="en-US" dirty="0"/>
                    </a:p>
                  </a:txBody>
                  <a:tcPr/>
                </a:tc>
                <a:tc gridSpan="2">
                  <a:txBody>
                    <a:bodyPr/>
                    <a:lstStyle/>
                    <a:p>
                      <a:pPr algn="ctr"/>
                      <a:r>
                        <a:rPr lang="en-US" dirty="0" err="1"/>
                        <a:t>sPHENIX</a:t>
                      </a:r>
                      <a:endParaRPr lang="en-US" dirty="0"/>
                    </a:p>
                  </a:txBody>
                  <a:tcPr anchor="ctr"/>
                </a:tc>
                <a:tc hMerge="1">
                  <a:txBody>
                    <a:bodyPr/>
                    <a:lstStyle/>
                    <a:p>
                      <a:endParaRPr lang="en-US" dirty="0"/>
                    </a:p>
                  </a:txBody>
                  <a:tcPr/>
                </a:tc>
                <a:tc gridSpan="2">
                  <a:txBody>
                    <a:bodyPr/>
                    <a:lstStyle/>
                    <a:p>
                      <a:pPr algn="ctr"/>
                      <a:r>
                        <a:rPr lang="en-US" dirty="0"/>
                        <a:t>CBM</a:t>
                      </a:r>
                    </a:p>
                  </a:txBody>
                  <a:tcPr anchor="ctr"/>
                </a:tc>
                <a:tc hMerge="1">
                  <a:txBody>
                    <a:bodyPr/>
                    <a:lstStyle/>
                    <a:p>
                      <a:endParaRPr lang="en-US" dirty="0"/>
                    </a:p>
                  </a:txBody>
                  <a:tcPr/>
                </a:tc>
                <a:tc gridSpan="2">
                  <a:txBody>
                    <a:bodyPr/>
                    <a:lstStyle/>
                    <a:p>
                      <a:pPr algn="ctr"/>
                      <a:r>
                        <a:rPr lang="en-US" dirty="0"/>
                        <a:t>EIC-HF</a:t>
                      </a:r>
                    </a:p>
                  </a:txBody>
                  <a:tcPr anchor="ctr"/>
                </a:tc>
                <a:tc hMerge="1">
                  <a:txBody>
                    <a:bodyPr/>
                    <a:lstStyle/>
                    <a:p>
                      <a:endParaRPr lang="en-US" dirty="0"/>
                    </a:p>
                  </a:txBody>
                  <a:tcPr/>
                </a:tc>
                <a:tc gridSpan="2">
                  <a:txBody>
                    <a:bodyPr/>
                    <a:lstStyle/>
                    <a:p>
                      <a:pPr algn="ctr"/>
                      <a:r>
                        <a:rPr lang="en-US" dirty="0">
                          <a:solidFill>
                            <a:schemeClr val="tx1"/>
                          </a:solidFill>
                        </a:rPr>
                        <a:t>Total</a:t>
                      </a:r>
                    </a:p>
                  </a:txBody>
                  <a:tcPr anchor="ctr">
                    <a:solidFill>
                      <a:srgbClr val="FFC000"/>
                    </a:solidFill>
                  </a:tcPr>
                </a:tc>
                <a:tc hMerge="1">
                  <a:txBody>
                    <a:bodyPr/>
                    <a:lstStyle/>
                    <a:p>
                      <a:pPr algn="ctr"/>
                      <a:endParaRPr lang="en-US" dirty="0"/>
                    </a:p>
                  </a:txBody>
                  <a:tcPr/>
                </a:tc>
                <a:extLst>
                  <a:ext uri="{0D108BD9-81ED-4DB2-BD59-A6C34878D82A}">
                    <a16:rowId xmlns:a16="http://schemas.microsoft.com/office/drawing/2014/main" val="655592972"/>
                  </a:ext>
                </a:extLst>
              </a:tr>
              <a:tr h="370840">
                <a:tc>
                  <a:txBody>
                    <a:bodyPr/>
                    <a:lstStyle/>
                    <a:p>
                      <a:pPr algn="ctr"/>
                      <a:endParaRPr lang="en-US"/>
                    </a:p>
                  </a:txBody>
                  <a:tcPr anchor="ctr"/>
                </a:tc>
                <a:tc>
                  <a:txBody>
                    <a:bodyPr/>
                    <a:lstStyle/>
                    <a:p>
                      <a:pPr algn="ctr"/>
                      <a:r>
                        <a:rPr lang="en-US" dirty="0"/>
                        <a:t>Staff</a:t>
                      </a:r>
                    </a:p>
                  </a:txBody>
                  <a:tcPr anchor="ctr"/>
                </a:tc>
                <a:tc>
                  <a:txBody>
                    <a:bodyPr/>
                    <a:lstStyle/>
                    <a:p>
                      <a:pPr algn="ctr"/>
                      <a:r>
                        <a:rPr lang="en-US" dirty="0"/>
                        <a:t>PD</a:t>
                      </a:r>
                    </a:p>
                  </a:txBody>
                  <a:tcPr anchor="ctr">
                    <a:solidFill>
                      <a:schemeClr val="accent1">
                        <a:lumMod val="40000"/>
                        <a:lumOff val="60000"/>
                      </a:schemeClr>
                    </a:solidFill>
                  </a:tcPr>
                </a:tc>
                <a:tc>
                  <a:txBody>
                    <a:bodyPr/>
                    <a:lstStyle/>
                    <a:p>
                      <a:pPr algn="ctr"/>
                      <a:r>
                        <a:rPr lang="en-US" dirty="0"/>
                        <a:t>Staff</a:t>
                      </a:r>
                    </a:p>
                  </a:txBody>
                  <a:tcPr anchor="ctr"/>
                </a:tc>
                <a:tc>
                  <a:txBody>
                    <a:bodyPr/>
                    <a:lstStyle/>
                    <a:p>
                      <a:pPr algn="ctr"/>
                      <a:r>
                        <a:rPr lang="en-US" dirty="0"/>
                        <a:t>PD</a:t>
                      </a:r>
                    </a:p>
                  </a:txBody>
                  <a:tcPr anchor="ctr">
                    <a:solidFill>
                      <a:schemeClr val="accent1">
                        <a:lumMod val="40000"/>
                        <a:lumOff val="60000"/>
                      </a:schemeClr>
                    </a:solidFill>
                  </a:tcPr>
                </a:tc>
                <a:tc>
                  <a:txBody>
                    <a:bodyPr/>
                    <a:lstStyle/>
                    <a:p>
                      <a:pPr algn="ctr"/>
                      <a:r>
                        <a:rPr lang="en-US" dirty="0"/>
                        <a:t>Staff</a:t>
                      </a:r>
                    </a:p>
                  </a:txBody>
                  <a:tcPr anchor="ctr"/>
                </a:tc>
                <a:tc>
                  <a:txBody>
                    <a:bodyPr/>
                    <a:lstStyle/>
                    <a:p>
                      <a:pPr algn="ctr"/>
                      <a:r>
                        <a:rPr lang="en-US" dirty="0"/>
                        <a:t>PD</a:t>
                      </a:r>
                    </a:p>
                  </a:txBody>
                  <a:tcPr anchor="ctr">
                    <a:solidFill>
                      <a:schemeClr val="accent1">
                        <a:lumMod val="40000"/>
                        <a:lumOff val="60000"/>
                      </a:schemeClr>
                    </a:solidFill>
                  </a:tcPr>
                </a:tc>
                <a:tc>
                  <a:txBody>
                    <a:bodyPr/>
                    <a:lstStyle/>
                    <a:p>
                      <a:pPr algn="ctr"/>
                      <a:r>
                        <a:rPr lang="en-US" dirty="0"/>
                        <a:t>Staff</a:t>
                      </a:r>
                    </a:p>
                  </a:txBody>
                  <a:tcPr anchor="ctr"/>
                </a:tc>
                <a:tc>
                  <a:txBody>
                    <a:bodyPr/>
                    <a:lstStyle/>
                    <a:p>
                      <a:pPr algn="ctr"/>
                      <a:r>
                        <a:rPr lang="en-US" dirty="0"/>
                        <a:t>PD</a:t>
                      </a:r>
                    </a:p>
                  </a:txBody>
                  <a:tcPr anchor="ctr">
                    <a:solidFill>
                      <a:schemeClr val="accent1">
                        <a:lumMod val="40000"/>
                        <a:lumOff val="60000"/>
                      </a:schemeClr>
                    </a:solidFill>
                  </a:tcPr>
                </a:tc>
                <a:tc>
                  <a:txBody>
                    <a:bodyPr/>
                    <a:lstStyle/>
                    <a:p>
                      <a:pPr algn="ctr"/>
                      <a:r>
                        <a:rPr lang="en-US" dirty="0"/>
                        <a:t>Staff</a:t>
                      </a:r>
                    </a:p>
                  </a:txBody>
                  <a:tcPr anchor="ctr">
                    <a:solidFill>
                      <a:srgbClr val="FFC000"/>
                    </a:solidFill>
                  </a:tcPr>
                </a:tc>
                <a:tc>
                  <a:txBody>
                    <a:bodyPr/>
                    <a:lstStyle/>
                    <a:p>
                      <a:pPr algn="ctr"/>
                      <a:r>
                        <a:rPr lang="en-US" dirty="0"/>
                        <a:t>PD</a:t>
                      </a:r>
                    </a:p>
                  </a:txBody>
                  <a:tcPr anchor="ctr">
                    <a:solidFill>
                      <a:srgbClr val="FFC000"/>
                    </a:solidFill>
                  </a:tcPr>
                </a:tc>
                <a:extLst>
                  <a:ext uri="{0D108BD9-81ED-4DB2-BD59-A6C34878D82A}">
                    <a16:rowId xmlns:a16="http://schemas.microsoft.com/office/drawing/2014/main" val="883139651"/>
                  </a:ext>
                </a:extLst>
              </a:tr>
              <a:tr h="370840">
                <a:tc>
                  <a:txBody>
                    <a:bodyPr/>
                    <a:lstStyle/>
                    <a:p>
                      <a:pPr algn="ctr"/>
                      <a:r>
                        <a:rPr lang="en-US" dirty="0"/>
                        <a:t>0-2 </a:t>
                      </a:r>
                      <a:r>
                        <a:rPr lang="en-US" dirty="0" err="1"/>
                        <a:t>yr</a:t>
                      </a:r>
                      <a:endParaRPr lang="en-US" dirty="0"/>
                    </a:p>
                  </a:txBody>
                  <a:tcPr anchor="ctr">
                    <a:solidFill>
                      <a:schemeClr val="tx2">
                        <a:lumMod val="20000"/>
                        <a:lumOff val="80000"/>
                      </a:schemeClr>
                    </a:solidFill>
                  </a:tcPr>
                </a:tc>
                <a:tc>
                  <a:txBody>
                    <a:bodyPr/>
                    <a:lstStyle/>
                    <a:p>
                      <a:pPr algn="ctr"/>
                      <a:r>
                        <a:rPr lang="en-US" dirty="0"/>
                        <a:t>1.5</a:t>
                      </a:r>
                    </a:p>
                  </a:txBody>
                  <a:tcPr anchor="ctr">
                    <a:solidFill>
                      <a:schemeClr val="tx2">
                        <a:lumMod val="20000"/>
                        <a:lumOff val="80000"/>
                      </a:schemeClr>
                    </a:solidFill>
                  </a:tcPr>
                </a:tc>
                <a:tc>
                  <a:txBody>
                    <a:bodyPr/>
                    <a:lstStyle/>
                    <a:p>
                      <a:pPr algn="ctr"/>
                      <a:r>
                        <a:rPr lang="en-US" dirty="0"/>
                        <a:t>2.0</a:t>
                      </a:r>
                    </a:p>
                  </a:txBody>
                  <a:tcPr anchor="ctr">
                    <a:solidFill>
                      <a:schemeClr val="accent1">
                        <a:lumMod val="40000"/>
                        <a:lumOff val="60000"/>
                      </a:schemeClr>
                    </a:solidFill>
                  </a:tcPr>
                </a:tc>
                <a:tc>
                  <a:txBody>
                    <a:bodyPr/>
                    <a:lstStyle/>
                    <a:p>
                      <a:pPr algn="ctr"/>
                      <a:r>
                        <a:rPr lang="en-US" dirty="0"/>
                        <a:t>0.8</a:t>
                      </a:r>
                    </a:p>
                  </a:txBody>
                  <a:tcPr anchor="ctr">
                    <a:solidFill>
                      <a:schemeClr val="tx2">
                        <a:lumMod val="20000"/>
                        <a:lumOff val="80000"/>
                      </a:schemeClr>
                    </a:solidFill>
                  </a:tcPr>
                </a:tc>
                <a:tc>
                  <a:txBody>
                    <a:bodyPr/>
                    <a:lstStyle/>
                    <a:p>
                      <a:pPr algn="ctr"/>
                      <a:r>
                        <a:rPr lang="en-US" dirty="0"/>
                        <a:t>1.5</a:t>
                      </a:r>
                    </a:p>
                  </a:txBody>
                  <a:tcPr anchor="ctr">
                    <a:solidFill>
                      <a:schemeClr val="accent1">
                        <a:lumMod val="40000"/>
                        <a:lumOff val="60000"/>
                      </a:schemeClr>
                    </a:solidFill>
                  </a:tcPr>
                </a:tc>
                <a:tc>
                  <a:txBody>
                    <a:bodyPr/>
                    <a:lstStyle/>
                    <a:p>
                      <a:pPr algn="ctr"/>
                      <a:r>
                        <a:rPr lang="en-US" dirty="0"/>
                        <a:t>0.4</a:t>
                      </a:r>
                    </a:p>
                  </a:txBody>
                  <a:tcPr anchor="ctr">
                    <a:solidFill>
                      <a:schemeClr val="tx2">
                        <a:lumMod val="20000"/>
                        <a:lumOff val="80000"/>
                      </a:schemeClr>
                    </a:solidFill>
                  </a:tcPr>
                </a:tc>
                <a:tc>
                  <a:txBody>
                    <a:bodyPr/>
                    <a:lstStyle/>
                    <a:p>
                      <a:pPr algn="ctr"/>
                      <a:r>
                        <a:rPr lang="en-US" dirty="0"/>
                        <a:t>0.2</a:t>
                      </a:r>
                    </a:p>
                  </a:txBody>
                  <a:tcPr anchor="ctr">
                    <a:solidFill>
                      <a:schemeClr val="accent1">
                        <a:lumMod val="40000"/>
                        <a:lumOff val="60000"/>
                      </a:schemeClr>
                    </a:solidFill>
                  </a:tcPr>
                </a:tc>
                <a:tc>
                  <a:txBody>
                    <a:bodyPr/>
                    <a:lstStyle/>
                    <a:p>
                      <a:pPr algn="ctr"/>
                      <a:r>
                        <a:rPr lang="en-US" dirty="0"/>
                        <a:t>0.3</a:t>
                      </a:r>
                    </a:p>
                  </a:txBody>
                  <a:tcPr anchor="ctr">
                    <a:solidFill>
                      <a:schemeClr val="tx2">
                        <a:lumMod val="20000"/>
                        <a:lumOff val="80000"/>
                      </a:schemeClr>
                    </a:solidFill>
                  </a:tcPr>
                </a:tc>
                <a:tc>
                  <a:txBody>
                    <a:bodyPr/>
                    <a:lstStyle/>
                    <a:p>
                      <a:pPr algn="ctr"/>
                      <a:r>
                        <a:rPr lang="en-US" dirty="0"/>
                        <a:t>0.3</a:t>
                      </a:r>
                    </a:p>
                  </a:txBody>
                  <a:tcPr anchor="ctr">
                    <a:solidFill>
                      <a:schemeClr val="accent1">
                        <a:lumMod val="40000"/>
                        <a:lumOff val="60000"/>
                      </a:schemeClr>
                    </a:solidFill>
                  </a:tcPr>
                </a:tc>
                <a:tc>
                  <a:txBody>
                    <a:bodyPr/>
                    <a:lstStyle/>
                    <a:p>
                      <a:pPr algn="ctr"/>
                      <a:r>
                        <a:rPr lang="en-US" dirty="0"/>
                        <a:t>3</a:t>
                      </a:r>
                    </a:p>
                  </a:txBody>
                  <a:tcPr anchor="ctr">
                    <a:solidFill>
                      <a:srgbClr val="FFC000"/>
                    </a:solidFill>
                  </a:tcPr>
                </a:tc>
                <a:tc>
                  <a:txBody>
                    <a:bodyPr/>
                    <a:lstStyle/>
                    <a:p>
                      <a:pPr algn="ctr"/>
                      <a:r>
                        <a:rPr lang="en-US" dirty="0"/>
                        <a:t>4</a:t>
                      </a:r>
                    </a:p>
                  </a:txBody>
                  <a:tcPr anchor="ctr">
                    <a:solidFill>
                      <a:srgbClr val="FFC000"/>
                    </a:solidFill>
                  </a:tcPr>
                </a:tc>
                <a:extLst>
                  <a:ext uri="{0D108BD9-81ED-4DB2-BD59-A6C34878D82A}">
                    <a16:rowId xmlns:a16="http://schemas.microsoft.com/office/drawing/2014/main" val="1580059753"/>
                  </a:ext>
                </a:extLst>
              </a:tr>
              <a:tr h="370840">
                <a:tc>
                  <a:txBody>
                    <a:bodyPr/>
                    <a:lstStyle/>
                    <a:p>
                      <a:pPr algn="ctr"/>
                      <a:r>
                        <a:rPr lang="en-US" dirty="0"/>
                        <a:t>3-5 </a:t>
                      </a:r>
                      <a:r>
                        <a:rPr lang="en-US" dirty="0" err="1"/>
                        <a:t>yr</a:t>
                      </a:r>
                      <a:endParaRPr lang="en-US" dirty="0"/>
                    </a:p>
                  </a:txBody>
                  <a:tcPr anchor="ctr">
                    <a:solidFill>
                      <a:schemeClr val="tx2">
                        <a:lumMod val="20000"/>
                        <a:lumOff val="80000"/>
                      </a:schemeClr>
                    </a:solidFill>
                  </a:tcPr>
                </a:tc>
                <a:tc>
                  <a:txBody>
                    <a:bodyPr/>
                    <a:lstStyle/>
                    <a:p>
                      <a:pPr algn="ctr"/>
                      <a:r>
                        <a:rPr lang="en-US" dirty="0"/>
                        <a:t>0.6</a:t>
                      </a:r>
                    </a:p>
                  </a:txBody>
                  <a:tcPr anchor="ctr">
                    <a:solidFill>
                      <a:schemeClr val="tx2">
                        <a:lumMod val="20000"/>
                        <a:lumOff val="80000"/>
                      </a:schemeClr>
                    </a:solidFill>
                  </a:tcPr>
                </a:tc>
                <a:tc>
                  <a:txBody>
                    <a:bodyPr/>
                    <a:lstStyle/>
                    <a:p>
                      <a:pPr algn="ctr"/>
                      <a:r>
                        <a:rPr lang="en-US" dirty="0"/>
                        <a:t>0.5</a:t>
                      </a:r>
                    </a:p>
                  </a:txBody>
                  <a:tcPr anchor="ctr">
                    <a:solidFill>
                      <a:schemeClr val="accent1">
                        <a:lumMod val="40000"/>
                        <a:lumOff val="60000"/>
                      </a:schemeClr>
                    </a:solidFill>
                  </a:tcPr>
                </a:tc>
                <a:tc>
                  <a:txBody>
                    <a:bodyPr/>
                    <a:lstStyle/>
                    <a:p>
                      <a:pPr algn="ctr"/>
                      <a:r>
                        <a:rPr lang="en-US" dirty="0"/>
                        <a:t>1.5</a:t>
                      </a:r>
                    </a:p>
                  </a:txBody>
                  <a:tcPr anchor="ctr">
                    <a:solidFill>
                      <a:schemeClr val="tx2">
                        <a:lumMod val="20000"/>
                        <a:lumOff val="80000"/>
                      </a:schemeClr>
                    </a:solidFill>
                  </a:tcPr>
                </a:tc>
                <a:tc>
                  <a:txBody>
                    <a:bodyPr/>
                    <a:lstStyle/>
                    <a:p>
                      <a:pPr algn="ctr"/>
                      <a:r>
                        <a:rPr lang="en-US" dirty="0"/>
                        <a:t>2.5</a:t>
                      </a:r>
                    </a:p>
                  </a:txBody>
                  <a:tcPr anchor="ctr">
                    <a:solidFill>
                      <a:schemeClr val="accent1">
                        <a:lumMod val="40000"/>
                        <a:lumOff val="60000"/>
                      </a:schemeClr>
                    </a:solidFill>
                  </a:tcPr>
                </a:tc>
                <a:tc>
                  <a:txBody>
                    <a:bodyPr/>
                    <a:lstStyle/>
                    <a:p>
                      <a:pPr algn="ctr"/>
                      <a:r>
                        <a:rPr lang="en-US" dirty="0"/>
                        <a:t>0.6</a:t>
                      </a:r>
                    </a:p>
                  </a:txBody>
                  <a:tcPr anchor="ctr">
                    <a:solidFill>
                      <a:schemeClr val="tx2">
                        <a:lumMod val="20000"/>
                        <a:lumOff val="80000"/>
                      </a:schemeClr>
                    </a:solidFill>
                  </a:tcPr>
                </a:tc>
                <a:tc>
                  <a:txBody>
                    <a:bodyPr/>
                    <a:lstStyle/>
                    <a:p>
                      <a:pPr algn="ctr"/>
                      <a:r>
                        <a:rPr lang="en-US" dirty="0"/>
                        <a:t>0.5</a:t>
                      </a:r>
                    </a:p>
                  </a:txBody>
                  <a:tcPr anchor="ctr">
                    <a:solidFill>
                      <a:schemeClr val="accent1">
                        <a:lumMod val="40000"/>
                        <a:lumOff val="60000"/>
                      </a:schemeClr>
                    </a:solidFill>
                  </a:tcPr>
                </a:tc>
                <a:tc>
                  <a:txBody>
                    <a:bodyPr/>
                    <a:lstStyle/>
                    <a:p>
                      <a:pPr algn="ctr"/>
                      <a:r>
                        <a:rPr lang="en-US" dirty="0"/>
                        <a:t>0.3</a:t>
                      </a:r>
                    </a:p>
                  </a:txBody>
                  <a:tcPr anchor="ctr">
                    <a:solidFill>
                      <a:schemeClr val="tx2">
                        <a:lumMod val="20000"/>
                        <a:lumOff val="80000"/>
                      </a:schemeClr>
                    </a:solidFill>
                  </a:tcPr>
                </a:tc>
                <a:tc>
                  <a:txBody>
                    <a:bodyPr/>
                    <a:lstStyle/>
                    <a:p>
                      <a:pPr algn="ctr"/>
                      <a:r>
                        <a:rPr lang="en-US" dirty="0"/>
                        <a:t>0.5</a:t>
                      </a:r>
                    </a:p>
                  </a:txBody>
                  <a:tcPr anchor="ctr">
                    <a:solidFill>
                      <a:schemeClr val="accent1">
                        <a:lumMod val="40000"/>
                        <a:lumOff val="60000"/>
                      </a:schemeClr>
                    </a:solidFill>
                  </a:tcPr>
                </a:tc>
                <a:tc>
                  <a:txBody>
                    <a:bodyPr/>
                    <a:lstStyle/>
                    <a:p>
                      <a:pPr algn="ctr"/>
                      <a:r>
                        <a:rPr lang="en-US" dirty="0"/>
                        <a:t>3</a:t>
                      </a:r>
                    </a:p>
                  </a:txBody>
                  <a:tcPr anchor="ctr">
                    <a:solidFill>
                      <a:srgbClr val="FFC000"/>
                    </a:solidFill>
                  </a:tcPr>
                </a:tc>
                <a:tc>
                  <a:txBody>
                    <a:bodyPr/>
                    <a:lstStyle/>
                    <a:p>
                      <a:pPr algn="ctr"/>
                      <a:r>
                        <a:rPr lang="en-US" dirty="0"/>
                        <a:t>4</a:t>
                      </a:r>
                    </a:p>
                  </a:txBody>
                  <a:tcPr anchor="ctr">
                    <a:solidFill>
                      <a:srgbClr val="FFC000"/>
                    </a:solidFill>
                  </a:tcPr>
                </a:tc>
                <a:extLst>
                  <a:ext uri="{0D108BD9-81ED-4DB2-BD59-A6C34878D82A}">
                    <a16:rowId xmlns:a16="http://schemas.microsoft.com/office/drawing/2014/main" val="3324270603"/>
                  </a:ext>
                </a:extLst>
              </a:tr>
              <a:tr h="370840">
                <a:tc>
                  <a:txBody>
                    <a:bodyPr/>
                    <a:lstStyle/>
                    <a:p>
                      <a:pPr algn="ctr"/>
                      <a:r>
                        <a:rPr lang="en-US" dirty="0"/>
                        <a:t>6-10 </a:t>
                      </a:r>
                      <a:r>
                        <a:rPr lang="en-US" dirty="0" err="1"/>
                        <a:t>yr</a:t>
                      </a:r>
                      <a:endParaRPr lang="en-US" dirty="0"/>
                    </a:p>
                  </a:txBody>
                  <a:tcPr anchor="ctr">
                    <a:solidFill>
                      <a:schemeClr val="tx2">
                        <a:lumMod val="20000"/>
                        <a:lumOff val="80000"/>
                      </a:schemeClr>
                    </a:solidFill>
                  </a:tcPr>
                </a:tc>
                <a:tc>
                  <a:txBody>
                    <a:bodyPr/>
                    <a:lstStyle/>
                    <a:p>
                      <a:pPr algn="ctr"/>
                      <a:r>
                        <a:rPr lang="en-US" dirty="0"/>
                        <a:t>0.3</a:t>
                      </a:r>
                    </a:p>
                  </a:txBody>
                  <a:tcPr anchor="ctr">
                    <a:solidFill>
                      <a:schemeClr val="tx2">
                        <a:lumMod val="20000"/>
                        <a:lumOff val="80000"/>
                      </a:schemeClr>
                    </a:solidFill>
                  </a:tcPr>
                </a:tc>
                <a:tc>
                  <a:txBody>
                    <a:bodyPr/>
                    <a:lstStyle/>
                    <a:p>
                      <a:pPr algn="ctr"/>
                      <a:r>
                        <a:rPr lang="en-US" dirty="0"/>
                        <a:t>0.3</a:t>
                      </a:r>
                    </a:p>
                  </a:txBody>
                  <a:tcPr anchor="ctr">
                    <a:solidFill>
                      <a:schemeClr val="accent1">
                        <a:lumMod val="40000"/>
                        <a:lumOff val="60000"/>
                      </a:schemeClr>
                    </a:solidFill>
                  </a:tcPr>
                </a:tc>
                <a:tc>
                  <a:txBody>
                    <a:bodyPr/>
                    <a:lstStyle/>
                    <a:p>
                      <a:pPr algn="ctr"/>
                      <a:r>
                        <a:rPr lang="en-US" dirty="0"/>
                        <a:t>1.2</a:t>
                      </a:r>
                    </a:p>
                  </a:txBody>
                  <a:tcPr anchor="ctr">
                    <a:solidFill>
                      <a:schemeClr val="tx2">
                        <a:lumMod val="20000"/>
                        <a:lumOff val="80000"/>
                      </a:schemeClr>
                    </a:solidFill>
                  </a:tcPr>
                </a:tc>
                <a:tc>
                  <a:txBody>
                    <a:bodyPr/>
                    <a:lstStyle/>
                    <a:p>
                      <a:pPr algn="ctr"/>
                      <a:r>
                        <a:rPr lang="en-US" dirty="0"/>
                        <a:t>1.5</a:t>
                      </a:r>
                    </a:p>
                  </a:txBody>
                  <a:tcPr anchor="ctr">
                    <a:solidFill>
                      <a:schemeClr val="accent1">
                        <a:lumMod val="40000"/>
                        <a:lumOff val="60000"/>
                      </a:schemeClr>
                    </a:solidFill>
                  </a:tcPr>
                </a:tc>
                <a:tc>
                  <a:txBody>
                    <a:bodyPr/>
                    <a:lstStyle/>
                    <a:p>
                      <a:pPr algn="ctr"/>
                      <a:r>
                        <a:rPr lang="en-US" dirty="0"/>
                        <a:t>0.9</a:t>
                      </a:r>
                    </a:p>
                  </a:txBody>
                  <a:tcPr anchor="ctr">
                    <a:solidFill>
                      <a:schemeClr val="tx2">
                        <a:lumMod val="20000"/>
                        <a:lumOff val="80000"/>
                      </a:schemeClr>
                    </a:solidFill>
                  </a:tcPr>
                </a:tc>
                <a:tc>
                  <a:txBody>
                    <a:bodyPr/>
                    <a:lstStyle/>
                    <a:p>
                      <a:pPr algn="ctr"/>
                      <a:r>
                        <a:rPr lang="en-US" dirty="0"/>
                        <a:t>1.2</a:t>
                      </a:r>
                    </a:p>
                  </a:txBody>
                  <a:tcPr anchor="ctr">
                    <a:solidFill>
                      <a:schemeClr val="accent1">
                        <a:lumMod val="40000"/>
                        <a:lumOff val="60000"/>
                      </a:schemeClr>
                    </a:solidFill>
                  </a:tcPr>
                </a:tc>
                <a:tc>
                  <a:txBody>
                    <a:bodyPr/>
                    <a:lstStyle/>
                    <a:p>
                      <a:pPr algn="ctr"/>
                      <a:r>
                        <a:rPr lang="en-US" dirty="0"/>
                        <a:t>0.6</a:t>
                      </a:r>
                    </a:p>
                  </a:txBody>
                  <a:tcPr anchor="ctr">
                    <a:solidFill>
                      <a:schemeClr val="tx2">
                        <a:lumMod val="20000"/>
                        <a:lumOff val="80000"/>
                      </a:schemeClr>
                    </a:solidFill>
                  </a:tcPr>
                </a:tc>
                <a:tc>
                  <a:txBody>
                    <a:bodyPr/>
                    <a:lstStyle/>
                    <a:p>
                      <a:pPr algn="ctr"/>
                      <a:r>
                        <a:rPr lang="en-US" dirty="0"/>
                        <a:t>1.0</a:t>
                      </a:r>
                    </a:p>
                  </a:txBody>
                  <a:tcPr anchor="ctr">
                    <a:solidFill>
                      <a:schemeClr val="accent1">
                        <a:lumMod val="40000"/>
                        <a:lumOff val="60000"/>
                      </a:schemeClr>
                    </a:solidFill>
                  </a:tcPr>
                </a:tc>
                <a:tc>
                  <a:txBody>
                    <a:bodyPr/>
                    <a:lstStyle/>
                    <a:p>
                      <a:pPr algn="ctr"/>
                      <a:r>
                        <a:rPr lang="en-US" dirty="0"/>
                        <a:t>3</a:t>
                      </a:r>
                    </a:p>
                  </a:txBody>
                  <a:tcPr anchor="ctr">
                    <a:solidFill>
                      <a:srgbClr val="FFC000"/>
                    </a:solidFill>
                  </a:tcPr>
                </a:tc>
                <a:tc>
                  <a:txBody>
                    <a:bodyPr/>
                    <a:lstStyle/>
                    <a:p>
                      <a:pPr algn="ctr"/>
                      <a:r>
                        <a:rPr lang="en-US" dirty="0"/>
                        <a:t>4</a:t>
                      </a:r>
                    </a:p>
                  </a:txBody>
                  <a:tcPr anchor="ctr">
                    <a:solidFill>
                      <a:srgbClr val="FFC000"/>
                    </a:solidFill>
                  </a:tcPr>
                </a:tc>
                <a:extLst>
                  <a:ext uri="{0D108BD9-81ED-4DB2-BD59-A6C34878D82A}">
                    <a16:rowId xmlns:a16="http://schemas.microsoft.com/office/drawing/2014/main" val="1474199643"/>
                  </a:ext>
                </a:extLst>
              </a:tr>
            </a:tbl>
          </a:graphicData>
        </a:graphic>
      </p:graphicFrame>
      <p:sp>
        <p:nvSpPr>
          <p:cNvPr id="6" name="TextBox 5">
            <a:extLst>
              <a:ext uri="{FF2B5EF4-FFF2-40B4-BE49-F238E27FC236}">
                <a16:creationId xmlns:a16="http://schemas.microsoft.com/office/drawing/2014/main" id="{D699364F-6372-8AF3-DAC1-E27F5586B837}"/>
              </a:ext>
            </a:extLst>
          </p:cNvPr>
          <p:cNvSpPr txBox="1"/>
          <p:nvPr/>
        </p:nvSpPr>
        <p:spPr>
          <a:xfrm>
            <a:off x="4322135" y="171160"/>
            <a:ext cx="28648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FTE – baseline / minimum</a:t>
            </a:r>
          </a:p>
        </p:txBody>
      </p:sp>
      <p:pic>
        <p:nvPicPr>
          <p:cNvPr id="3" name="Picture 2">
            <a:extLst>
              <a:ext uri="{FF2B5EF4-FFF2-40B4-BE49-F238E27FC236}">
                <a16:creationId xmlns:a16="http://schemas.microsoft.com/office/drawing/2014/main" id="{48328A87-A18A-404D-9CB3-12D3C3EBFEAC}"/>
              </a:ext>
            </a:extLst>
          </p:cNvPr>
          <p:cNvPicPr>
            <a:picLocks noChangeAspect="1"/>
          </p:cNvPicPr>
          <p:nvPr/>
        </p:nvPicPr>
        <p:blipFill>
          <a:blip r:embed="rId2"/>
          <a:stretch>
            <a:fillRect/>
          </a:stretch>
        </p:blipFill>
        <p:spPr>
          <a:xfrm>
            <a:off x="2102921" y="2777106"/>
            <a:ext cx="8313441" cy="3990174"/>
          </a:xfrm>
          <a:prstGeom prst="rect">
            <a:avLst/>
          </a:prstGeom>
        </p:spPr>
      </p:pic>
    </p:spTree>
    <p:extLst>
      <p:ext uri="{BB962C8B-B14F-4D97-AF65-F5344CB8AC3E}">
        <p14:creationId xmlns:p14="http://schemas.microsoft.com/office/powerpoint/2010/main" val="227003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99364F-6372-8AF3-DAC1-E27F5586B837}"/>
              </a:ext>
            </a:extLst>
          </p:cNvPr>
          <p:cNvSpPr txBox="1"/>
          <p:nvPr/>
        </p:nvSpPr>
        <p:spPr>
          <a:xfrm>
            <a:off x="4864395" y="458239"/>
            <a:ext cx="189026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FTE – expanded</a:t>
            </a:r>
          </a:p>
        </p:txBody>
      </p:sp>
      <p:graphicFrame>
        <p:nvGraphicFramePr>
          <p:cNvPr id="2" name="Table 1">
            <a:extLst>
              <a:ext uri="{FF2B5EF4-FFF2-40B4-BE49-F238E27FC236}">
                <a16:creationId xmlns:a16="http://schemas.microsoft.com/office/drawing/2014/main" id="{612ED9A6-EEFA-8F6F-6B7B-D78E03BAFC05}"/>
              </a:ext>
            </a:extLst>
          </p:cNvPr>
          <p:cNvGraphicFramePr>
            <a:graphicFrameLocks noGrp="1"/>
          </p:cNvGraphicFramePr>
          <p:nvPr>
            <p:extLst>
              <p:ext uri="{D42A27DB-BD31-4B8C-83A1-F6EECF244321}">
                <p14:modId xmlns:p14="http://schemas.microsoft.com/office/powerpoint/2010/main" val="2589178056"/>
              </p:ext>
            </p:extLst>
          </p:nvPr>
        </p:nvGraphicFramePr>
        <p:xfrm>
          <a:off x="838199" y="1824277"/>
          <a:ext cx="10515600" cy="2971800"/>
        </p:xfrm>
        <a:graphic>
          <a:graphicData uri="http://schemas.openxmlformats.org/drawingml/2006/table">
            <a:tbl>
              <a:tblPr/>
              <a:tblGrid>
                <a:gridCol w="995466">
                  <a:extLst>
                    <a:ext uri="{9D8B030D-6E8A-4147-A177-3AD203B41FA5}">
                      <a16:colId xmlns:a16="http://schemas.microsoft.com/office/drawing/2014/main" val="1055348079"/>
                    </a:ext>
                  </a:extLst>
                </a:gridCol>
                <a:gridCol w="750550">
                  <a:extLst>
                    <a:ext uri="{9D8B030D-6E8A-4147-A177-3AD203B41FA5}">
                      <a16:colId xmlns:a16="http://schemas.microsoft.com/office/drawing/2014/main" val="1919171664"/>
                    </a:ext>
                  </a:extLst>
                </a:gridCol>
                <a:gridCol w="750550">
                  <a:extLst>
                    <a:ext uri="{9D8B030D-6E8A-4147-A177-3AD203B41FA5}">
                      <a16:colId xmlns:a16="http://schemas.microsoft.com/office/drawing/2014/main" val="3738290015"/>
                    </a:ext>
                  </a:extLst>
                </a:gridCol>
                <a:gridCol w="3871258">
                  <a:extLst>
                    <a:ext uri="{9D8B030D-6E8A-4147-A177-3AD203B41FA5}">
                      <a16:colId xmlns:a16="http://schemas.microsoft.com/office/drawing/2014/main" val="3761598316"/>
                    </a:ext>
                  </a:extLst>
                </a:gridCol>
                <a:gridCol w="474032">
                  <a:extLst>
                    <a:ext uri="{9D8B030D-6E8A-4147-A177-3AD203B41FA5}">
                      <a16:colId xmlns:a16="http://schemas.microsoft.com/office/drawing/2014/main" val="2841235572"/>
                    </a:ext>
                  </a:extLst>
                </a:gridCol>
                <a:gridCol w="2812587">
                  <a:extLst>
                    <a:ext uri="{9D8B030D-6E8A-4147-A177-3AD203B41FA5}">
                      <a16:colId xmlns:a16="http://schemas.microsoft.com/office/drawing/2014/main" val="4229909378"/>
                    </a:ext>
                  </a:extLst>
                </a:gridCol>
                <a:gridCol w="861157">
                  <a:extLst>
                    <a:ext uri="{9D8B030D-6E8A-4147-A177-3AD203B41FA5}">
                      <a16:colId xmlns:a16="http://schemas.microsoft.com/office/drawing/2014/main" val="1211703399"/>
                    </a:ext>
                  </a:extLst>
                </a:gridCol>
              </a:tblGrid>
              <a:tr h="1137676">
                <a:tc>
                  <a:txBody>
                    <a:bodyPr/>
                    <a:lstStyle/>
                    <a:p>
                      <a:pPr rtl="0" fontAlgn="t"/>
                      <a:r>
                        <a:rPr lang="en-US" sz="1600" b="1">
                          <a:effectLst/>
                        </a:rPr>
                        <a:t>0-2 years: expanded</a:t>
                      </a:r>
                    </a:p>
                  </a:txBody>
                  <a:tcPr marL="23702" marR="23702" marT="0" marB="0">
                    <a:lnL w="9525" cap="flat" cmpd="sng" algn="ctr">
                      <a:solidFill>
                        <a:srgbClr val="30E3CA"/>
                      </a:solidFill>
                      <a:prstDash val="solid"/>
                      <a:round/>
                      <a:headEnd type="none" w="med" len="med"/>
                      <a:tailEnd type="none" w="med" len="med"/>
                    </a:lnL>
                    <a:lnR w="9525" cap="flat" cmpd="sng" algn="ctr">
                      <a:solidFill>
                        <a:srgbClr val="20D14E"/>
                      </a:solidFill>
                      <a:prstDash val="solid"/>
                      <a:round/>
                      <a:headEnd type="none" w="med" len="med"/>
                      <a:tailEnd type="none" w="med" len="med"/>
                    </a:lnR>
                    <a:lnT w="9525" cap="flat" cmpd="sng" algn="ctr">
                      <a:solidFill>
                        <a:srgbClr val="30E3CA"/>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600" b="1" dirty="0">
                          <a:solidFill>
                            <a:srgbClr val="FF0000"/>
                          </a:solidFill>
                          <a:effectLst/>
                        </a:rPr>
                        <a:t>1.75</a:t>
                      </a:r>
                    </a:p>
                    <a:p>
                      <a:pPr algn="ctr" rtl="0" fontAlgn="ctr"/>
                      <a:r>
                        <a:rPr lang="en-US" sz="1600" b="1" dirty="0">
                          <a:solidFill>
                            <a:schemeClr val="tx1"/>
                          </a:solidFill>
                          <a:effectLst/>
                        </a:rPr>
                        <a:t>(0.4)</a:t>
                      </a:r>
                    </a:p>
                  </a:txBody>
                  <a:tcPr marL="23702" marR="23702" marT="0" marB="0" anchor="ctr">
                    <a:lnL w="9525" cap="flat" cmpd="sng" algn="ctr">
                      <a:solidFill>
                        <a:srgbClr val="20D14E"/>
                      </a:solidFill>
                      <a:prstDash val="solid"/>
                      <a:round/>
                      <a:headEnd type="none" w="med" len="med"/>
                      <a:tailEnd type="none" w="med" len="med"/>
                    </a:lnL>
                    <a:lnR w="9525" cap="flat" cmpd="sng" algn="ctr">
                      <a:solidFill>
                        <a:srgbClr val="009329"/>
                      </a:solidFill>
                      <a:prstDash val="solid"/>
                      <a:round/>
                      <a:headEnd type="none" w="med" len="med"/>
                      <a:tailEnd type="none" w="med" len="med"/>
                    </a:lnR>
                    <a:lnT w="9525" cap="flat" cmpd="sng" algn="ctr">
                      <a:solidFill>
                        <a:srgbClr val="20D14E"/>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600" b="1" dirty="0">
                          <a:solidFill>
                            <a:srgbClr val="FF0000"/>
                          </a:solidFill>
                          <a:effectLst/>
                        </a:rPr>
                        <a:t>1</a:t>
                      </a:r>
                    </a:p>
                    <a:p>
                      <a:pPr algn="ctr" rtl="0" fontAlgn="ctr"/>
                      <a:r>
                        <a:rPr lang="en-US" sz="1600" b="1" dirty="0">
                          <a:solidFill>
                            <a:schemeClr val="tx1"/>
                          </a:solidFill>
                          <a:effectLst/>
                        </a:rPr>
                        <a:t>(0.2)</a:t>
                      </a:r>
                    </a:p>
                  </a:txBody>
                  <a:tcPr marL="23702" marR="23702" marT="0" marB="0" anchor="ctr">
                    <a:lnL w="9525" cap="flat" cmpd="sng" algn="ctr">
                      <a:solidFill>
                        <a:srgbClr val="009329"/>
                      </a:solidFill>
                      <a:prstDash val="solid"/>
                      <a:round/>
                      <a:headEnd type="none" w="med" len="med"/>
                      <a:tailEnd type="none" w="med" len="med"/>
                    </a:lnL>
                    <a:lnR w="9525" cap="flat" cmpd="sng" algn="ctr">
                      <a:solidFill>
                        <a:srgbClr val="B0F97C"/>
                      </a:solidFill>
                      <a:prstDash val="solid"/>
                      <a:round/>
                      <a:headEnd type="none" w="med" len="med"/>
                      <a:tailEnd type="none" w="med" len="med"/>
                    </a:lnR>
                    <a:lnT w="9525" cap="flat" cmpd="sng" algn="ctr">
                      <a:solidFill>
                        <a:srgbClr val="009329"/>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1500" b="0" dirty="0">
                          <a:solidFill>
                            <a:srgbClr val="FF0000"/>
                          </a:solidFill>
                          <a:effectLst/>
                          <a:latin typeface="Calibri" panose="020F0502020204030204" pitchFamily="34" charset="0"/>
                        </a:rPr>
                        <a:t>CBM is funded by DOE as part its HI program at high baryon density region. Work on the upgrade of the pixel-tracker at CBM. Physics: (</a:t>
                      </a:r>
                      <a:r>
                        <a:rPr lang="en-US" sz="1500" b="0" dirty="0" err="1">
                          <a:solidFill>
                            <a:srgbClr val="FF0000"/>
                          </a:solidFill>
                          <a:effectLst/>
                          <a:latin typeface="Calibri" panose="020F0502020204030204" pitchFamily="34" charset="0"/>
                        </a:rPr>
                        <a:t>i</a:t>
                      </a:r>
                      <a:r>
                        <a:rPr lang="en-US" sz="1500" b="0" dirty="0">
                          <a:solidFill>
                            <a:srgbClr val="FF0000"/>
                          </a:solidFill>
                          <a:effectLst/>
                          <a:latin typeface="Calibri" panose="020F0502020204030204" pitchFamily="34" charset="0"/>
                        </a:rPr>
                        <a:t>) QCD CP; (ii) Hyper nuclei program -&gt; connect with Astro-nuclear physics.</a:t>
                      </a:r>
                    </a:p>
                  </a:txBody>
                  <a:tcPr marL="23702" marR="23702" marT="0" marB="0">
                    <a:lnL w="9525" cap="flat" cmpd="sng" algn="ctr">
                      <a:solidFill>
                        <a:srgbClr val="B0F97C"/>
                      </a:solidFill>
                      <a:prstDash val="solid"/>
                      <a:round/>
                      <a:headEnd type="none" w="med" len="med"/>
                      <a:tailEnd type="none" w="med" len="med"/>
                    </a:lnL>
                    <a:lnR w="9525" cap="flat" cmpd="sng" algn="ctr">
                      <a:solidFill>
                        <a:srgbClr val="E0092F"/>
                      </a:solidFill>
                      <a:prstDash val="solid"/>
                      <a:round/>
                      <a:headEnd type="none" w="med" len="med"/>
                      <a:tailEnd type="none" w="med" len="med"/>
                    </a:lnR>
                    <a:lnT w="9525" cap="flat" cmpd="sng" algn="ctr">
                      <a:solidFill>
                        <a:srgbClr val="B0F97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endParaRPr lang="en-US" sz="1500">
                        <a:effectLst/>
                      </a:endParaRPr>
                    </a:p>
                  </a:txBody>
                  <a:tcPr marL="23702" marR="23702" marT="0" marB="0">
                    <a:lnL w="9525" cap="flat" cmpd="sng" algn="ctr">
                      <a:solidFill>
                        <a:srgbClr val="E0092F"/>
                      </a:solidFill>
                      <a:prstDash val="solid"/>
                      <a:round/>
                      <a:headEnd type="none" w="med" len="med"/>
                      <a:tailEnd type="none" w="med" len="med"/>
                    </a:lnL>
                    <a:lnR w="9525" cap="flat" cmpd="sng" algn="ctr">
                      <a:solidFill>
                        <a:srgbClr val="60D627"/>
                      </a:solidFill>
                      <a:prstDash val="solid"/>
                      <a:round/>
                      <a:headEnd type="none" w="med" len="med"/>
                      <a:tailEnd type="none" w="med" len="med"/>
                    </a:lnR>
                    <a:lnT w="9525" cap="flat" cmpd="sng" algn="ctr">
                      <a:solidFill>
                        <a:srgbClr val="E0092F"/>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1500" b="0">
                          <a:solidFill>
                            <a:srgbClr val="FF0000"/>
                          </a:solidFill>
                          <a:effectLst/>
                          <a:latin typeface="Calibri" panose="020F0502020204030204" pitchFamily="34" charset="0"/>
                        </a:rPr>
                        <a:t>1FTE and 1 PD will be needed to work on the pixel-tracker at CBM.</a:t>
                      </a:r>
                    </a:p>
                  </a:txBody>
                  <a:tcPr marL="23702" marR="23702" marT="0" marB="0">
                    <a:lnL w="9525" cap="flat" cmpd="sng" algn="ctr">
                      <a:solidFill>
                        <a:srgbClr val="60D627"/>
                      </a:solidFill>
                      <a:prstDash val="solid"/>
                      <a:round/>
                      <a:headEnd type="none" w="med" len="med"/>
                      <a:tailEnd type="none" w="med" len="med"/>
                    </a:lnL>
                    <a:lnR w="9525" cap="flat" cmpd="sng" algn="ctr">
                      <a:solidFill>
                        <a:srgbClr val="30D902"/>
                      </a:solidFill>
                      <a:prstDash val="solid"/>
                      <a:round/>
                      <a:headEnd type="none" w="med" len="med"/>
                      <a:tailEnd type="none" w="med" len="med"/>
                    </a:lnR>
                    <a:lnT w="9525" cap="flat" cmpd="sng" algn="ctr">
                      <a:solidFill>
                        <a:srgbClr val="60D627"/>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a:solidFill>
                            <a:srgbClr val="FF0000"/>
                          </a:solidFill>
                          <a:effectLst/>
                          <a:latin typeface="Times Roman" pitchFamily="2" charset="0"/>
                        </a:rPr>
                        <a:t>1.75=0.75 (NX)+1 (XX)</a:t>
                      </a:r>
                    </a:p>
                  </a:txBody>
                  <a:tcPr marL="23702" marR="23702" marT="0" marB="0" anchor="b">
                    <a:lnL w="9525" cap="flat" cmpd="sng" algn="ctr">
                      <a:solidFill>
                        <a:srgbClr val="30D902"/>
                      </a:solidFill>
                      <a:prstDash val="solid"/>
                      <a:round/>
                      <a:headEnd type="none" w="med" len="med"/>
                      <a:tailEnd type="none" w="med" len="med"/>
                    </a:lnL>
                    <a:lnR w="9525" cap="flat" cmpd="sng" algn="ctr">
                      <a:solidFill>
                        <a:srgbClr val="30D902"/>
                      </a:solidFill>
                      <a:prstDash val="solid"/>
                      <a:round/>
                      <a:headEnd type="none" w="med" len="med"/>
                      <a:tailEnd type="none" w="med" len="med"/>
                    </a:lnR>
                    <a:lnT w="9525" cap="flat" cmpd="sng" algn="ctr">
                      <a:solidFill>
                        <a:srgbClr val="30D902"/>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71650750"/>
                  </a:ext>
                </a:extLst>
              </a:tr>
              <a:tr h="910141">
                <a:tc>
                  <a:txBody>
                    <a:bodyPr/>
                    <a:lstStyle/>
                    <a:p>
                      <a:pPr rtl="0" fontAlgn="t"/>
                      <a:r>
                        <a:rPr lang="en-US" sz="1600" b="1">
                          <a:effectLst/>
                        </a:rPr>
                        <a:t>3-5 years: expanded</a:t>
                      </a:r>
                    </a:p>
                  </a:txBody>
                  <a:tcPr marL="23702" marR="23702" marT="0" marB="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B0D276"/>
                      </a:solidFill>
                      <a:prstDash val="solid"/>
                      <a:round/>
                      <a:headEnd type="none" w="med" len="med"/>
                      <a:tailEnd type="none" w="med" len="med"/>
                    </a:lnB>
                  </a:tcPr>
                </a:tc>
                <a:tc>
                  <a:txBody>
                    <a:bodyPr/>
                    <a:lstStyle/>
                    <a:p>
                      <a:pPr algn="ctr" rtl="0" fontAlgn="ctr"/>
                      <a:r>
                        <a:rPr lang="en-US" sz="1600" b="1" dirty="0">
                          <a:solidFill>
                            <a:srgbClr val="FF0000"/>
                          </a:solidFill>
                          <a:effectLst/>
                        </a:rPr>
                        <a:t>2.5</a:t>
                      </a:r>
                    </a:p>
                    <a:p>
                      <a:pPr algn="ctr" rtl="0" fontAlgn="ctr"/>
                      <a:r>
                        <a:rPr lang="en-US" sz="1600" b="1" dirty="0">
                          <a:solidFill>
                            <a:schemeClr val="tx1"/>
                          </a:solidFill>
                          <a:effectLst/>
                        </a:rPr>
                        <a:t>(0.6)</a:t>
                      </a:r>
                    </a:p>
                  </a:txBody>
                  <a:tcPr marL="23702" marR="23702"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0E1CD"/>
                      </a:solidFill>
                      <a:prstDash val="solid"/>
                      <a:round/>
                      <a:headEnd type="none" w="med" len="med"/>
                      <a:tailEnd type="none" w="med" len="med"/>
                    </a:lnB>
                  </a:tcPr>
                </a:tc>
                <a:tc>
                  <a:txBody>
                    <a:bodyPr/>
                    <a:lstStyle/>
                    <a:p>
                      <a:pPr algn="ctr" rtl="0" fontAlgn="ctr"/>
                      <a:r>
                        <a:rPr lang="en-US" sz="1600" b="1" dirty="0">
                          <a:solidFill>
                            <a:srgbClr val="FF0000"/>
                          </a:solidFill>
                          <a:effectLst/>
                        </a:rPr>
                        <a:t>2</a:t>
                      </a:r>
                    </a:p>
                    <a:p>
                      <a:pPr algn="ctr" rtl="0" fontAlgn="ctr"/>
                      <a:r>
                        <a:rPr lang="en-US" sz="1600" b="1" dirty="0">
                          <a:solidFill>
                            <a:schemeClr val="tx1"/>
                          </a:solidFill>
                          <a:effectLst/>
                        </a:rPr>
                        <a:t>(0.5)</a:t>
                      </a:r>
                    </a:p>
                  </a:txBody>
                  <a:tcPr marL="23702" marR="23702"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303755"/>
                      </a:solidFill>
                      <a:prstDash val="solid"/>
                      <a:round/>
                      <a:headEnd type="none" w="med" len="med"/>
                      <a:tailEnd type="none" w="med" len="med"/>
                    </a:lnB>
                  </a:tcPr>
                </a:tc>
                <a:tc>
                  <a:txBody>
                    <a:bodyPr/>
                    <a:lstStyle/>
                    <a:p>
                      <a:pPr rtl="0" fontAlgn="t"/>
                      <a:r>
                        <a:rPr lang="en-US" sz="1500">
                          <a:solidFill>
                            <a:srgbClr val="FF0000"/>
                          </a:solidFill>
                          <a:effectLst/>
                        </a:rPr>
                        <a:t>Prepare CBM for data taking. Near the end of the period, physics analysis starts.</a:t>
                      </a:r>
                    </a:p>
                  </a:txBody>
                  <a:tcPr marL="23702" marR="23702" marT="0" marB="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90DA55"/>
                      </a:solidFill>
                      <a:prstDash val="solid"/>
                      <a:round/>
                      <a:headEnd type="none" w="med" len="med"/>
                      <a:tailEnd type="none" w="med" len="med"/>
                    </a:lnB>
                  </a:tcPr>
                </a:tc>
                <a:tc>
                  <a:txBody>
                    <a:bodyPr/>
                    <a:lstStyle/>
                    <a:p>
                      <a:pPr rtl="0" fontAlgn="t"/>
                      <a:endParaRPr lang="en-US" sz="1500">
                        <a:effectLst/>
                      </a:endParaRPr>
                    </a:p>
                  </a:txBody>
                  <a:tcPr marL="23702" marR="23702" marT="0" marB="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F03256"/>
                      </a:solidFill>
                      <a:prstDash val="solid"/>
                      <a:round/>
                      <a:headEnd type="none" w="med" len="med"/>
                      <a:tailEnd type="none" w="med" len="med"/>
                    </a:lnB>
                  </a:tcPr>
                </a:tc>
                <a:tc>
                  <a:txBody>
                    <a:bodyPr/>
                    <a:lstStyle/>
                    <a:p>
                      <a:pPr rtl="0" fontAlgn="t"/>
                      <a:r>
                        <a:rPr lang="en-US" sz="1500">
                          <a:solidFill>
                            <a:srgbClr val="FF0000"/>
                          </a:solidFill>
                          <a:effectLst/>
                        </a:rPr>
                        <a:t>More effots needed for the installation and calibrtion of the tracker + physics analysis at the end of the period</a:t>
                      </a:r>
                    </a:p>
                  </a:txBody>
                  <a:tcPr marL="23702" marR="23702" marT="0" marB="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7045A0"/>
                      </a:solidFill>
                      <a:prstDash val="solid"/>
                      <a:round/>
                      <a:headEnd type="none" w="med" len="med"/>
                      <a:tailEnd type="none" w="med" len="med"/>
                    </a:lnB>
                  </a:tcPr>
                </a:tc>
                <a:tc>
                  <a:txBody>
                    <a:bodyPr/>
                    <a:lstStyle/>
                    <a:p>
                      <a:pPr algn="ctr" rtl="0" fontAlgn="b"/>
                      <a:r>
                        <a:rPr lang="en-US" sz="1000" b="1">
                          <a:solidFill>
                            <a:srgbClr val="FF0000"/>
                          </a:solidFill>
                          <a:effectLst/>
                          <a:latin typeface="Times Roman" pitchFamily="2" charset="0"/>
                        </a:rPr>
                        <a:t>2.5=1 (NX) + 1.5 (XX)</a:t>
                      </a:r>
                    </a:p>
                  </a:txBody>
                  <a:tcPr marL="23702" marR="23702"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4047D2"/>
                      </a:solidFill>
                      <a:prstDash val="solid"/>
                      <a:round/>
                      <a:headEnd type="none" w="med" len="med"/>
                      <a:tailEnd type="none" w="med" len="med"/>
                    </a:lnB>
                  </a:tcPr>
                </a:tc>
                <a:extLst>
                  <a:ext uri="{0D108BD9-81ED-4DB2-BD59-A6C34878D82A}">
                    <a16:rowId xmlns:a16="http://schemas.microsoft.com/office/drawing/2014/main" val="1153895550"/>
                  </a:ext>
                </a:extLst>
              </a:tr>
              <a:tr h="910141">
                <a:tc>
                  <a:txBody>
                    <a:bodyPr/>
                    <a:lstStyle/>
                    <a:p>
                      <a:pPr rtl="0" fontAlgn="t"/>
                      <a:r>
                        <a:rPr lang="en-US" sz="1600" b="1">
                          <a:effectLst/>
                        </a:rPr>
                        <a:t>6-10 years: expanded</a:t>
                      </a:r>
                    </a:p>
                  </a:txBody>
                  <a:tcPr marL="23702" marR="23702" marT="0" marB="0">
                    <a:lnL w="9525" cap="flat" cmpd="sng" algn="ctr">
                      <a:solidFill>
                        <a:srgbClr val="B0D276"/>
                      </a:solidFill>
                      <a:prstDash val="solid"/>
                      <a:round/>
                      <a:headEnd type="none" w="med" len="med"/>
                      <a:tailEnd type="none" w="med" len="med"/>
                    </a:lnL>
                    <a:lnR w="9525" cap="flat" cmpd="sng" algn="ctr">
                      <a:solidFill>
                        <a:srgbClr val="C0E1CD"/>
                      </a:solidFill>
                      <a:prstDash val="solid"/>
                      <a:round/>
                      <a:headEnd type="none" w="med" len="med"/>
                      <a:tailEnd type="none" w="med" len="med"/>
                    </a:lnR>
                    <a:lnT w="9525" cap="flat" cmpd="sng" algn="ctr">
                      <a:solidFill>
                        <a:srgbClr val="B0D276"/>
                      </a:solidFill>
                      <a:prstDash val="solid"/>
                      <a:round/>
                      <a:headEnd type="none" w="med" len="med"/>
                      <a:tailEnd type="none" w="med" len="med"/>
                    </a:lnT>
                    <a:lnB w="9525" cap="flat" cmpd="sng" algn="ctr">
                      <a:solidFill>
                        <a:srgbClr val="B0D276"/>
                      </a:solidFill>
                      <a:prstDash val="solid"/>
                      <a:round/>
                      <a:headEnd type="none" w="med" len="med"/>
                      <a:tailEnd type="none" w="med" len="med"/>
                    </a:lnB>
                  </a:tcPr>
                </a:tc>
                <a:tc>
                  <a:txBody>
                    <a:bodyPr/>
                    <a:lstStyle/>
                    <a:p>
                      <a:pPr algn="ctr" rtl="0" fontAlgn="ctr"/>
                      <a:r>
                        <a:rPr lang="en-US" sz="1600" b="1" dirty="0">
                          <a:solidFill>
                            <a:srgbClr val="FF0000"/>
                          </a:solidFill>
                          <a:effectLst/>
                        </a:rPr>
                        <a:t>1.5</a:t>
                      </a:r>
                    </a:p>
                    <a:p>
                      <a:pPr algn="ctr" rtl="0" fontAlgn="ctr"/>
                      <a:r>
                        <a:rPr lang="en-US" sz="1600" b="1" dirty="0">
                          <a:solidFill>
                            <a:schemeClr val="tx1"/>
                          </a:solidFill>
                          <a:effectLst/>
                        </a:rPr>
                        <a:t>(0.9)</a:t>
                      </a:r>
                    </a:p>
                  </a:txBody>
                  <a:tcPr marL="23702" marR="23702" marT="0" marB="0" anchor="ctr">
                    <a:lnL w="9525" cap="flat" cmpd="sng" algn="ctr">
                      <a:solidFill>
                        <a:srgbClr val="C0E1CD"/>
                      </a:solidFill>
                      <a:prstDash val="solid"/>
                      <a:round/>
                      <a:headEnd type="none" w="med" len="med"/>
                      <a:tailEnd type="none" w="med" len="med"/>
                    </a:lnL>
                    <a:lnR w="9525" cap="flat" cmpd="sng" algn="ctr">
                      <a:solidFill>
                        <a:srgbClr val="303755"/>
                      </a:solidFill>
                      <a:prstDash val="solid"/>
                      <a:round/>
                      <a:headEnd type="none" w="med" len="med"/>
                      <a:tailEnd type="none" w="med" len="med"/>
                    </a:lnR>
                    <a:lnT w="9525" cap="flat" cmpd="sng" algn="ctr">
                      <a:solidFill>
                        <a:srgbClr val="C0E1CD"/>
                      </a:solidFill>
                      <a:prstDash val="solid"/>
                      <a:round/>
                      <a:headEnd type="none" w="med" len="med"/>
                      <a:tailEnd type="none" w="med" len="med"/>
                    </a:lnT>
                    <a:lnB w="9525" cap="flat" cmpd="sng" algn="ctr">
                      <a:solidFill>
                        <a:srgbClr val="C0E1CD"/>
                      </a:solidFill>
                      <a:prstDash val="solid"/>
                      <a:round/>
                      <a:headEnd type="none" w="med" len="med"/>
                      <a:tailEnd type="none" w="med" len="med"/>
                    </a:lnB>
                  </a:tcPr>
                </a:tc>
                <a:tc>
                  <a:txBody>
                    <a:bodyPr/>
                    <a:lstStyle/>
                    <a:p>
                      <a:pPr algn="ctr" rtl="0" fontAlgn="ctr"/>
                      <a:r>
                        <a:rPr lang="en-US" sz="1600" b="1" dirty="0">
                          <a:solidFill>
                            <a:srgbClr val="FF0000"/>
                          </a:solidFill>
                          <a:effectLst/>
                        </a:rPr>
                        <a:t>2</a:t>
                      </a:r>
                    </a:p>
                    <a:p>
                      <a:pPr algn="ctr" rtl="0" fontAlgn="ctr"/>
                      <a:r>
                        <a:rPr lang="en-US" sz="1600" b="1" dirty="0">
                          <a:solidFill>
                            <a:schemeClr val="tx1"/>
                          </a:solidFill>
                          <a:effectLst/>
                        </a:rPr>
                        <a:t>(1.2)</a:t>
                      </a:r>
                    </a:p>
                  </a:txBody>
                  <a:tcPr marL="23702" marR="23702" marT="0" marB="0" anchor="ctr">
                    <a:lnL w="9525" cap="flat" cmpd="sng" algn="ctr">
                      <a:solidFill>
                        <a:srgbClr val="303755"/>
                      </a:solidFill>
                      <a:prstDash val="solid"/>
                      <a:round/>
                      <a:headEnd type="none" w="med" len="med"/>
                      <a:tailEnd type="none" w="med" len="med"/>
                    </a:lnL>
                    <a:lnR w="9525" cap="flat" cmpd="sng" algn="ctr">
                      <a:solidFill>
                        <a:srgbClr val="90DA55"/>
                      </a:solidFill>
                      <a:prstDash val="solid"/>
                      <a:round/>
                      <a:headEnd type="none" w="med" len="med"/>
                      <a:tailEnd type="none" w="med" len="med"/>
                    </a:lnR>
                    <a:lnT w="9525" cap="flat" cmpd="sng" algn="ctr">
                      <a:solidFill>
                        <a:srgbClr val="303755"/>
                      </a:solidFill>
                      <a:prstDash val="solid"/>
                      <a:round/>
                      <a:headEnd type="none" w="med" len="med"/>
                      <a:tailEnd type="none" w="med" len="med"/>
                    </a:lnT>
                    <a:lnB w="9525" cap="flat" cmpd="sng" algn="ctr">
                      <a:solidFill>
                        <a:srgbClr val="303755"/>
                      </a:solidFill>
                      <a:prstDash val="solid"/>
                      <a:round/>
                      <a:headEnd type="none" w="med" len="med"/>
                      <a:tailEnd type="none" w="med" len="med"/>
                    </a:lnB>
                  </a:tcPr>
                </a:tc>
                <a:tc>
                  <a:txBody>
                    <a:bodyPr/>
                    <a:lstStyle/>
                    <a:p>
                      <a:pPr rtl="0" fontAlgn="t"/>
                      <a:r>
                        <a:rPr lang="en-US" sz="1500">
                          <a:solidFill>
                            <a:srgbClr val="FF0000"/>
                          </a:solidFill>
                          <a:effectLst/>
                        </a:rPr>
                        <a:t>(1) Physics analysis starts, search for QCD CP, hypernuclei production at high baryon dnesity and 1st order phase boundary; (2) Deterctor upgrade.</a:t>
                      </a:r>
                    </a:p>
                  </a:txBody>
                  <a:tcPr marL="23702" marR="23702" marT="0" marB="0">
                    <a:lnL w="9525" cap="flat" cmpd="sng" algn="ctr">
                      <a:solidFill>
                        <a:srgbClr val="90DA55"/>
                      </a:solidFill>
                      <a:prstDash val="solid"/>
                      <a:round/>
                      <a:headEnd type="none" w="med" len="med"/>
                      <a:tailEnd type="none" w="med" len="med"/>
                    </a:lnL>
                    <a:lnR w="9525" cap="flat" cmpd="sng" algn="ctr">
                      <a:solidFill>
                        <a:srgbClr val="F03256"/>
                      </a:solidFill>
                      <a:prstDash val="solid"/>
                      <a:round/>
                      <a:headEnd type="none" w="med" len="med"/>
                      <a:tailEnd type="none" w="med" len="med"/>
                    </a:lnR>
                    <a:lnT w="9525" cap="flat" cmpd="sng" algn="ctr">
                      <a:solidFill>
                        <a:srgbClr val="90DA55"/>
                      </a:solidFill>
                      <a:prstDash val="solid"/>
                      <a:round/>
                      <a:headEnd type="none" w="med" len="med"/>
                      <a:tailEnd type="none" w="med" len="med"/>
                    </a:lnT>
                    <a:lnB w="9525" cap="flat" cmpd="sng" algn="ctr">
                      <a:solidFill>
                        <a:srgbClr val="90DA55"/>
                      </a:solidFill>
                      <a:prstDash val="solid"/>
                      <a:round/>
                      <a:headEnd type="none" w="med" len="med"/>
                      <a:tailEnd type="none" w="med" len="med"/>
                    </a:lnB>
                  </a:tcPr>
                </a:tc>
                <a:tc>
                  <a:txBody>
                    <a:bodyPr/>
                    <a:lstStyle/>
                    <a:p>
                      <a:pPr rtl="0" fontAlgn="t"/>
                      <a:endParaRPr lang="en-US" sz="1500">
                        <a:effectLst/>
                      </a:endParaRPr>
                    </a:p>
                  </a:txBody>
                  <a:tcPr marL="23702" marR="23702" marT="0" marB="0">
                    <a:lnL w="9525" cap="flat" cmpd="sng" algn="ctr">
                      <a:solidFill>
                        <a:srgbClr val="F03256"/>
                      </a:solidFill>
                      <a:prstDash val="solid"/>
                      <a:round/>
                      <a:headEnd type="none" w="med" len="med"/>
                      <a:tailEnd type="none" w="med" len="med"/>
                    </a:lnL>
                    <a:lnR w="9525" cap="flat" cmpd="sng" algn="ctr">
                      <a:solidFill>
                        <a:srgbClr val="7045A0"/>
                      </a:solidFill>
                      <a:prstDash val="solid"/>
                      <a:round/>
                      <a:headEnd type="none" w="med" len="med"/>
                      <a:tailEnd type="none" w="med" len="med"/>
                    </a:lnR>
                    <a:lnT w="9525" cap="flat" cmpd="sng" algn="ctr">
                      <a:solidFill>
                        <a:srgbClr val="F03256"/>
                      </a:solidFill>
                      <a:prstDash val="solid"/>
                      <a:round/>
                      <a:headEnd type="none" w="med" len="med"/>
                      <a:tailEnd type="none" w="med" len="med"/>
                    </a:lnT>
                    <a:lnB w="9525" cap="flat" cmpd="sng" algn="ctr">
                      <a:solidFill>
                        <a:srgbClr val="F03256"/>
                      </a:solidFill>
                      <a:prstDash val="solid"/>
                      <a:round/>
                      <a:headEnd type="none" w="med" len="med"/>
                      <a:tailEnd type="none" w="med" len="med"/>
                    </a:lnB>
                  </a:tcPr>
                </a:tc>
                <a:tc>
                  <a:txBody>
                    <a:bodyPr/>
                    <a:lstStyle/>
                    <a:p>
                      <a:pPr rtl="0" fontAlgn="t"/>
                      <a:r>
                        <a:rPr lang="en-US" sz="1500">
                          <a:solidFill>
                            <a:srgbClr val="FF0000"/>
                          </a:solidFill>
                          <a:effectLst/>
                        </a:rPr>
                        <a:t>Data analysis and calibration.</a:t>
                      </a:r>
                    </a:p>
                  </a:txBody>
                  <a:tcPr marL="23702" marR="23702" marT="0" marB="0">
                    <a:lnL w="9525" cap="flat" cmpd="sng" algn="ctr">
                      <a:solidFill>
                        <a:srgbClr val="7045A0"/>
                      </a:solidFill>
                      <a:prstDash val="solid"/>
                      <a:round/>
                      <a:headEnd type="none" w="med" len="med"/>
                      <a:tailEnd type="none" w="med" len="med"/>
                    </a:lnL>
                    <a:lnR w="9525" cap="flat" cmpd="sng" algn="ctr">
                      <a:solidFill>
                        <a:srgbClr val="4047D2"/>
                      </a:solidFill>
                      <a:prstDash val="solid"/>
                      <a:round/>
                      <a:headEnd type="none" w="med" len="med"/>
                      <a:tailEnd type="none" w="med" len="med"/>
                    </a:lnR>
                    <a:lnT w="9525" cap="flat" cmpd="sng" algn="ctr">
                      <a:solidFill>
                        <a:srgbClr val="7045A0"/>
                      </a:solidFill>
                      <a:prstDash val="solid"/>
                      <a:round/>
                      <a:headEnd type="none" w="med" len="med"/>
                      <a:tailEnd type="none" w="med" len="med"/>
                    </a:lnT>
                    <a:lnB w="9525" cap="flat" cmpd="sng" algn="ctr">
                      <a:solidFill>
                        <a:srgbClr val="7045A0"/>
                      </a:solidFill>
                      <a:prstDash val="solid"/>
                      <a:round/>
                      <a:headEnd type="none" w="med" len="med"/>
                      <a:tailEnd type="none" w="med" len="med"/>
                    </a:lnB>
                  </a:tcPr>
                </a:tc>
                <a:tc>
                  <a:txBody>
                    <a:bodyPr/>
                    <a:lstStyle/>
                    <a:p>
                      <a:pPr algn="ctr" rtl="0" fontAlgn="b"/>
                      <a:r>
                        <a:rPr lang="en-US" sz="1000" b="1" dirty="0">
                          <a:solidFill>
                            <a:srgbClr val="FF0000"/>
                          </a:solidFill>
                          <a:effectLst/>
                          <a:latin typeface="Times Roman" pitchFamily="2" charset="0"/>
                        </a:rPr>
                        <a:t>1.5=1 (NX) + 0.5 (XX)</a:t>
                      </a:r>
                    </a:p>
                  </a:txBody>
                  <a:tcPr marL="23702" marR="23702" marT="0" marB="0" anchor="b">
                    <a:lnL w="9525" cap="flat" cmpd="sng" algn="ctr">
                      <a:solidFill>
                        <a:srgbClr val="4047D2"/>
                      </a:solidFill>
                      <a:prstDash val="solid"/>
                      <a:round/>
                      <a:headEnd type="none" w="med" len="med"/>
                      <a:tailEnd type="none" w="med" len="med"/>
                    </a:lnL>
                    <a:lnR w="9525" cap="flat" cmpd="sng" algn="ctr">
                      <a:solidFill>
                        <a:srgbClr val="4047D2"/>
                      </a:solidFill>
                      <a:prstDash val="solid"/>
                      <a:round/>
                      <a:headEnd type="none" w="med" len="med"/>
                      <a:tailEnd type="none" w="med" len="med"/>
                    </a:lnR>
                    <a:lnT w="9525" cap="flat" cmpd="sng" algn="ctr">
                      <a:solidFill>
                        <a:srgbClr val="4047D2"/>
                      </a:solidFill>
                      <a:prstDash val="solid"/>
                      <a:round/>
                      <a:headEnd type="none" w="med" len="med"/>
                      <a:tailEnd type="none" w="med" len="med"/>
                    </a:lnT>
                    <a:lnB w="9525" cap="flat" cmpd="sng" algn="ctr">
                      <a:solidFill>
                        <a:srgbClr val="4047D2"/>
                      </a:solidFill>
                      <a:prstDash val="solid"/>
                      <a:round/>
                      <a:headEnd type="none" w="med" len="med"/>
                      <a:tailEnd type="none" w="med" len="med"/>
                    </a:lnB>
                  </a:tcPr>
                </a:tc>
                <a:extLst>
                  <a:ext uri="{0D108BD9-81ED-4DB2-BD59-A6C34878D82A}">
                    <a16:rowId xmlns:a16="http://schemas.microsoft.com/office/drawing/2014/main" val="3668610429"/>
                  </a:ext>
                </a:extLst>
              </a:tr>
            </a:tbl>
          </a:graphicData>
        </a:graphic>
      </p:graphicFrame>
      <p:sp>
        <p:nvSpPr>
          <p:cNvPr id="3" name="TextBox 2">
            <a:extLst>
              <a:ext uri="{FF2B5EF4-FFF2-40B4-BE49-F238E27FC236}">
                <a16:creationId xmlns:a16="http://schemas.microsoft.com/office/drawing/2014/main" id="{69AD3ACD-A0F3-EF53-7732-B72D1E73A854}"/>
              </a:ext>
            </a:extLst>
          </p:cNvPr>
          <p:cNvSpPr txBox="1"/>
          <p:nvPr/>
        </p:nvSpPr>
        <p:spPr>
          <a:xfrm>
            <a:off x="1451237" y="5608117"/>
            <a:ext cx="9628598" cy="369332"/>
          </a:xfrm>
          <a:prstGeom prst="rect">
            <a:avLst/>
          </a:prstGeom>
          <a:noFill/>
        </p:spPr>
        <p:txBody>
          <a:bodyPr wrap="none" rtlCol="0">
            <a:spAutoFit/>
          </a:bodyPr>
          <a:lstStyle/>
          <a:p>
            <a:r>
              <a:rPr lang="en-US" dirty="0"/>
              <a:t>Need additional </a:t>
            </a:r>
            <a:r>
              <a:rPr lang="en-US" b="1" dirty="0">
                <a:solidFill>
                  <a:srgbClr val="C00000"/>
                </a:solidFill>
              </a:rPr>
              <a:t>1-2</a:t>
            </a:r>
            <a:r>
              <a:rPr lang="en-US" dirty="0"/>
              <a:t> staff  for instrumentation + </a:t>
            </a:r>
            <a:r>
              <a:rPr lang="en-US" b="1" dirty="0">
                <a:solidFill>
                  <a:srgbClr val="C00000"/>
                </a:solidFill>
              </a:rPr>
              <a:t>1-1.5</a:t>
            </a:r>
            <a:r>
              <a:rPr lang="en-US" dirty="0"/>
              <a:t> PDs </a:t>
            </a:r>
            <a:r>
              <a:rPr lang="en-US" i="1" dirty="0"/>
              <a:t>(+ xx students) </a:t>
            </a:r>
            <a:r>
              <a:rPr lang="en-US" dirty="0"/>
              <a:t>for instrumentation/physics</a:t>
            </a:r>
          </a:p>
        </p:txBody>
      </p:sp>
      <p:sp>
        <p:nvSpPr>
          <p:cNvPr id="4" name="TextBox 3">
            <a:extLst>
              <a:ext uri="{FF2B5EF4-FFF2-40B4-BE49-F238E27FC236}">
                <a16:creationId xmlns:a16="http://schemas.microsoft.com/office/drawing/2014/main" id="{DCBC4E30-B33C-CBDA-C093-0C659250910A}"/>
              </a:ext>
            </a:extLst>
          </p:cNvPr>
          <p:cNvSpPr txBox="1"/>
          <p:nvPr/>
        </p:nvSpPr>
        <p:spPr>
          <a:xfrm>
            <a:off x="1010093" y="1278104"/>
            <a:ext cx="2094291" cy="369332"/>
          </a:xfrm>
          <a:prstGeom prst="rect">
            <a:avLst/>
          </a:prstGeom>
          <a:noFill/>
        </p:spPr>
        <p:txBody>
          <a:bodyPr wrap="none" rtlCol="0">
            <a:spAutoFit/>
          </a:bodyPr>
          <a:lstStyle/>
          <a:p>
            <a:r>
              <a:rPr lang="en-US" u="sng" dirty="0"/>
              <a:t>CBM funded by DOE</a:t>
            </a:r>
          </a:p>
        </p:txBody>
      </p:sp>
      <p:sp>
        <p:nvSpPr>
          <p:cNvPr id="5" name="TextBox 4">
            <a:extLst>
              <a:ext uri="{FF2B5EF4-FFF2-40B4-BE49-F238E27FC236}">
                <a16:creationId xmlns:a16="http://schemas.microsoft.com/office/drawing/2014/main" id="{2D4B22F1-A7AE-C96E-61A2-069D22B0C275}"/>
              </a:ext>
            </a:extLst>
          </p:cNvPr>
          <p:cNvSpPr txBox="1"/>
          <p:nvPr/>
        </p:nvSpPr>
        <p:spPr>
          <a:xfrm>
            <a:off x="8942561" y="4851463"/>
            <a:ext cx="2411238" cy="369332"/>
          </a:xfrm>
          <a:prstGeom prst="rect">
            <a:avLst/>
          </a:prstGeom>
          <a:noFill/>
        </p:spPr>
        <p:txBody>
          <a:bodyPr wrap="none" rtlCol="0">
            <a:spAutoFit/>
          </a:bodyPr>
          <a:lstStyle/>
          <a:p>
            <a:r>
              <a:rPr lang="en-US" i="1" dirty="0"/>
              <a:t>black: baseline scenario</a:t>
            </a:r>
          </a:p>
        </p:txBody>
      </p:sp>
    </p:spTree>
    <p:extLst>
      <p:ext uri="{BB962C8B-B14F-4D97-AF65-F5344CB8AC3E}">
        <p14:creationId xmlns:p14="http://schemas.microsoft.com/office/powerpoint/2010/main" val="110966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85E7B3-6D6D-6A88-27B0-9D9EEAB6DE59}"/>
              </a:ext>
            </a:extLst>
          </p:cNvPr>
          <p:cNvSpPr txBox="1"/>
          <p:nvPr/>
        </p:nvSpPr>
        <p:spPr>
          <a:xfrm>
            <a:off x="567069" y="127587"/>
            <a:ext cx="11320131" cy="6678751"/>
          </a:xfrm>
          <a:prstGeom prst="rect">
            <a:avLst/>
          </a:prstGeom>
          <a:noFill/>
        </p:spPr>
        <p:txBody>
          <a:bodyPr wrap="square" rtlCol="0">
            <a:spAutoFit/>
          </a:bodyPr>
          <a:lstStyle/>
          <a:p>
            <a:r>
              <a:rPr lang="en-US" dirty="0"/>
              <a:t>1) Examine/correct errors in the assumptions and numbers presented</a:t>
            </a:r>
          </a:p>
          <a:p>
            <a:pPr>
              <a:spcAft>
                <a:spcPts val="1200"/>
              </a:spcAft>
            </a:pPr>
            <a:r>
              <a:rPr lang="en-US" dirty="0">
                <a:solidFill>
                  <a:srgbClr val="0432FF"/>
                </a:solidFill>
              </a:rPr>
              <a:t>A: See previous two slides.</a:t>
            </a:r>
            <a:endParaRPr lang="en-US" dirty="0"/>
          </a:p>
          <a:p>
            <a:r>
              <a:rPr lang="en-US" dirty="0"/>
              <a:t>2) Identify areas where effort can be reduced with minimal impact on the main science, project goals of the baseline program (i.e. avoid overly-conservative estimates)?</a:t>
            </a:r>
          </a:p>
          <a:p>
            <a:pPr>
              <a:spcAft>
                <a:spcPts val="1200"/>
              </a:spcAft>
            </a:pPr>
            <a:r>
              <a:rPr lang="en-US" dirty="0">
                <a:solidFill>
                  <a:srgbClr val="0432FF"/>
                </a:solidFill>
              </a:rPr>
              <a:t>A: </a:t>
            </a:r>
            <a:r>
              <a:rPr lang="en-US" dirty="0" err="1">
                <a:solidFill>
                  <a:srgbClr val="0432FF"/>
                </a:solidFill>
              </a:rPr>
              <a:t>Personpower</a:t>
            </a:r>
            <a:r>
              <a:rPr lang="en-US" dirty="0">
                <a:solidFill>
                  <a:srgbClr val="0432FF"/>
                </a:solidFill>
              </a:rPr>
              <a:t> presented in Slide 2 is the baseline also the minimum efforts for RHIC HI physics program as well as in transition towards the EIC/CBM programs in 203x.</a:t>
            </a:r>
            <a:endParaRPr lang="en-US" dirty="0"/>
          </a:p>
          <a:p>
            <a:r>
              <a:rPr lang="en-US" dirty="0"/>
              <a:t>3) What physics/outcomes do we give up with further cuts?</a:t>
            </a:r>
          </a:p>
          <a:p>
            <a:pPr lvl="1"/>
            <a:r>
              <a:rPr lang="en-US" dirty="0"/>
              <a:t>Prioritized incremental steps decreasing from “baseline” to “minimal” scenario (with details of lost physics/outcomes for each cut relative to the program presented for the baseline)</a:t>
            </a:r>
          </a:p>
          <a:p>
            <a:pPr>
              <a:spcAft>
                <a:spcPts val="1200"/>
              </a:spcAft>
            </a:pPr>
            <a:r>
              <a:rPr lang="en-US" dirty="0">
                <a:solidFill>
                  <a:srgbClr val="0432FF"/>
                </a:solidFill>
              </a:rPr>
              <a:t>A: In case of further cuts, we will have to either reduce the RHIC HI physics program efforts or cut the development for future EIC-HF/CBM efforts which will have significant damage to the scientific output of the group. </a:t>
            </a:r>
          </a:p>
          <a:p>
            <a:r>
              <a:rPr lang="en-US" dirty="0"/>
              <a:t>4) What do we gain if we expand beyond baseline (at the cost of another program)</a:t>
            </a:r>
          </a:p>
          <a:p>
            <a:pPr lvl="1"/>
            <a:r>
              <a:rPr lang="en-US" dirty="0"/>
              <a:t>Prioritized incremental steps towards “expanded”</a:t>
            </a:r>
          </a:p>
          <a:p>
            <a:pPr>
              <a:spcAft>
                <a:spcPts val="1200"/>
              </a:spcAft>
            </a:pPr>
            <a:r>
              <a:rPr lang="en-US" dirty="0">
                <a:solidFill>
                  <a:srgbClr val="0432FF"/>
                </a:solidFill>
              </a:rPr>
              <a:t>A: In the case that CBM program is funded by DOE, we would like to expand the efforts to add 1-2 staff and 1-2 PD FTEs for both instrumentation and physics program (see Slide 3).</a:t>
            </a:r>
            <a:endParaRPr lang="en-US" dirty="0"/>
          </a:p>
          <a:p>
            <a:r>
              <a:rPr lang="en-US" dirty="0"/>
              <a:t>5) Options for “new/future” projects in first 2 years</a:t>
            </a:r>
          </a:p>
          <a:p>
            <a:pPr lvl="1"/>
            <a:r>
              <a:rPr lang="en-US" dirty="0"/>
              <a:t>What is minimum required to keep options open, are there decision points before year 2?</a:t>
            </a:r>
          </a:p>
          <a:p>
            <a:pPr>
              <a:spcAft>
                <a:spcPts val="1200"/>
              </a:spcAft>
            </a:pPr>
            <a:r>
              <a:rPr lang="en-US" dirty="0">
                <a:solidFill>
                  <a:srgbClr val="0432FF"/>
                </a:solidFill>
              </a:rPr>
              <a:t>A: In the first 2 years, we would like to keep 0.3 staff + 0.3 PD involvement to build the community support for CBM. The decision point is more or less aligned with the next LRP report.</a:t>
            </a:r>
            <a:endParaRPr lang="en-US" dirty="0"/>
          </a:p>
          <a:p>
            <a:r>
              <a:rPr lang="en-US" dirty="0"/>
              <a:t>6) Criteria for no / no-go decisions?</a:t>
            </a:r>
          </a:p>
          <a:p>
            <a:r>
              <a:rPr lang="en-US" dirty="0">
                <a:solidFill>
                  <a:srgbClr val="0432FF"/>
                </a:solidFill>
              </a:rPr>
              <a:t>A: Same as 5), the CBM program will mostly depend on whether it is included in the next LRP report.</a:t>
            </a:r>
          </a:p>
        </p:txBody>
      </p:sp>
    </p:spTree>
    <p:extLst>
      <p:ext uri="{BB962C8B-B14F-4D97-AF65-F5344CB8AC3E}">
        <p14:creationId xmlns:p14="http://schemas.microsoft.com/office/powerpoint/2010/main" val="426220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F7FCED0-90F6-7EA9-B88A-61C4124C9E22}"/>
              </a:ext>
            </a:extLst>
          </p:cNvPr>
          <p:cNvGrpSpPr/>
          <p:nvPr/>
        </p:nvGrpSpPr>
        <p:grpSpPr>
          <a:xfrm>
            <a:off x="1988078" y="376135"/>
            <a:ext cx="7872984" cy="6165690"/>
            <a:chOff x="1988078" y="347668"/>
            <a:chExt cx="7872984" cy="6165690"/>
          </a:xfrm>
        </p:grpSpPr>
        <p:pic>
          <p:nvPicPr>
            <p:cNvPr id="12" name="Picture 11">
              <a:extLst>
                <a:ext uri="{FF2B5EF4-FFF2-40B4-BE49-F238E27FC236}">
                  <a16:creationId xmlns:a16="http://schemas.microsoft.com/office/drawing/2014/main" id="{D81D8B6F-07E7-EC30-3120-8F2E757C85CC}"/>
                </a:ext>
              </a:extLst>
            </p:cNvPr>
            <p:cNvPicPr>
              <a:picLocks noChangeAspect="1"/>
            </p:cNvPicPr>
            <p:nvPr/>
          </p:nvPicPr>
          <p:blipFill>
            <a:blip r:embed="rId2"/>
            <a:stretch>
              <a:fillRect/>
            </a:stretch>
          </p:blipFill>
          <p:spPr>
            <a:xfrm>
              <a:off x="1988078" y="347668"/>
              <a:ext cx="7869147" cy="3776928"/>
            </a:xfrm>
            <a:prstGeom prst="rect">
              <a:avLst/>
            </a:prstGeom>
          </p:spPr>
        </p:pic>
        <p:pic>
          <p:nvPicPr>
            <p:cNvPr id="17" name="Picture 16">
              <a:extLst>
                <a:ext uri="{FF2B5EF4-FFF2-40B4-BE49-F238E27FC236}">
                  <a16:creationId xmlns:a16="http://schemas.microsoft.com/office/drawing/2014/main" id="{3DE4B4A7-27C0-5827-CC21-E83A09FD4B30}"/>
                </a:ext>
              </a:extLst>
            </p:cNvPr>
            <p:cNvPicPr>
              <a:picLocks noChangeAspect="1"/>
            </p:cNvPicPr>
            <p:nvPr/>
          </p:nvPicPr>
          <p:blipFill>
            <a:blip r:embed="rId3"/>
            <a:stretch>
              <a:fillRect/>
            </a:stretch>
          </p:blipFill>
          <p:spPr>
            <a:xfrm>
              <a:off x="1988079" y="3391766"/>
              <a:ext cx="7872983" cy="3121592"/>
            </a:xfrm>
            <a:prstGeom prst="rect">
              <a:avLst/>
            </a:prstGeom>
          </p:spPr>
        </p:pic>
      </p:grpSp>
    </p:spTree>
    <p:extLst>
      <p:ext uri="{BB962C8B-B14F-4D97-AF65-F5344CB8AC3E}">
        <p14:creationId xmlns:p14="http://schemas.microsoft.com/office/powerpoint/2010/main" val="346494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E414F64-22FE-4B96-F491-A42294A8B01E}"/>
              </a:ext>
            </a:extLst>
          </p:cNvPr>
          <p:cNvGrpSpPr/>
          <p:nvPr/>
        </p:nvGrpSpPr>
        <p:grpSpPr>
          <a:xfrm>
            <a:off x="2027103" y="199063"/>
            <a:ext cx="7388646" cy="6647920"/>
            <a:chOff x="2291508" y="197575"/>
            <a:chExt cx="7388646" cy="6647920"/>
          </a:xfrm>
        </p:grpSpPr>
        <p:pic>
          <p:nvPicPr>
            <p:cNvPr id="21" name="Picture 20">
              <a:extLst>
                <a:ext uri="{FF2B5EF4-FFF2-40B4-BE49-F238E27FC236}">
                  <a16:creationId xmlns:a16="http://schemas.microsoft.com/office/drawing/2014/main" id="{FAF5D559-E742-2D75-C219-CE46BBD86C3B}"/>
                </a:ext>
              </a:extLst>
            </p:cNvPr>
            <p:cNvPicPr>
              <a:picLocks noChangeAspect="1"/>
            </p:cNvPicPr>
            <p:nvPr/>
          </p:nvPicPr>
          <p:blipFill>
            <a:blip r:embed="rId2"/>
            <a:stretch>
              <a:fillRect/>
            </a:stretch>
          </p:blipFill>
          <p:spPr>
            <a:xfrm>
              <a:off x="2291508" y="197575"/>
              <a:ext cx="7388646" cy="3546303"/>
            </a:xfrm>
            <a:prstGeom prst="rect">
              <a:avLst/>
            </a:prstGeom>
          </p:spPr>
        </p:pic>
        <p:pic>
          <p:nvPicPr>
            <p:cNvPr id="23" name="Picture 22">
              <a:extLst>
                <a:ext uri="{FF2B5EF4-FFF2-40B4-BE49-F238E27FC236}">
                  <a16:creationId xmlns:a16="http://schemas.microsoft.com/office/drawing/2014/main" id="{EF6D6835-C796-AE6F-C9A7-37D28598D4B4}"/>
                </a:ext>
              </a:extLst>
            </p:cNvPr>
            <p:cNvPicPr>
              <a:picLocks noChangeAspect="1"/>
            </p:cNvPicPr>
            <p:nvPr/>
          </p:nvPicPr>
          <p:blipFill>
            <a:blip r:embed="rId3"/>
            <a:stretch>
              <a:fillRect/>
            </a:stretch>
          </p:blipFill>
          <p:spPr>
            <a:xfrm>
              <a:off x="2291508" y="3299192"/>
              <a:ext cx="7388644" cy="3546303"/>
            </a:xfrm>
            <a:prstGeom prst="rect">
              <a:avLst/>
            </a:prstGeom>
          </p:spPr>
        </p:pic>
      </p:grpSp>
    </p:spTree>
    <p:extLst>
      <p:ext uri="{BB962C8B-B14F-4D97-AF65-F5344CB8AC3E}">
        <p14:creationId xmlns:p14="http://schemas.microsoft.com/office/powerpoint/2010/main" val="40010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B48C-E8C0-7DB4-ABA6-E6C03BA7A5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1D7D1E-3773-6E09-C309-8B8B521946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130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8D8CB2-24D5-91AD-1D0B-830930FBDBC9}"/>
              </a:ext>
            </a:extLst>
          </p:cNvPr>
          <p:cNvSpPr txBox="1"/>
          <p:nvPr/>
        </p:nvSpPr>
        <p:spPr>
          <a:xfrm>
            <a:off x="543498" y="394692"/>
            <a:ext cx="11105003" cy="6463308"/>
          </a:xfrm>
          <a:prstGeom prst="rect">
            <a:avLst/>
          </a:prstGeom>
          <a:noFill/>
        </p:spPr>
        <p:txBody>
          <a:bodyPr wrap="square" rtlCol="0">
            <a:spAutoFit/>
          </a:bodyPr>
          <a:lstStyle/>
          <a:p>
            <a:r>
              <a:rPr lang="en-US" dirty="0"/>
              <a:t>Homework:</a:t>
            </a:r>
          </a:p>
          <a:p>
            <a:r>
              <a:rPr lang="en-US" dirty="0"/>
              <a:t>1) Walkdowns for STAR, </a:t>
            </a:r>
            <a:r>
              <a:rPr lang="en-US" dirty="0" err="1"/>
              <a:t>sPHENIX</a:t>
            </a:r>
            <a:r>
              <a:rPr lang="en-US" dirty="0"/>
              <a:t>, CBM.  There is a significant ramp down of the total effort already factored in, so walkdowns would mainly be for the 0-2 and 3-5 year windows. It may be that the walkdowns are only needed for the scenario where we are at true constant effort, but in the true CE program (which is a worst case scenario), it may be that everything needs to be trimmed.</a:t>
            </a:r>
          </a:p>
          <a:p>
            <a:br>
              <a:rPr lang="en-US" dirty="0"/>
            </a:br>
            <a:endParaRPr lang="en-US" dirty="0"/>
          </a:p>
          <a:p>
            <a:r>
              <a:rPr lang="en-US" dirty="0"/>
              <a:t>2) CBM Walkups:  The previous homework defined the details for CBM, so that's in pretty good shape.   However, it seems unlikely that we would start hardware work for a pixel tracker in years 0-2, since we don't yet know the CBM long term future. How would that impact the FTE needs for 3-5 and 6-10 years if we contribute to the tracker?  If it can't happen without work in years 0-2, then it will be important to make the case for the initial work even with the associated uncertainty.</a:t>
            </a:r>
          </a:p>
          <a:p>
            <a:br>
              <a:rPr lang="en-US" dirty="0"/>
            </a:br>
            <a:endParaRPr lang="en-US" dirty="0"/>
          </a:p>
          <a:p>
            <a:r>
              <a:rPr lang="en-US" dirty="0"/>
              <a:t>3) STAR/</a:t>
            </a:r>
            <a:r>
              <a:rPr lang="en-US" dirty="0" err="1"/>
              <a:t>sPHENIX</a:t>
            </a:r>
            <a:r>
              <a:rPr lang="en-US" dirty="0"/>
              <a:t> Walkups:  There aren't any proposed walkups for STAR or </a:t>
            </a:r>
            <a:r>
              <a:rPr lang="en-US" dirty="0" err="1"/>
              <a:t>sPHENIX</a:t>
            </a:r>
            <a:r>
              <a:rPr lang="en-US" dirty="0"/>
              <a:t>, but there are a couple of options that might(?) be considered strategic options to consider. The current program is focused around completing some of the physics we're most interested in (e.g. BES) and, for example, doesn't include involvement in future STAR runs.  But with our contributions to the HFT, are the analyses from upcoming runs that might capitalize on that detector where it would make sense to continue efforts?  Similarly, with ECCE having some systems in common with </a:t>
            </a:r>
            <a:r>
              <a:rPr lang="en-US" dirty="0" err="1"/>
              <a:t>sPHENIX</a:t>
            </a:r>
            <a:r>
              <a:rPr lang="en-US" dirty="0"/>
              <a:t>, are there additional </a:t>
            </a:r>
            <a:r>
              <a:rPr lang="en-US" dirty="0" err="1"/>
              <a:t>sPHENIX</a:t>
            </a:r>
            <a:r>
              <a:rPr lang="en-US" dirty="0"/>
              <a:t> topics that might be of interest because of the connection to the EIC? It will be the only US Based HI experiment for some period, so there are potential advantages to a stronger role there (if it's physics we like, even if it's not our top priority).</a:t>
            </a:r>
          </a:p>
          <a:p>
            <a:endParaRPr lang="en-US" dirty="0"/>
          </a:p>
        </p:txBody>
      </p:sp>
    </p:spTree>
    <p:extLst>
      <p:ext uri="{BB962C8B-B14F-4D97-AF65-F5344CB8AC3E}">
        <p14:creationId xmlns:p14="http://schemas.microsoft.com/office/powerpoint/2010/main" val="112582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57407-81D5-391F-0D38-380D8C7EA7C9}"/>
              </a:ext>
            </a:extLst>
          </p:cNvPr>
          <p:cNvSpPr txBox="1"/>
          <p:nvPr/>
        </p:nvSpPr>
        <p:spPr>
          <a:xfrm>
            <a:off x="363557" y="319489"/>
            <a:ext cx="11677880" cy="3970318"/>
          </a:xfrm>
          <a:prstGeom prst="rect">
            <a:avLst/>
          </a:prstGeom>
          <a:noFill/>
        </p:spPr>
        <p:txBody>
          <a:bodyPr wrap="square" rtlCol="0">
            <a:spAutoFit/>
          </a:bodyPr>
          <a:lstStyle/>
          <a:p>
            <a:pPr marL="342900" indent="-342900">
              <a:buAutoNum type="arabicParenR"/>
            </a:pPr>
            <a:r>
              <a:rPr lang="en-US" dirty="0"/>
              <a:t>Walkdowns for STAR, </a:t>
            </a:r>
            <a:r>
              <a:rPr lang="en-US" dirty="0" err="1"/>
              <a:t>sPHENIX</a:t>
            </a:r>
            <a:r>
              <a:rPr lang="en-US" dirty="0"/>
              <a:t>, CBM.  There is a significant ramp down of the total effort already factored in, so walkdowns would mainly be for the 0-2 and 3-5 year windows. It may be that the walkdowns are only needed for the scenario where we are at true constant effort, but in the true CE program (which is a worst case scenario), it may be that everything needs to be trimmed.</a:t>
            </a:r>
          </a:p>
          <a:p>
            <a:endParaRPr lang="en-US" dirty="0"/>
          </a:p>
          <a:p>
            <a:r>
              <a:rPr lang="en-US" dirty="0">
                <a:solidFill>
                  <a:srgbClr val="0432FF"/>
                </a:solidFill>
              </a:rPr>
              <a:t>A: For STAR, the main BES-II analysis is expected to finish by ~2024/2025. The estimated small fraction </a:t>
            </a:r>
            <a:r>
              <a:rPr lang="en-US" dirty="0" err="1">
                <a:solidFill>
                  <a:srgbClr val="0432FF"/>
                </a:solidFill>
              </a:rPr>
              <a:t>personpower</a:t>
            </a:r>
            <a:r>
              <a:rPr lang="en-US" dirty="0">
                <a:solidFill>
                  <a:srgbClr val="0432FF"/>
                </a:solidFill>
              </a:rPr>
              <a:t> (0.3) at 3+ years can be merged/shared with </a:t>
            </a:r>
            <a:r>
              <a:rPr lang="en-US" dirty="0" err="1">
                <a:solidFill>
                  <a:srgbClr val="0432FF"/>
                </a:solidFill>
              </a:rPr>
              <a:t>sPHENIX</a:t>
            </a:r>
            <a:r>
              <a:rPr lang="en-US" dirty="0">
                <a:solidFill>
                  <a:srgbClr val="0432FF"/>
                </a:solidFill>
              </a:rPr>
              <a:t>, CBM or EIC efforts depending on the final analysis status.</a:t>
            </a:r>
          </a:p>
          <a:p>
            <a:endParaRPr lang="en-US" dirty="0">
              <a:solidFill>
                <a:srgbClr val="0432FF"/>
              </a:solidFill>
            </a:endParaRPr>
          </a:p>
          <a:p>
            <a:r>
              <a:rPr lang="en-US" dirty="0">
                <a:solidFill>
                  <a:srgbClr val="0432FF"/>
                </a:solidFill>
              </a:rPr>
              <a:t>     For </a:t>
            </a:r>
            <a:r>
              <a:rPr lang="en-US" dirty="0" err="1">
                <a:solidFill>
                  <a:srgbClr val="0432FF"/>
                </a:solidFill>
              </a:rPr>
              <a:t>sPHENIX</a:t>
            </a:r>
            <a:r>
              <a:rPr lang="en-US" dirty="0">
                <a:solidFill>
                  <a:srgbClr val="0432FF"/>
                </a:solidFill>
              </a:rPr>
              <a:t>, our main physics interests are in the heavy flavor physics program utilizing the MVTX efforts including</a:t>
            </a:r>
          </a:p>
          <a:p>
            <a:r>
              <a:rPr lang="en-US" dirty="0">
                <a:solidFill>
                  <a:srgbClr val="0432FF"/>
                </a:solidFill>
              </a:rPr>
              <a:t>	- open bottom RAA and v2, heavy flavor baryon production., D/</a:t>
            </a:r>
            <a:r>
              <a:rPr lang="en-US" dirty="0" err="1">
                <a:solidFill>
                  <a:srgbClr val="0432FF"/>
                </a:solidFill>
              </a:rPr>
              <a:t>Dbar</a:t>
            </a:r>
            <a:r>
              <a:rPr lang="en-US" dirty="0">
                <a:solidFill>
                  <a:srgbClr val="0432FF"/>
                </a:solidFill>
              </a:rPr>
              <a:t> directed flow etc..</a:t>
            </a:r>
          </a:p>
          <a:p>
            <a:r>
              <a:rPr lang="en-US" dirty="0">
                <a:solidFill>
                  <a:srgbClr val="0432FF"/>
                </a:solidFill>
              </a:rPr>
              <a:t>     Whether and when we can ramp down the efforts will strongly depend on the </a:t>
            </a:r>
            <a:r>
              <a:rPr lang="en-US" dirty="0" err="1">
                <a:solidFill>
                  <a:srgbClr val="0432FF"/>
                </a:solidFill>
              </a:rPr>
              <a:t>sPHENIX</a:t>
            </a:r>
            <a:r>
              <a:rPr lang="en-US" dirty="0">
                <a:solidFill>
                  <a:srgbClr val="0432FF"/>
                </a:solidFill>
              </a:rPr>
              <a:t> data calibration/production readiness. The current RHIC computing resource projection for </a:t>
            </a:r>
            <a:r>
              <a:rPr lang="en-US" dirty="0" err="1">
                <a:solidFill>
                  <a:srgbClr val="0432FF"/>
                </a:solidFill>
              </a:rPr>
              <a:t>sPHENIX</a:t>
            </a:r>
            <a:r>
              <a:rPr lang="en-US" dirty="0">
                <a:solidFill>
                  <a:srgbClr val="0432FF"/>
                </a:solidFill>
              </a:rPr>
              <a:t> falls short by 50%. This has brought up as strong recommendation to enable sufficient computing resource + key </a:t>
            </a:r>
            <a:r>
              <a:rPr lang="en-US" dirty="0" err="1">
                <a:solidFill>
                  <a:srgbClr val="0432FF"/>
                </a:solidFill>
              </a:rPr>
              <a:t>personnels</a:t>
            </a:r>
            <a:r>
              <a:rPr lang="en-US" dirty="0">
                <a:solidFill>
                  <a:srgbClr val="0432FF"/>
                </a:solidFill>
              </a:rPr>
              <a:t> for </a:t>
            </a:r>
            <a:r>
              <a:rPr lang="en-US" dirty="0" err="1">
                <a:solidFill>
                  <a:srgbClr val="0432FF"/>
                </a:solidFill>
              </a:rPr>
              <a:t>sPHENIX</a:t>
            </a:r>
            <a:r>
              <a:rPr lang="en-US" dirty="0">
                <a:solidFill>
                  <a:srgbClr val="0432FF"/>
                </a:solidFill>
              </a:rPr>
              <a:t> by the PAC to BNL management. Other connections to the instrumentation/EIC interests will be addressed in 3)</a:t>
            </a:r>
          </a:p>
        </p:txBody>
      </p:sp>
    </p:spTree>
    <p:extLst>
      <p:ext uri="{BB962C8B-B14F-4D97-AF65-F5344CB8AC3E}">
        <p14:creationId xmlns:p14="http://schemas.microsoft.com/office/powerpoint/2010/main" val="478077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5949</TotalTime>
  <Words>1741</Words>
  <Application>Microsoft Macintosh PowerPoint</Application>
  <PresentationFormat>Widescreen</PresentationFormat>
  <Paragraphs>136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41</cp:revision>
  <dcterms:created xsi:type="dcterms:W3CDTF">2022-05-28T00:32:48Z</dcterms:created>
  <dcterms:modified xsi:type="dcterms:W3CDTF">2022-06-23T14:34:07Z</dcterms:modified>
</cp:coreProperties>
</file>