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0" r:id="rId2"/>
    <p:sldId id="281" r:id="rId3"/>
    <p:sldId id="283" r:id="rId4"/>
    <p:sldId id="284" r:id="rId5"/>
    <p:sldId id="282" r:id="rId6"/>
    <p:sldId id="273" r:id="rId7"/>
    <p:sldId id="275" r:id="rId8"/>
    <p:sldId id="277" r:id="rId9"/>
    <p:sldId id="278" r:id="rId10"/>
    <p:sldId id="274" r:id="rId11"/>
    <p:sldId id="279" r:id="rId12"/>
    <p:sldId id="272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21"/>
    <p:restoredTop sz="96291"/>
  </p:normalViewPr>
  <p:slideViewPr>
    <p:cSldViewPr snapToGrid="0" snapToObjects="1">
      <p:cViewPr varScale="1">
        <p:scale>
          <a:sx n="122" d="100"/>
          <a:sy n="122" d="100"/>
        </p:scale>
        <p:origin x="23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95C3-6D82-57D4-1FFF-6E194E154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F7EAB-D30B-B0F5-029A-E27215167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8D997-0299-DEF3-4571-25D85C3DB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F277-BDDC-0448-8565-4F244585B665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2E00E-BE35-CB96-9BF1-0574C73B6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E3388-E0F1-9FA8-78E9-65D654D7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FF5E-B0EE-044D-9289-2F40D4C1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47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F0368-3917-49E6-F00B-67E0E05F5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3E708-5F26-E042-10BD-7E73E6594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1BA4E-493A-BCFD-8AA1-F2B9C352E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F277-BDDC-0448-8565-4F244585B665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2602C-AB04-A650-E9C9-D9D2E9D8F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8B6A5-898A-27A8-C46F-89E337138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FF5E-B0EE-044D-9289-2F40D4C1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6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84F684-5498-5809-5468-BE739990EC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8FF80-027E-7547-84C5-329DB40AE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6231D-A2C4-F8CF-4B56-F0C21AE65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F277-BDDC-0448-8565-4F244585B665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C676B-E6A6-6E92-1639-21BD3CA06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312CA-A8CA-4358-6B0E-689D4D43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FF5E-B0EE-044D-9289-2F40D4C1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4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FDE50-D299-8E5F-D43B-5F0AABE6D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06343-3AD8-8E40-B4B8-46F7B7B5F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A2CE6-E859-DC86-6A0D-59DE5E6E6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F277-BDDC-0448-8565-4F244585B665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1CB2B-2226-948B-D68D-71A31DB72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58B67-387D-69F6-8C15-4AD67BA8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FF5E-B0EE-044D-9289-2F40D4C1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6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525A2-DA31-6526-A2ED-E68DC48A5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6BE62-AC02-2E9E-602E-4417D130F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3C051-FAA7-1201-ED43-499399B12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F277-BDDC-0448-8565-4F244585B665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50CEA-39AD-CF9C-C0B0-06878CC04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D5BB8-6592-9322-F71F-FEA05514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FF5E-B0EE-044D-9289-2F40D4C1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6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6366C-9D5C-B9D3-15C4-EE9CAEB63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14432-4169-1E9F-D229-AF8489A7B4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D26EC-4BD8-E28B-AC06-6B5BDB1EF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1FDF2-0F30-1AC9-A4AB-509DC1C5B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F277-BDDC-0448-8565-4F244585B665}" type="datetimeFigureOut">
              <a:rPr lang="en-US" smtClean="0"/>
              <a:t>8/26/22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2F3F8-B9FC-12D3-7829-FFB5A58F1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4CCF0-D1A6-DF4F-B8D0-900A9AB02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FF5E-B0EE-044D-9289-2F40D4C1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4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915CC-C0C4-8CCF-B4F3-E953A1BEA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1D17B-365B-5A79-18D3-2A80EFA5D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2B9C1-2556-4F87-7E4E-A101633D9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7EC86A-C06B-DA8D-EB22-C2CF3FDB4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D14FC6-0683-40AF-1D7A-3DB848EB2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1AE946-D589-C3FD-3AAD-7A61D6F11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F277-BDDC-0448-8565-4F244585B665}" type="datetimeFigureOut">
              <a:rPr lang="en-US" smtClean="0"/>
              <a:t>8/26/22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F66E88-1F7F-56A0-ED6C-D144D188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4D3AB-0542-1441-80CF-1CAFF33A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FF5E-B0EE-044D-9289-2F40D4C1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1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95BEF-355A-7388-2A99-C8EFBAB0B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343FE-8BD2-CF7E-5BF6-29E487D9B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F277-BDDC-0448-8565-4F244585B665}" type="datetimeFigureOut">
              <a:rPr lang="en-US" smtClean="0"/>
              <a:t>8/26/22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8CEA9E-BBBC-B189-8A0C-40C9238D7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6C48A-0C6E-F9A7-4475-04710EAE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FF5E-B0EE-044D-9289-2F40D4C1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6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0928F5-3305-53A1-A9C8-53FA3D19A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F277-BDDC-0448-8565-4F244585B665}" type="datetimeFigureOut">
              <a:rPr lang="en-US" smtClean="0"/>
              <a:t>8/26/22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49B056-2FC4-4A19-96BE-C935F8FD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193F0-1BE1-6A63-6AE7-E6F2EF1E6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FF5E-B0EE-044D-9289-2F40D4C1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48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496A4-0CFF-1BC5-9C63-9EC94DF69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DE113-8171-612B-2ABE-1551053C2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AD3BB-9D22-272F-1943-80B658C6D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0B79F-4C7B-BCB1-ED79-7296B7D9F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F277-BDDC-0448-8565-4F244585B665}" type="datetimeFigureOut">
              <a:rPr lang="en-US" smtClean="0"/>
              <a:t>8/26/22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B02BC-6CE8-D54A-C726-7D5EFFEFD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4190B-1779-A3D8-F72F-F8988889F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FF5E-B0EE-044D-9289-2F40D4C1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90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F580-C0C8-D172-49E9-93E253881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C9AB18-9E64-C191-81F7-3F8E997270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7866C-5DA3-4E4A-4845-74750A025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F7327-2FB5-3A8B-24AB-CB40630B4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F277-BDDC-0448-8565-4F244585B665}" type="datetimeFigureOut">
              <a:rPr lang="en-US" smtClean="0"/>
              <a:t>8/26/22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370B3-BA01-60D3-880E-2FF46B78F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40EDB-D49F-ADAD-DE46-CA04AD24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FF5E-B0EE-044D-9289-2F40D4C1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3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61F18-3BD8-3FDD-12F0-C7228F709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1758A-364E-3C22-23F7-4B7D25813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27915-A96F-626E-0E55-85AB30D97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1F277-BDDC-0448-8565-4F244585B665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1255B-5951-9709-80F7-9904D326C3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63286-2B97-E181-124E-D7875A5C4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3FF5E-B0EE-044D-9289-2F40D4C1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48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4E22F9-91AD-F322-F3B8-9623935922C4}"/>
              </a:ext>
            </a:extLst>
          </p:cNvPr>
          <p:cNvSpPr txBox="1"/>
          <p:nvPr/>
        </p:nvSpPr>
        <p:spPr>
          <a:xfrm>
            <a:off x="546393" y="82847"/>
            <a:ext cx="11115955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800" u="sng" dirty="0"/>
              <a:t>0626 Updates:</a:t>
            </a:r>
            <a:endParaRPr lang="en-US" sz="2800" dirty="0"/>
          </a:p>
          <a:p>
            <a:r>
              <a:rPr lang="en-US" sz="2800" dirty="0"/>
              <a:t>STAR/</a:t>
            </a:r>
            <a:r>
              <a:rPr lang="en-US" sz="2800" dirty="0" err="1"/>
              <a:t>sPHENIX</a:t>
            </a:r>
            <a:r>
              <a:rPr lang="en-US" sz="2800" dirty="0"/>
              <a:t>:  walkdown efforts reduced (at minimum) – fine adjustment to match </a:t>
            </a:r>
            <a:r>
              <a:rPr lang="en-US" sz="2800" dirty="0" err="1"/>
              <a:t>xls</a:t>
            </a:r>
            <a:r>
              <a:rPr lang="en-US" sz="2800" dirty="0"/>
              <a:t> numbers</a:t>
            </a:r>
          </a:p>
          <a:p>
            <a:r>
              <a:rPr lang="en-US" sz="2800" dirty="0"/>
              <a:t>Default:  CBM default + ALICE default + ALICE3 default + </a:t>
            </a:r>
            <a:r>
              <a:rPr lang="en-US" sz="2800" dirty="0" err="1"/>
              <a:t>JLab</a:t>
            </a:r>
            <a:r>
              <a:rPr lang="en-US" sz="2800" dirty="0"/>
              <a:t> default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B0AE75-AF6C-D049-DF70-DD368F700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108" y="2052617"/>
            <a:ext cx="7785100" cy="1714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1354DB-8B8C-A3FF-0530-1CBC01081B3A}"/>
              </a:ext>
            </a:extLst>
          </p:cNvPr>
          <p:cNvSpPr txBox="1"/>
          <p:nvPr/>
        </p:nvSpPr>
        <p:spPr>
          <a:xfrm>
            <a:off x="546393" y="3885435"/>
            <a:ext cx="9847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Minimum:  no CBM + ALICE minimum + no ALICE3 + </a:t>
            </a:r>
            <a:r>
              <a:rPr lang="en-US" sz="2800" dirty="0" err="1"/>
              <a:t>JLab</a:t>
            </a:r>
            <a:r>
              <a:rPr lang="en-US" sz="2800" dirty="0"/>
              <a:t> minimum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6032E5D-6751-4DEF-CCDC-F1E0EA4C2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108" y="4434914"/>
            <a:ext cx="7785100" cy="180655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A59C514-FF8F-415F-C52D-83C8B6F7AE54}"/>
              </a:ext>
            </a:extLst>
          </p:cNvPr>
          <p:cNvSpPr txBox="1"/>
          <p:nvPr/>
        </p:nvSpPr>
        <p:spPr>
          <a:xfrm>
            <a:off x="546393" y="6267732"/>
            <a:ext cx="7025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EIC kept as default, minimum will be compared</a:t>
            </a:r>
          </a:p>
        </p:txBody>
      </p:sp>
    </p:spTree>
    <p:extLst>
      <p:ext uri="{BB962C8B-B14F-4D97-AF65-F5344CB8AC3E}">
        <p14:creationId xmlns:p14="http://schemas.microsoft.com/office/powerpoint/2010/main" val="4165881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06A205-F8BF-D7CD-51DC-2F5E5125D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3123"/>
            <a:ext cx="12192000" cy="585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379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D8E3B0-0A80-7203-F75C-AEE33ADF4F7D}"/>
              </a:ext>
            </a:extLst>
          </p:cNvPr>
          <p:cNvSpPr txBox="1"/>
          <p:nvPr/>
        </p:nvSpPr>
        <p:spPr>
          <a:xfrm>
            <a:off x="4955060" y="2750750"/>
            <a:ext cx="644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2665500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2FB98B-AE50-796C-46E1-17617757A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84" y="750857"/>
            <a:ext cx="11397853" cy="54705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399418-59A8-45B9-8468-1E93AC700B27}"/>
              </a:ext>
            </a:extLst>
          </p:cNvPr>
          <p:cNvSpPr txBox="1"/>
          <p:nvPr/>
        </p:nvSpPr>
        <p:spPr>
          <a:xfrm>
            <a:off x="4719661" y="232040"/>
            <a:ext cx="2752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RNC HI Supported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302C20-9858-2D42-D4F1-BE54B76A6820}"/>
              </a:ext>
            </a:extLst>
          </p:cNvPr>
          <p:cNvSpPr txBox="1"/>
          <p:nvPr/>
        </p:nvSpPr>
        <p:spPr>
          <a:xfrm>
            <a:off x="8228601" y="6221446"/>
            <a:ext cx="3437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All FTEs (</a:t>
            </a:r>
            <a:r>
              <a:rPr lang="en-US" i="1" dirty="0" err="1"/>
              <a:t>instr</a:t>
            </a:r>
            <a:r>
              <a:rPr lang="en-US" i="1" dirty="0"/>
              <a:t>, computing) included</a:t>
            </a:r>
          </a:p>
        </p:txBody>
      </p:sp>
    </p:spTree>
    <p:extLst>
      <p:ext uri="{BB962C8B-B14F-4D97-AF65-F5344CB8AC3E}">
        <p14:creationId xmlns:p14="http://schemas.microsoft.com/office/powerpoint/2010/main" val="287991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8FE498-EF64-2F1A-966F-08C3A5603E5F}"/>
              </a:ext>
            </a:extLst>
          </p:cNvPr>
          <p:cNvSpPr txBox="1"/>
          <p:nvPr/>
        </p:nvSpPr>
        <p:spPr>
          <a:xfrm>
            <a:off x="9872408" y="165584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RHIC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7C20C8-F503-BBA5-7E35-B08F57A45BE3}"/>
              </a:ext>
            </a:extLst>
          </p:cNvPr>
          <p:cNvSpPr txBox="1"/>
          <p:nvPr/>
        </p:nvSpPr>
        <p:spPr>
          <a:xfrm>
            <a:off x="9913877" y="471551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LHC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F7CDD7-D27A-BE73-1697-EC1D1F68F8F5}"/>
              </a:ext>
            </a:extLst>
          </p:cNvPr>
          <p:cNvSpPr txBox="1"/>
          <p:nvPr/>
        </p:nvSpPr>
        <p:spPr>
          <a:xfrm>
            <a:off x="9991616" y="105040"/>
            <a:ext cx="1900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/>
              <a:t>RNC HI Supported 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F338C701-F4A6-9971-DC35-85CC7D3CBD95}"/>
              </a:ext>
            </a:extLst>
          </p:cNvPr>
          <p:cNvSpPr/>
          <p:nvPr/>
        </p:nvSpPr>
        <p:spPr>
          <a:xfrm>
            <a:off x="1867759" y="3042434"/>
            <a:ext cx="717751" cy="401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F4C21E-615B-4548-4663-6C6AA53A6A64}"/>
              </a:ext>
            </a:extLst>
          </p:cNvPr>
          <p:cNvSpPr txBox="1"/>
          <p:nvPr/>
        </p:nvSpPr>
        <p:spPr>
          <a:xfrm>
            <a:off x="10794237" y="2781598"/>
            <a:ext cx="1317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EIC effort under HI fund?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4133D1-1DA6-3868-14E5-323D79598FB8}"/>
              </a:ext>
            </a:extLst>
          </p:cNvPr>
          <p:cNvSpPr txBox="1"/>
          <p:nvPr/>
        </p:nvSpPr>
        <p:spPr>
          <a:xfrm>
            <a:off x="80343" y="1940367"/>
            <a:ext cx="2026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Unit? Can be % or $</a:t>
            </a:r>
          </a:p>
          <a:p>
            <a:pPr marL="342900" indent="-342900">
              <a:buAutoNum type="arabicPeriod"/>
            </a:pPr>
            <a:r>
              <a:rPr lang="en-US" dirty="0"/>
              <a:t>Current </a:t>
            </a:r>
            <a:r>
              <a:rPr lang="en-US" dirty="0" err="1"/>
              <a:t>instru</a:t>
            </a:r>
            <a:r>
              <a:rPr lang="en-US" dirty="0"/>
              <a:t>. staff not added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19A716-5116-BD7A-FBB2-44469D311912}"/>
              </a:ext>
            </a:extLst>
          </p:cNvPr>
          <p:cNvGrpSpPr/>
          <p:nvPr/>
        </p:nvGrpSpPr>
        <p:grpSpPr>
          <a:xfrm>
            <a:off x="2483764" y="167216"/>
            <a:ext cx="7409603" cy="6695265"/>
            <a:chOff x="2483764" y="167216"/>
            <a:chExt cx="7409603" cy="669526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AF5D559-E742-2D75-C219-CE46BBD86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83764" y="167216"/>
              <a:ext cx="7388646" cy="354630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B839CBC-F336-2230-2634-E56BB61A2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8152" y="3308225"/>
              <a:ext cx="7405215" cy="3554256"/>
            </a:xfrm>
            <a:prstGeom prst="rect">
              <a:avLst/>
            </a:prstGeom>
          </p:spPr>
        </p:pic>
      </p:grpSp>
      <p:sp>
        <p:nvSpPr>
          <p:cNvPr id="10" name="Right Arrow 9">
            <a:extLst>
              <a:ext uri="{FF2B5EF4-FFF2-40B4-BE49-F238E27FC236}">
                <a16:creationId xmlns:a16="http://schemas.microsoft.com/office/drawing/2014/main" id="{0168384C-5598-3BA5-4A80-138B195174C6}"/>
              </a:ext>
            </a:extLst>
          </p:cNvPr>
          <p:cNvSpPr/>
          <p:nvPr/>
        </p:nvSpPr>
        <p:spPr>
          <a:xfrm flipH="1">
            <a:off x="9824584" y="3042252"/>
            <a:ext cx="851338" cy="40202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08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084991-1D01-4B42-7028-8883AAEF3021}"/>
              </a:ext>
            </a:extLst>
          </p:cNvPr>
          <p:cNvSpPr txBox="1"/>
          <p:nvPr/>
        </p:nvSpPr>
        <p:spPr>
          <a:xfrm>
            <a:off x="881062" y="903059"/>
            <a:ext cx="104298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Document writeup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/>
              <a:t>Scientific and technological questions (what have been done and what need to be answered/tackled) (5 pages)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000" dirty="0"/>
              <a:t>Microscopic characterization of QGP (RHIC – STAR/</a:t>
            </a:r>
            <a:r>
              <a:rPr lang="en-US" sz="2000" dirty="0" err="1"/>
              <a:t>sPHENIX</a:t>
            </a:r>
            <a:r>
              <a:rPr lang="en-US" sz="2000" dirty="0"/>
              <a:t>, LHC – ALICE/ALICE3)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000" dirty="0"/>
              <a:t>QCD phase structure and </a:t>
            </a:r>
            <a:r>
              <a:rPr lang="en-US" sz="2000" dirty="0" err="1"/>
              <a:t>EoS</a:t>
            </a:r>
            <a:r>
              <a:rPr lang="en-US" sz="2000" dirty="0"/>
              <a:t> at high </a:t>
            </a:r>
            <a:r>
              <a:rPr lang="en-US" sz="2000" dirty="0" err="1"/>
              <a:t>muB</a:t>
            </a:r>
            <a:r>
              <a:rPr lang="en-US" sz="2000" dirty="0"/>
              <a:t> region (RHIC – STAR, FAIR – CBM)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000" dirty="0"/>
              <a:t>Multi-dimensional (spin-) structure of nucleon and nuclei (RHIC – STAR, </a:t>
            </a:r>
            <a:r>
              <a:rPr lang="en-US" sz="2000" dirty="0" err="1"/>
              <a:t>JLab</a:t>
            </a:r>
            <a:r>
              <a:rPr lang="en-US" sz="2000" dirty="0"/>
              <a:t> exp., EIC)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000" dirty="0"/>
              <a:t>State-of-the-art MAPS silicon tracker: what are technical advances we envision?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000" dirty="0"/>
              <a:t>State-of-the-art computing: what are technical advances we envision?</a:t>
            </a:r>
          </a:p>
          <a:p>
            <a:pPr marL="342900" indent="-342900">
              <a:buAutoNum type="arabicPeriod"/>
            </a:pPr>
            <a:r>
              <a:rPr lang="en-US" sz="2000" dirty="0"/>
              <a:t>RNC Strategic plan – CE (15 pages)</a:t>
            </a:r>
          </a:p>
          <a:p>
            <a:pPr lvl="1"/>
            <a:r>
              <a:rPr lang="en-US" sz="2000" dirty="0"/>
              <a:t>May be organized according to experiments. For each experiment, better to be further split into 0-2, 3-5 and 6-10 </a:t>
            </a:r>
            <a:r>
              <a:rPr lang="en-US" sz="2000" dirty="0" err="1"/>
              <a:t>yr</a:t>
            </a:r>
            <a:r>
              <a:rPr lang="en-US" sz="2000" dirty="0"/>
              <a:t> periods following our exercise done in the FTE spreadsheet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Question:  instrumentation and computing development coupled together with experiments?</a:t>
            </a:r>
          </a:p>
          <a:p>
            <a:pPr marL="342900" lvl="0" indent="-342900">
              <a:buFontTx/>
              <a:buAutoNum type="arabicPeriod"/>
            </a:pPr>
            <a:r>
              <a:rPr lang="en-US" sz="2000" dirty="0">
                <a:solidFill>
                  <a:prstClr val="black"/>
                </a:solidFill>
              </a:rPr>
              <a:t>Request of increase? and Other scenarios (3-5 pages)</a:t>
            </a:r>
          </a:p>
          <a:p>
            <a:pPr lvl="1"/>
            <a:r>
              <a:rPr lang="en-US" sz="2000" dirty="0">
                <a:solidFill>
                  <a:prstClr val="black"/>
                </a:solidFill>
              </a:rPr>
              <a:t>Decision points (</a:t>
            </a:r>
            <a:r>
              <a:rPr lang="en-US" sz="2000" dirty="0" err="1">
                <a:solidFill>
                  <a:prstClr val="black"/>
                </a:solidFill>
              </a:rPr>
              <a:t>FoCal</a:t>
            </a:r>
            <a:r>
              <a:rPr lang="en-US" sz="2000" dirty="0">
                <a:solidFill>
                  <a:prstClr val="black"/>
                </a:solidFill>
              </a:rPr>
              <a:t>, CBM, ALICE3), what will be the change in case of not supported</a:t>
            </a:r>
          </a:p>
          <a:p>
            <a:pPr marL="342900" lvl="0" indent="-342900">
              <a:buFontTx/>
              <a:buAutoNum type="arabicPeriod"/>
            </a:pPr>
            <a:r>
              <a:rPr lang="en-US" sz="2000" dirty="0">
                <a:solidFill>
                  <a:prstClr val="black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667424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E6F35C-5884-B661-2A16-3ECA11B15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67" y="1035926"/>
            <a:ext cx="5486400" cy="26332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813D2E-CAF0-E228-6777-2189A5B91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879" y="1035926"/>
            <a:ext cx="5486400" cy="26332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00F767-C77C-416E-FB50-64D3C3444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767" y="4025811"/>
            <a:ext cx="5486400" cy="26332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289595-792C-175F-23FB-05BA7B795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879" y="4025810"/>
            <a:ext cx="5486400" cy="263328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1E4D6B1-7FFF-06F0-70DD-D78893754BA7}"/>
              </a:ext>
            </a:extLst>
          </p:cNvPr>
          <p:cNvSpPr txBox="1"/>
          <p:nvPr/>
        </p:nvSpPr>
        <p:spPr>
          <a:xfrm>
            <a:off x="2488367" y="309998"/>
            <a:ext cx="84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30EFF0-48A3-DF78-07D9-0D32630740D3}"/>
              </a:ext>
            </a:extLst>
          </p:cNvPr>
          <p:cNvSpPr txBox="1"/>
          <p:nvPr/>
        </p:nvSpPr>
        <p:spPr>
          <a:xfrm>
            <a:off x="8599988" y="309998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minimum</a:t>
            </a:r>
          </a:p>
        </p:txBody>
      </p:sp>
    </p:spTree>
    <p:extLst>
      <p:ext uri="{BB962C8B-B14F-4D97-AF65-F5344CB8AC3E}">
        <p14:creationId xmlns:p14="http://schemas.microsoft.com/office/powerpoint/2010/main" val="1756325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FCC880B-4D70-2860-DCC9-2DD90075C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3123"/>
            <a:ext cx="12192000" cy="58517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C10236-35B5-E8EE-4343-11374E7408CD}"/>
              </a:ext>
            </a:extLst>
          </p:cNvPr>
          <p:cNvSpPr txBox="1"/>
          <p:nvPr/>
        </p:nvSpPr>
        <p:spPr>
          <a:xfrm>
            <a:off x="4946754" y="194872"/>
            <a:ext cx="293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 for Non-EIC Programs</a:t>
            </a:r>
          </a:p>
        </p:txBody>
      </p:sp>
    </p:spTree>
    <p:extLst>
      <p:ext uri="{BB962C8B-B14F-4D97-AF65-F5344CB8AC3E}">
        <p14:creationId xmlns:p14="http://schemas.microsoft.com/office/powerpoint/2010/main" val="865844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6222110-13D5-B8A0-F853-DFDEEEE10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3123"/>
            <a:ext cx="12192000" cy="58517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A619B0-FBCA-F5E1-85FE-3C451834386F}"/>
              </a:ext>
            </a:extLst>
          </p:cNvPr>
          <p:cNvSpPr txBox="1"/>
          <p:nvPr/>
        </p:nvSpPr>
        <p:spPr>
          <a:xfrm>
            <a:off x="4946754" y="194872"/>
            <a:ext cx="3168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Minimum for Non-EIC Programs</a:t>
            </a:r>
          </a:p>
        </p:txBody>
      </p:sp>
    </p:spTree>
    <p:extLst>
      <p:ext uri="{BB962C8B-B14F-4D97-AF65-F5344CB8AC3E}">
        <p14:creationId xmlns:p14="http://schemas.microsoft.com/office/powerpoint/2010/main" val="3874196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4E22F9-91AD-F322-F3B8-9623935922C4}"/>
              </a:ext>
            </a:extLst>
          </p:cNvPr>
          <p:cNvSpPr txBox="1"/>
          <p:nvPr/>
        </p:nvSpPr>
        <p:spPr>
          <a:xfrm>
            <a:off x="1112450" y="2457662"/>
            <a:ext cx="1029236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u="sng" dirty="0"/>
              <a:t>0624 updates</a:t>
            </a:r>
          </a:p>
          <a:p>
            <a:endParaRPr lang="en-US" sz="2800" dirty="0"/>
          </a:p>
          <a:p>
            <a:r>
              <a:rPr lang="en-US" sz="2800" dirty="0"/>
              <a:t>Start with minimum efforts for HI sub-groups</a:t>
            </a:r>
          </a:p>
          <a:p>
            <a:r>
              <a:rPr lang="en-US" sz="2800" dirty="0"/>
              <a:t>Sharp ramp for EIC in the first two years to baseline (12.5, 17.5, 18.5) </a:t>
            </a:r>
          </a:p>
          <a:p>
            <a:r>
              <a:rPr lang="en-US" sz="2800" dirty="0"/>
              <a:t>Try to match the current total number of FTEs (24)</a:t>
            </a:r>
          </a:p>
        </p:txBody>
      </p:sp>
    </p:spTree>
    <p:extLst>
      <p:ext uri="{BB962C8B-B14F-4D97-AF65-F5344CB8AC3E}">
        <p14:creationId xmlns:p14="http://schemas.microsoft.com/office/powerpoint/2010/main" val="2847141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38BE3F-BAF2-266C-FD09-E4413FB33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3123"/>
            <a:ext cx="12192000" cy="58517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DC6658-E01D-B4A5-97E1-114FC0887101}"/>
              </a:ext>
            </a:extLst>
          </p:cNvPr>
          <p:cNvSpPr txBox="1"/>
          <p:nvPr/>
        </p:nvSpPr>
        <p:spPr>
          <a:xfrm>
            <a:off x="3318271" y="133791"/>
            <a:ext cx="6079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STAR/</a:t>
            </a:r>
            <a:r>
              <a:rPr lang="en-US" dirty="0" err="1"/>
              <a:t>sPHENIX</a:t>
            </a:r>
            <a:r>
              <a:rPr lang="en-US" dirty="0"/>
              <a:t>/CBM Group – baseline/minimum (3 Staff + 4 PD)</a:t>
            </a:r>
          </a:p>
        </p:txBody>
      </p:sp>
    </p:spTree>
    <p:extLst>
      <p:ext uri="{BB962C8B-B14F-4D97-AF65-F5344CB8AC3E}">
        <p14:creationId xmlns:p14="http://schemas.microsoft.com/office/powerpoint/2010/main" val="829941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69167D-BDFE-1187-6F96-E4F49F55F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3123"/>
            <a:ext cx="12192000" cy="58517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F2A553-B6DD-53F4-81D5-1EFA703DD1F0}"/>
              </a:ext>
            </a:extLst>
          </p:cNvPr>
          <p:cNvSpPr txBox="1"/>
          <p:nvPr/>
        </p:nvSpPr>
        <p:spPr>
          <a:xfrm>
            <a:off x="4258931" y="133791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ALICE/ALICE3 – minimum (3 + 3 + 0.7(EIC))</a:t>
            </a:r>
          </a:p>
        </p:txBody>
      </p:sp>
    </p:spTree>
    <p:extLst>
      <p:ext uri="{BB962C8B-B14F-4D97-AF65-F5344CB8AC3E}">
        <p14:creationId xmlns:p14="http://schemas.microsoft.com/office/powerpoint/2010/main" val="2780951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A2E443-E66A-747E-7034-7FDFD492E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3123"/>
            <a:ext cx="12192000" cy="58517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68291C-5FB7-ABAE-E9C6-3CB22540A2C6}"/>
              </a:ext>
            </a:extLst>
          </p:cNvPr>
          <p:cNvSpPr txBox="1"/>
          <p:nvPr/>
        </p:nvSpPr>
        <p:spPr>
          <a:xfrm>
            <a:off x="5202165" y="133791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 – baseline  (2 + 2)</a:t>
            </a:r>
          </a:p>
        </p:txBody>
      </p:sp>
    </p:spTree>
    <p:extLst>
      <p:ext uri="{BB962C8B-B14F-4D97-AF65-F5344CB8AC3E}">
        <p14:creationId xmlns:p14="http://schemas.microsoft.com/office/powerpoint/2010/main" val="499649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AE90F7-9432-2E46-84EF-5885A52C4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3123"/>
            <a:ext cx="12192000" cy="58517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3254E4-D50B-BBBA-24DE-0EDF2F7CAFA1}"/>
              </a:ext>
            </a:extLst>
          </p:cNvPr>
          <p:cNvSpPr txBox="1"/>
          <p:nvPr/>
        </p:nvSpPr>
        <p:spPr>
          <a:xfrm>
            <a:off x="1208315" y="314675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34%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42BA4-1C88-BA70-0067-4F00C60C48FA}"/>
              </a:ext>
            </a:extLst>
          </p:cNvPr>
          <p:cNvSpPr txBox="1"/>
          <p:nvPr/>
        </p:nvSpPr>
        <p:spPr>
          <a:xfrm>
            <a:off x="11038110" y="24827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60%</a:t>
            </a:r>
          </a:p>
        </p:txBody>
      </p:sp>
    </p:spTree>
    <p:extLst>
      <p:ext uri="{BB962C8B-B14F-4D97-AF65-F5344CB8AC3E}">
        <p14:creationId xmlns:p14="http://schemas.microsoft.com/office/powerpoint/2010/main" val="3173953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3411</TotalTime>
  <Words>367</Words>
  <Application>Microsoft Macintosh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Xin Dong</cp:lastModifiedBy>
  <cp:revision>41</cp:revision>
  <dcterms:created xsi:type="dcterms:W3CDTF">2022-06-23T14:07:14Z</dcterms:created>
  <dcterms:modified xsi:type="dcterms:W3CDTF">2022-08-26T23:35:12Z</dcterms:modified>
</cp:coreProperties>
</file>