
<file path=[Content_Types].xml><?xml version="1.0" encoding="utf-8"?>
<Types xmlns="http://schemas.openxmlformats.org/package/2006/content-types">
  <Default Extension="emf" ContentType="image/x-emf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8" r:id="rId2"/>
    <p:sldId id="629" r:id="rId3"/>
    <p:sldId id="630" r:id="rId4"/>
    <p:sldId id="631" r:id="rId5"/>
    <p:sldId id="632" r:id="rId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1pPr>
    <a:lvl2pPr marL="404419" indent="-381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2pPr>
    <a:lvl3pPr marL="812652" indent="-801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3pPr>
    <a:lvl4pPr marL="1220886" indent="-12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4pPr>
    <a:lvl5pPr marL="1629120" indent="-16405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5pPr>
    <a:lvl6pPr marL="1831328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6pPr>
    <a:lvl7pPr marL="2197595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7pPr>
    <a:lvl8pPr marL="2563861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8pPr>
    <a:lvl9pPr marL="2930126" algn="l" defTabSz="366265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A50021"/>
    <a:srgbClr val="0066FF"/>
    <a:srgbClr val="003300"/>
    <a:srgbClr val="0033CC"/>
    <a:srgbClr val="FF0000"/>
    <a:srgbClr val="EB2FDE"/>
    <a:srgbClr val="4377D3"/>
    <a:srgbClr val="2B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586"/>
  </p:normalViewPr>
  <p:slideViewPr>
    <p:cSldViewPr>
      <p:cViewPr varScale="1">
        <p:scale>
          <a:sx n="123" d="100"/>
          <a:sy n="123" d="100"/>
        </p:scale>
        <p:origin x="728" y="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>
      <p:cViewPr varScale="1">
        <p:scale>
          <a:sx n="78" d="100"/>
          <a:sy n="78" d="100"/>
        </p:scale>
        <p:origin x="-3112" y="-12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214E7763-684A-5F48-B917-A58A261D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E9CE0272-73D9-384F-A495-2E265BB31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1pPr>
    <a:lvl2pPr marL="404419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2pPr>
    <a:lvl3pPr marL="812652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3pPr>
    <a:lvl4pPr marL="1220886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4pPr>
    <a:lvl5pPr marL="1629120" algn="l" rtl="0" eaLnBrk="0" fontAlgn="base" hangingPunct="0">
      <a:spcBef>
        <a:spcPct val="30000"/>
      </a:spcBef>
      <a:spcAft>
        <a:spcPct val="0"/>
      </a:spcAft>
      <a:defRPr sz="1042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5pPr>
    <a:lvl6pPr marL="2039752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6pPr>
    <a:lvl7pPr marL="2447700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7pPr>
    <a:lvl8pPr marL="2855652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8pPr>
    <a:lvl9pPr marL="3263600" algn="l" defTabSz="815900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CE0272-73D9-384F-A495-2E265BB311F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13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457615" y="896472"/>
            <a:ext cx="6300932" cy="31517"/>
          </a:xfrm>
          <a:prstGeom prst="rect">
            <a:avLst/>
          </a:prstGeom>
          <a:solidFill>
            <a:srgbClr val="0066FF"/>
          </a:solidFill>
          <a:ln w="25400">
            <a:solidFill>
              <a:srgbClr val="0066FF"/>
            </a:solidFill>
            <a:miter lim="800000"/>
            <a:headEnd/>
            <a:tailEnd/>
          </a:ln>
        </p:spPr>
      </p:pic>
      <p:pic>
        <p:nvPicPr>
          <p:cNvPr id="9" name="Picture 18" descr="lbnlfulllogofinal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39150" y="246533"/>
            <a:ext cx="838488" cy="64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190501"/>
            <a:ext cx="7467600" cy="64994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295400" y="1460501"/>
            <a:ext cx="6400800" cy="3493823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11" name="Picture 14" descr="nsdlogo.png">
            <a:extLst>
              <a:ext uri="{FF2B5EF4-FFF2-40B4-BE49-F238E27FC236}">
                <a16:creationId xmlns:a16="http://schemas.microsoft.com/office/drawing/2014/main" id="{CAA6C0BF-0F58-3C4A-87AE-57B483D845E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66365" y="246530"/>
            <a:ext cx="749011" cy="6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072D07AB-B1C8-A444-9F58-A226A00255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7353" y="5345244"/>
            <a:ext cx="456045" cy="2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E7DA97-C9E9-BA41-80A2-3E054BA4C4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C67A-EA69-7144-9909-235A65B1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63500"/>
            <a:ext cx="2038350" cy="46646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3500"/>
            <a:ext cx="5962650" cy="46646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96B07-F797-EF48-A5F2-051058E7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B60E4-7BE9-B349-BA11-FFF45ED2C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1"/>
            <a:ext cx="7772400" cy="1135062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74" indent="0">
              <a:buNone/>
              <a:defRPr sz="2000"/>
            </a:lvl2pPr>
            <a:lvl3pPr marL="1018348" indent="0">
              <a:buNone/>
              <a:defRPr sz="1800"/>
            </a:lvl3pPr>
            <a:lvl4pPr marL="1527523" indent="0">
              <a:buNone/>
              <a:defRPr sz="1600"/>
            </a:lvl4pPr>
            <a:lvl5pPr marL="2036696" indent="0">
              <a:buNone/>
              <a:defRPr sz="1600"/>
            </a:lvl5pPr>
            <a:lvl6pPr marL="2545871" indent="0">
              <a:buNone/>
              <a:defRPr sz="1600"/>
            </a:lvl6pPr>
            <a:lvl7pPr marL="3055043" indent="0">
              <a:buNone/>
              <a:defRPr sz="1600"/>
            </a:lvl7pPr>
            <a:lvl8pPr marL="3564219" indent="0">
              <a:buNone/>
              <a:defRPr sz="1600"/>
            </a:lvl8pPr>
            <a:lvl9pPr marL="40733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17E4-F944-284D-81BD-B1090C211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79500"/>
            <a:ext cx="4000500" cy="364860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79500"/>
            <a:ext cx="4000500" cy="364860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343C8-4451-6D4E-8611-F610CF9B0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1"/>
            <a:ext cx="4041775" cy="5331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7"/>
            <a:ext cx="4041775" cy="329274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C66C-FF77-AB43-BC00-136B54C6B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3E11-A5CE-B642-AB75-80711D41E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4735-E31B-014A-B79D-5D9F668BA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7"/>
            <a:ext cx="3008313" cy="3909219"/>
          </a:xfr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2184-5561-7D49-AA35-9CFA58E09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22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600"/>
            </a:lvl1pPr>
            <a:lvl2pPr marL="509174" indent="0">
              <a:buNone/>
              <a:defRPr sz="3100"/>
            </a:lvl2pPr>
            <a:lvl3pPr marL="1018348" indent="0">
              <a:buNone/>
              <a:defRPr sz="2700"/>
            </a:lvl3pPr>
            <a:lvl4pPr marL="1527523" indent="0">
              <a:buNone/>
              <a:defRPr sz="2200"/>
            </a:lvl4pPr>
            <a:lvl5pPr marL="2036696" indent="0">
              <a:buNone/>
              <a:defRPr sz="2200"/>
            </a:lvl5pPr>
            <a:lvl6pPr marL="2545871" indent="0">
              <a:buNone/>
              <a:defRPr sz="2200"/>
            </a:lvl6pPr>
            <a:lvl7pPr marL="3055043" indent="0">
              <a:buNone/>
              <a:defRPr sz="2200"/>
            </a:lvl7pPr>
            <a:lvl8pPr marL="3564219" indent="0">
              <a:buNone/>
              <a:defRPr sz="2200"/>
            </a:lvl8pPr>
            <a:lvl9pPr marL="407339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4052-6F35-4C41-AF30-C5D800181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838489" y="63035"/>
            <a:ext cx="7549284" cy="50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5" tIns="50917" rIns="101835" bIns="509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533979" y="1079735"/>
            <a:ext cx="8152535" cy="36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rcRect/>
              <a:stretch>
                <a:fillRect/>
              </a:stretch>
            </p:blipFill>
          </mc:Choice>
          <mc:Fallback>
            <p:blipFill>
              <a:blip r:embed="rId14"/>
              <a:srcRect/>
              <a:stretch>
                <a:fillRect/>
              </a:stretch>
            </p:blipFill>
          </mc:Fallback>
        </mc:AlternateContent>
        <p:spPr bwMode="auto">
          <a:xfrm>
            <a:off x="900548" y="635000"/>
            <a:ext cx="7381875" cy="3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979" y="5458201"/>
            <a:ext cx="456045" cy="2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35" tIns="50917" rIns="101835" bIns="509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E7DA97-C9E9-BA41-80A2-3E054BA4C4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4" name="Picture 14" descr="nsdlogo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382000" y="18288"/>
            <a:ext cx="749011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lbnlfulllogofinal.png">
            <a:extLst>
              <a:ext uri="{FF2B5EF4-FFF2-40B4-BE49-F238E27FC236}">
                <a16:creationId xmlns:a16="http://schemas.microsoft.com/office/drawing/2014/main" id="{6786737F-92A6-BF4F-9BBF-045BC97E284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8288" y="18288"/>
            <a:ext cx="83756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5pPr>
      <a:lvl6pPr marL="509174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6pPr>
      <a:lvl7pPr marL="1018348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7pPr>
      <a:lvl8pPr marL="1527523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8pPr>
      <a:lvl9pPr marL="2036696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9pPr>
    </p:titleStyle>
    <p:bodyStyle>
      <a:lvl1pPr marL="377781" indent="-37778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4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3817" indent="-314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4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2pPr>
      <a:lvl3pPr marL="1269852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4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3pPr>
      <a:lvl4pPr marL="1779380" indent="-25079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4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288908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4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800457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9632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18805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27978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74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8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2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696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871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04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19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39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A13-1765-0A44-B387-B2013D59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Plan - STAR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D261-E03D-B742-B3B2-182E5F29BEB8}"/>
              </a:ext>
            </a:extLst>
          </p:cNvPr>
          <p:cNvSpPr txBox="1"/>
          <p:nvPr/>
        </p:nvSpPr>
        <p:spPr>
          <a:xfrm>
            <a:off x="492677" y="800100"/>
            <a:ext cx="82409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Highlights</a:t>
            </a:r>
            <a:r>
              <a:rPr lang="en-US" dirty="0"/>
              <a:t>:</a:t>
            </a:r>
          </a:p>
          <a:p>
            <a:r>
              <a:rPr lang="en-US" sz="1600" dirty="0"/>
              <a:t>       - RHIC/STAR completed BES-II data taken, including large FXT datasets</a:t>
            </a:r>
          </a:p>
          <a:p>
            <a:r>
              <a:rPr lang="en-US" sz="1600" dirty="0"/>
              <a:t>       - First set of BES-II publications focusing on FXT at 3 GeV (2 PRLs, 3 PLBs …)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u="sng" dirty="0"/>
              <a:t>Plans:  (2022 – ~2025) </a:t>
            </a:r>
            <a:r>
              <a:rPr lang="en-US" dirty="0"/>
              <a:t>(XD, GO, NX + postdocs)</a:t>
            </a:r>
          </a:p>
          <a:p>
            <a:r>
              <a:rPr lang="en-US" sz="1600" dirty="0"/>
              <a:t>       - </a:t>
            </a:r>
            <a:r>
              <a:rPr lang="en-US" sz="1600" b="1" dirty="0">
                <a:solidFill>
                  <a:srgbClr val="FF0000"/>
                </a:solidFill>
              </a:rPr>
              <a:t>BES-II</a:t>
            </a:r>
            <a:r>
              <a:rPr lang="en-US" sz="1600" dirty="0"/>
              <a:t> high precision measurements (collider + FXT) </a:t>
            </a:r>
          </a:p>
          <a:p>
            <a:r>
              <a:rPr lang="en-US" sz="1600" dirty="0"/>
              <a:t>                collective flows, strangeness, </a:t>
            </a:r>
            <a:r>
              <a:rPr lang="en-US" sz="1600" dirty="0" err="1"/>
              <a:t>hypernuclei</a:t>
            </a:r>
            <a:r>
              <a:rPr lang="en-US" sz="1600" dirty="0"/>
              <a:t>, net-proton moments and </a:t>
            </a:r>
            <a:r>
              <a:rPr lang="en-US" sz="1600" dirty="0" err="1"/>
              <a:t>dielectrons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D2362-89CD-122C-9DE3-EC8FF55BE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2401" r="4898" b="6601"/>
          <a:stretch/>
        </p:blipFill>
        <p:spPr>
          <a:xfrm rot="5400000">
            <a:off x="851094" y="2436914"/>
            <a:ext cx="2869812" cy="3657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505FAA-3756-26B7-A534-52B2D11077CC}"/>
              </a:ext>
            </a:extLst>
          </p:cNvPr>
          <p:cNvGrpSpPr/>
          <p:nvPr/>
        </p:nvGrpSpPr>
        <p:grpSpPr>
          <a:xfrm>
            <a:off x="4342824" y="1866900"/>
            <a:ext cx="4648200" cy="3814794"/>
            <a:chOff x="4342824" y="1922393"/>
            <a:chExt cx="4648200" cy="3814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1EA4DF-8F31-4E09-044C-90327930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824" y="2737767"/>
              <a:ext cx="4648200" cy="2999420"/>
            </a:xfrm>
            <a:prstGeom prst="rect">
              <a:avLst/>
            </a:prstGeom>
          </p:spPr>
        </p:pic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C15E290D-4854-FBCE-29BD-C6A4E33DB1D8}"/>
                </a:ext>
              </a:extLst>
            </p:cNvPr>
            <p:cNvSpPr/>
            <p:nvPr/>
          </p:nvSpPr>
          <p:spPr bwMode="auto">
            <a:xfrm>
              <a:off x="6722056" y="4500319"/>
              <a:ext cx="165397" cy="173142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ED0AF-3633-D40F-A979-7BFA7D451272}"/>
                </a:ext>
              </a:extLst>
            </p:cNvPr>
            <p:cNvSpPr txBox="1"/>
            <p:nvPr/>
          </p:nvSpPr>
          <p:spPr>
            <a:xfrm>
              <a:off x="7048116" y="4673460"/>
              <a:ext cx="724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 GeV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241A9A-A851-39A3-F16A-309E727A90DD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 bwMode="auto">
            <a:xfrm flipH="1" flipV="1">
              <a:off x="6855865" y="4673461"/>
              <a:ext cx="192251" cy="15388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58E3B06-8ECE-A358-C274-2A68391FE9F9}"/>
                </a:ext>
              </a:extLst>
            </p:cNvPr>
            <p:cNvSpPr/>
            <p:nvPr/>
          </p:nvSpPr>
          <p:spPr bwMode="auto">
            <a:xfrm rot="18656013">
              <a:off x="3779474" y="2757073"/>
              <a:ext cx="3234989" cy="1565629"/>
            </a:xfrm>
            <a:prstGeom prst="triangle">
              <a:avLst>
                <a:gd name="adj" fmla="val 57080"/>
              </a:avLst>
            </a:pr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60BFB1-FE01-910D-C9BD-60A3D675D0E1}"/>
                </a:ext>
              </a:extLst>
            </p:cNvPr>
            <p:cNvSpPr txBox="1"/>
            <p:nvPr/>
          </p:nvSpPr>
          <p:spPr>
            <a:xfrm rot="18716376">
              <a:off x="5940736" y="3004890"/>
              <a:ext cx="1167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FF00"/>
                  </a:solidFill>
                  <a:latin typeface="Symbol" pitchFamily="2" charset="2"/>
                </a:rPr>
                <a:t>m</a:t>
              </a:r>
              <a:r>
                <a:rPr lang="en-US" sz="1400" baseline="-25000" dirty="0" err="1">
                  <a:solidFill>
                    <a:srgbClr val="FFFF00"/>
                  </a:solidFill>
                </a:rPr>
                <a:t>B</a:t>
              </a:r>
              <a:r>
                <a:rPr lang="en-US" sz="1400" dirty="0">
                  <a:solidFill>
                    <a:srgbClr val="FFFF00"/>
                  </a:solidFill>
                </a:rPr>
                <a:t>/T = 2.5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4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A13-1765-0A44-B387-B2013D59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Plan - </a:t>
            </a:r>
            <a:r>
              <a:rPr lang="en-US" dirty="0" err="1"/>
              <a:t>sPHENIX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CAA39-B2CF-CC22-6FCA-D4A6546E4CDA}"/>
              </a:ext>
            </a:extLst>
          </p:cNvPr>
          <p:cNvSpPr txBox="1"/>
          <p:nvPr/>
        </p:nvSpPr>
        <p:spPr>
          <a:xfrm>
            <a:off x="598292" y="723900"/>
            <a:ext cx="8240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Highlights</a:t>
            </a:r>
            <a:r>
              <a:rPr lang="en-US" dirty="0"/>
              <a:t>:</a:t>
            </a:r>
          </a:p>
          <a:p>
            <a:r>
              <a:rPr lang="en-US" sz="1600" dirty="0"/>
              <a:t>       - </a:t>
            </a:r>
            <a:r>
              <a:rPr lang="en-US" sz="1600" b="1" dirty="0" err="1">
                <a:solidFill>
                  <a:srgbClr val="FF0000"/>
                </a:solidFill>
              </a:rPr>
              <a:t>sPHENIX</a:t>
            </a:r>
            <a:r>
              <a:rPr lang="en-US" sz="1600" b="1" dirty="0">
                <a:solidFill>
                  <a:srgbClr val="FF0000"/>
                </a:solidFill>
              </a:rPr>
              <a:t> heavy flavor program</a:t>
            </a:r>
            <a:r>
              <a:rPr lang="en-US" sz="1600" b="1" dirty="0"/>
              <a:t> </a:t>
            </a:r>
            <a:r>
              <a:rPr lang="en-US" sz="1600" dirty="0"/>
              <a:t>– one of three physics pillars</a:t>
            </a:r>
          </a:p>
          <a:p>
            <a:r>
              <a:rPr lang="en-US" sz="1600" dirty="0"/>
              <a:t>       - MVTX construction/assembly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u="sng" dirty="0"/>
              <a:t>Plans:  (2022 - ~2028) </a:t>
            </a:r>
            <a:r>
              <a:rPr lang="en-US" dirty="0"/>
              <a:t>(XD, GO + postdocs)</a:t>
            </a:r>
          </a:p>
          <a:p>
            <a:r>
              <a:rPr lang="en-US" sz="1600" dirty="0"/>
              <a:t>       - MVTX detector commissioning / calibration / operation (2023– 2025)</a:t>
            </a:r>
          </a:p>
          <a:p>
            <a:r>
              <a:rPr lang="en-US" sz="1600" dirty="0"/>
              <a:t>       - Heavy flavor physics analyses  (approximately 2023 – 2028?)</a:t>
            </a:r>
          </a:p>
          <a:p>
            <a:r>
              <a:rPr lang="en-US" sz="1600" dirty="0"/>
              <a:t>                open bottom production/collectivity, HF baryons, D/</a:t>
            </a:r>
            <a:r>
              <a:rPr lang="en-US" sz="1600" dirty="0" err="1"/>
              <a:t>Dbar</a:t>
            </a:r>
            <a:r>
              <a:rPr lang="en-US" sz="1600" dirty="0"/>
              <a:t> v1 for initial B-field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7C231-C316-D7C5-AB99-25281C21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787819"/>
            <a:ext cx="3962399" cy="288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2B21A-EF2E-B2B8-575F-CBE5B50F4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18708"/>
            <a:ext cx="3669887" cy="27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5950-F23A-68B4-90E9-E3E480D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CBM Initiative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6362-FBA8-5317-62D8-F5632024BD3E}"/>
              </a:ext>
            </a:extLst>
          </p:cNvPr>
          <p:cNvSpPr txBox="1"/>
          <p:nvPr/>
        </p:nvSpPr>
        <p:spPr>
          <a:xfrm>
            <a:off x="598292" y="800100"/>
            <a:ext cx="824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Plans:  (2023 - ~203x) </a:t>
            </a:r>
            <a:r>
              <a:rPr lang="en-US" dirty="0"/>
              <a:t>(NX, GO + postdocs)</a:t>
            </a:r>
          </a:p>
          <a:p>
            <a:r>
              <a:rPr lang="en-US" sz="1600" dirty="0"/>
              <a:t>       - MAPS silicon detector upgrade</a:t>
            </a:r>
          </a:p>
          <a:p>
            <a:r>
              <a:rPr lang="en-US" sz="1600" dirty="0"/>
              <a:t>       - Physics interests:</a:t>
            </a:r>
          </a:p>
          <a:p>
            <a:r>
              <a:rPr lang="en-US" sz="1600" dirty="0"/>
              <a:t>               proton high moments, </a:t>
            </a:r>
            <a:r>
              <a:rPr lang="en-US" sz="1600" dirty="0" err="1"/>
              <a:t>hypernuclei</a:t>
            </a:r>
            <a:r>
              <a:rPr lang="en-US" sz="1600" dirty="0"/>
              <a:t> (Y-Y), and dileptons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D0E6D-BF39-F68D-7A89-F1BB46EB0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2401" r="4898" b="6601"/>
          <a:stretch/>
        </p:blipFill>
        <p:spPr>
          <a:xfrm rot="5400000">
            <a:off x="889194" y="2121223"/>
            <a:ext cx="3147402" cy="4011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903C7-528F-8B90-4069-C5C538FC15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r="13125" b="12200"/>
          <a:stretch/>
        </p:blipFill>
        <p:spPr>
          <a:xfrm rot="5400000">
            <a:off x="5455860" y="2116802"/>
            <a:ext cx="3050095" cy="4020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359CF-7ADC-25ED-9FB9-95D2E69292E5}"/>
              </a:ext>
            </a:extLst>
          </p:cNvPr>
          <p:cNvSpPr/>
          <p:nvPr/>
        </p:nvSpPr>
        <p:spPr bwMode="auto">
          <a:xfrm>
            <a:off x="5638800" y="3619500"/>
            <a:ext cx="990600" cy="15240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4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B67D-B20E-E768-78E7-4687747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Flavor Program at EIC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F2437-FB9F-D39C-D3FC-D2947F1EEB6F}"/>
              </a:ext>
            </a:extLst>
          </p:cNvPr>
          <p:cNvSpPr txBox="1"/>
          <p:nvPr/>
        </p:nvSpPr>
        <p:spPr>
          <a:xfrm>
            <a:off x="598292" y="800100"/>
            <a:ext cx="8240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Highlights</a:t>
            </a:r>
            <a:r>
              <a:rPr lang="en-US" dirty="0"/>
              <a:t>:</a:t>
            </a:r>
          </a:p>
          <a:p>
            <a:r>
              <a:rPr lang="en-US" sz="1600" dirty="0"/>
              <a:t>       - Conducted HF simulation studies utilizing MAPS-based tracker for HF measurements at EIC</a:t>
            </a:r>
          </a:p>
          <a:p>
            <a:r>
              <a:rPr lang="en-US" sz="1600" dirty="0"/>
              <a:t>             charm F</a:t>
            </a:r>
            <a:r>
              <a:rPr lang="en-US" sz="1600" baseline="-25000" dirty="0"/>
              <a:t>2</a:t>
            </a:r>
            <a:r>
              <a:rPr lang="en-US" sz="1600" dirty="0"/>
              <a:t>, gluon </a:t>
            </a:r>
            <a:r>
              <a:rPr lang="en-US" sz="1600" dirty="0" err="1"/>
              <a:t>nPDF</a:t>
            </a:r>
            <a:r>
              <a:rPr lang="en-US" sz="1600" dirty="0"/>
              <a:t>, charm baryons, gluon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G, gluon TMDs, CNM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u="sng" dirty="0"/>
              <a:t>Plans:  (2022 - ~203x) </a:t>
            </a:r>
            <a:r>
              <a:rPr lang="en-US" dirty="0"/>
              <a:t>(XD + postdocs)</a:t>
            </a:r>
          </a:p>
          <a:p>
            <a:r>
              <a:rPr lang="en-US" sz="1600" dirty="0"/>
              <a:t>       - Continue physics development: new observables / simulation studies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A3D82-9626-ED22-C4F3-D0BF8826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" y="3118969"/>
            <a:ext cx="5517420" cy="2434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19343-17AA-D965-B0BB-90DD17A6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18968"/>
            <a:ext cx="3167797" cy="23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97FD-F36D-E6B6-5B68-7CEE0A7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FBDA3F-1C29-9EBE-F4BF-18CEA1AD5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B3E11-A5CE-B642-AB75-80711D41E87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C84AD-F022-AA61-513A-2D4ACF8F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4" y="1104900"/>
            <a:ext cx="8489657" cy="40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1499"/>
      </p:ext>
    </p:extLst>
  </p:cSld>
  <p:clrMapOvr>
    <a:masterClrMapping/>
  </p:clrMapOvr>
</p:sld>
</file>

<file path=ppt/theme/theme1.xml><?xml version="1.0" encoding="utf-8"?>
<a:theme xmlns:a="http://schemas.openxmlformats.org/drawingml/2006/main" name="LBL">
  <a:themeElements>
    <a:clrScheme name="LBL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LB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lnDef>
  </a:objectDefaults>
  <a:extraClrSchemeLst>
    <a:extraClrScheme>
      <a:clrScheme name="LBL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BL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Templates:LBL.pot</Template>
  <TotalTime>122681</TotalTime>
  <Words>274</Words>
  <Application>Microsoft Macintosh PowerPoint</Application>
  <PresentationFormat>On-screen Show (16:10)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Wingdings 2</vt:lpstr>
      <vt:lpstr>LBL</vt:lpstr>
      <vt:lpstr>Highlights and Plan - STAR</vt:lpstr>
      <vt:lpstr>Highlights and Plan - sPHENIX</vt:lpstr>
      <vt:lpstr>CBM Initiative</vt:lpstr>
      <vt:lpstr>Heavy Flavor Program at EIC</vt:lpstr>
      <vt:lpstr>PowerPoint Presentation</vt:lpstr>
    </vt:vector>
  </TitlesOfParts>
  <Company>MPHY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Calor Study of Hard and Soft Interactions报告人：张一飞</dc:title>
  <dc:creator>PC800</dc:creator>
  <cp:lastModifiedBy>Microsoft Office User</cp:lastModifiedBy>
  <cp:revision>4956</cp:revision>
  <cp:lastPrinted>2021-06-02T17:48:53Z</cp:lastPrinted>
  <dcterms:created xsi:type="dcterms:W3CDTF">2016-10-24T03:36:53Z</dcterms:created>
  <dcterms:modified xsi:type="dcterms:W3CDTF">2022-07-13T22:28:43Z</dcterms:modified>
</cp:coreProperties>
</file>