
<file path=[Content_Types].xml><?xml version="1.0" encoding="utf-8"?>
<Types xmlns="http://schemas.openxmlformats.org/package/2006/content-types"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28" r:id="rId2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1pPr>
    <a:lvl2pPr marL="404419" indent="-381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2pPr>
    <a:lvl3pPr marL="812652" indent="-801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3pPr>
    <a:lvl4pPr marL="1220886" indent="-122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4pPr>
    <a:lvl5pPr marL="1629120" indent="-16405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5pPr>
    <a:lvl6pPr marL="1831328" algn="l" defTabSz="366265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6pPr>
    <a:lvl7pPr marL="2197595" algn="l" defTabSz="366265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7pPr>
    <a:lvl8pPr marL="2563861" algn="l" defTabSz="366265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8pPr>
    <a:lvl9pPr marL="2930126" algn="l" defTabSz="366265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A50021"/>
    <a:srgbClr val="0066FF"/>
    <a:srgbClr val="003300"/>
    <a:srgbClr val="0033CC"/>
    <a:srgbClr val="FF0000"/>
    <a:srgbClr val="EB2FDE"/>
    <a:srgbClr val="4377D3"/>
    <a:srgbClr val="2BF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/>
    <p:restoredTop sz="94607"/>
  </p:normalViewPr>
  <p:slideViewPr>
    <p:cSldViewPr>
      <p:cViewPr varScale="1">
        <p:scale>
          <a:sx n="148" d="100"/>
          <a:sy n="148" d="100"/>
        </p:scale>
        <p:origin x="888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"/>
    </p:cViewPr>
  </p:sorterViewPr>
  <p:notesViewPr>
    <p:cSldViewPr>
      <p:cViewPr varScale="1">
        <p:scale>
          <a:sx n="78" d="100"/>
          <a:sy n="78" d="100"/>
        </p:scale>
        <p:origin x="-3112" y="-12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fld id="{214E7763-684A-5F48-B917-A58A261D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fld id="{E9CE0272-73D9-384F-A495-2E265BB31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1pPr>
    <a:lvl2pPr marL="404419"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2pPr>
    <a:lvl3pPr marL="812652"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3pPr>
    <a:lvl4pPr marL="1220886"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4pPr>
    <a:lvl5pPr marL="1629120"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5pPr>
    <a:lvl6pPr marL="2039752" algn="l" defTabSz="815900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6pPr>
    <a:lvl7pPr marL="2447700" algn="l" defTabSz="815900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7pPr>
    <a:lvl8pPr marL="2855652" algn="l" defTabSz="815900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8pPr>
    <a:lvl9pPr marL="3263600" algn="l" defTabSz="815900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457615" y="896472"/>
            <a:ext cx="6300932" cy="31517"/>
          </a:xfrm>
          <a:prstGeom prst="rect">
            <a:avLst/>
          </a:prstGeom>
          <a:solidFill>
            <a:srgbClr val="0066FF"/>
          </a:solidFill>
          <a:ln w="25400">
            <a:solidFill>
              <a:srgbClr val="0066FF"/>
            </a:solidFill>
            <a:miter lim="800000"/>
            <a:headEnd/>
            <a:tailEnd/>
          </a:ln>
        </p:spPr>
      </p:pic>
      <p:pic>
        <p:nvPicPr>
          <p:cNvPr id="9" name="Picture 18" descr="lbnlfulllogofinal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39150" y="246533"/>
            <a:ext cx="838488" cy="64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190501"/>
            <a:ext cx="7467600" cy="64994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295400" y="1460501"/>
            <a:ext cx="6400800" cy="3493823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11" name="Picture 14" descr="nsdlogo.png">
            <a:extLst>
              <a:ext uri="{FF2B5EF4-FFF2-40B4-BE49-F238E27FC236}">
                <a16:creationId xmlns:a16="http://schemas.microsoft.com/office/drawing/2014/main" id="{CAA6C0BF-0F58-3C4A-87AE-57B483D845E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66365" y="246530"/>
            <a:ext cx="749011" cy="6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072D07AB-B1C8-A444-9F58-A226A00255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7353" y="5345244"/>
            <a:ext cx="456045" cy="2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35" tIns="50917" rIns="101835" bIns="509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2EE7DA97-C9E9-BA41-80A2-3E054BA4C4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C67A-EA69-7144-9909-235A65B1B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63500"/>
            <a:ext cx="2038350" cy="46646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3500"/>
            <a:ext cx="5962650" cy="46646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96B07-F797-EF48-A5F2-051058E7B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B60E4-7BE9-B349-BA11-FFF45ED2C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1"/>
            <a:ext cx="7772400" cy="1135062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74" indent="0">
              <a:buNone/>
              <a:defRPr sz="2000"/>
            </a:lvl2pPr>
            <a:lvl3pPr marL="1018348" indent="0">
              <a:buNone/>
              <a:defRPr sz="1800"/>
            </a:lvl3pPr>
            <a:lvl4pPr marL="1527523" indent="0">
              <a:buNone/>
              <a:defRPr sz="1600"/>
            </a:lvl4pPr>
            <a:lvl5pPr marL="2036696" indent="0">
              <a:buNone/>
              <a:defRPr sz="1600"/>
            </a:lvl5pPr>
            <a:lvl6pPr marL="2545871" indent="0">
              <a:buNone/>
              <a:defRPr sz="1600"/>
            </a:lvl6pPr>
            <a:lvl7pPr marL="3055043" indent="0">
              <a:buNone/>
              <a:defRPr sz="1600"/>
            </a:lvl7pPr>
            <a:lvl8pPr marL="3564219" indent="0">
              <a:buNone/>
              <a:defRPr sz="1600"/>
            </a:lvl8pPr>
            <a:lvl9pPr marL="407339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717E4-F944-284D-81BD-B1090C2115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79500"/>
            <a:ext cx="4000500" cy="364860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79500"/>
            <a:ext cx="4000500" cy="364860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343C8-4451-6D4E-8611-F610CF9B0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1"/>
            <a:ext cx="4040188" cy="53313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79261"/>
            <a:ext cx="4041775" cy="53313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2397"/>
            <a:ext cx="4041775" cy="329274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C66C-FF77-AB43-BC00-136B54C6B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B3E11-A5CE-B642-AB75-80711D41E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D4735-E31B-014A-B79D-5D9F668BAE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7"/>
            <a:ext cx="3008313" cy="3909219"/>
          </a:xfrm>
        </p:spPr>
        <p:txBody>
          <a:bodyPr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2184-5561-7D49-AA35-9CFA58E09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2"/>
            <a:ext cx="5486400" cy="47228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600"/>
            </a:lvl1pPr>
            <a:lvl2pPr marL="509174" indent="0">
              <a:buNone/>
              <a:defRPr sz="3100"/>
            </a:lvl2pPr>
            <a:lvl3pPr marL="1018348" indent="0">
              <a:buNone/>
              <a:defRPr sz="2700"/>
            </a:lvl3pPr>
            <a:lvl4pPr marL="1527523" indent="0">
              <a:buNone/>
              <a:defRPr sz="2200"/>
            </a:lvl4pPr>
            <a:lvl5pPr marL="2036696" indent="0">
              <a:buNone/>
              <a:defRPr sz="2200"/>
            </a:lvl5pPr>
            <a:lvl6pPr marL="2545871" indent="0">
              <a:buNone/>
              <a:defRPr sz="2200"/>
            </a:lvl6pPr>
            <a:lvl7pPr marL="3055043" indent="0">
              <a:buNone/>
              <a:defRPr sz="2200"/>
            </a:lvl7pPr>
            <a:lvl8pPr marL="3564219" indent="0">
              <a:buNone/>
              <a:defRPr sz="2200"/>
            </a:lvl8pPr>
            <a:lvl9pPr marL="4073390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14052-6F35-4C41-AF30-C5D800181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d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838489" y="63035"/>
            <a:ext cx="7549284" cy="50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5" tIns="50917" rIns="101835" bIns="509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533979" y="1079735"/>
            <a:ext cx="8152535" cy="36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5" tIns="50917" rIns="101835" bIns="50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rcRect/>
              <a:stretch>
                <a:fillRect/>
              </a:stretch>
            </p:blipFill>
          </mc:Choice>
          <mc:Fallback>
            <p:blipFill>
              <a:blip r:embed="rId14"/>
              <a:srcRect/>
              <a:stretch>
                <a:fillRect/>
              </a:stretch>
            </p:blipFill>
          </mc:Fallback>
        </mc:AlternateContent>
        <p:spPr bwMode="auto">
          <a:xfrm>
            <a:off x="900548" y="635000"/>
            <a:ext cx="7381875" cy="3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979" y="5458201"/>
            <a:ext cx="456045" cy="2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35" tIns="50917" rIns="101835" bIns="509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2EE7DA97-C9E9-BA41-80A2-3E054BA4C4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4" name="Picture 14" descr="nsdlogo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382000" y="18288"/>
            <a:ext cx="749011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lbnlfulllogofinal.png">
            <a:extLst>
              <a:ext uri="{FF2B5EF4-FFF2-40B4-BE49-F238E27FC236}">
                <a16:creationId xmlns:a16="http://schemas.microsoft.com/office/drawing/2014/main" id="{6786737F-92A6-BF4F-9BBF-045BC97E284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8288" y="18288"/>
            <a:ext cx="83756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5pPr>
      <a:lvl6pPr marL="509174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6pPr>
      <a:lvl7pPr marL="1018348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7pPr>
      <a:lvl8pPr marL="1527523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8pPr>
      <a:lvl9pPr marL="2036696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9pPr>
    </p:titleStyle>
    <p:bodyStyle>
      <a:lvl1pPr marL="377781" indent="-37778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4" charset="2"/>
        <a:buChar char="§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3817" indent="-314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4" charset="2"/>
        <a:buChar char="Ø"/>
        <a:defRPr sz="3100">
          <a:solidFill>
            <a:schemeClr val="tx1"/>
          </a:solidFill>
          <a:latin typeface="+mn-lt"/>
          <a:ea typeface="+mn-ea"/>
          <a:cs typeface="+mn-cs"/>
        </a:defRPr>
      </a:lvl2pPr>
      <a:lvl3pPr marL="1269852" indent="-25079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4" charset="2"/>
        <a:buChar char="¡"/>
        <a:defRPr sz="2700">
          <a:solidFill>
            <a:schemeClr val="tx1"/>
          </a:solidFill>
          <a:latin typeface="+mn-lt"/>
          <a:ea typeface="+mn-ea"/>
          <a:cs typeface="+mn-cs"/>
        </a:defRPr>
      </a:lvl3pPr>
      <a:lvl4pPr marL="1779380" indent="-25079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4" charset="2"/>
        <a:buChar char="Ø"/>
        <a:defRPr sz="2200">
          <a:solidFill>
            <a:schemeClr val="tx1"/>
          </a:solidFill>
          <a:latin typeface="+mn-lt"/>
          <a:ea typeface="+mn-ea"/>
          <a:cs typeface="+mn-cs"/>
        </a:defRPr>
      </a:lvl4pPr>
      <a:lvl5pPr marL="2288908" indent="-25079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4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5pPr>
      <a:lvl6pPr marL="2800457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9632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18805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27978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74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348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523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696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871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043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219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390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9A13-1765-0A44-B387-B2013D59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STAR/</a:t>
            </a:r>
            <a:r>
              <a:rPr lang="en-US" dirty="0" err="1"/>
              <a:t>sPHENIX</a:t>
            </a:r>
            <a:r>
              <a:rPr lang="en-US" dirty="0"/>
              <a:t>/CBM Plans (</a:t>
            </a:r>
            <a:r>
              <a:rPr lang="en-US" sz="2000" dirty="0"/>
              <a:t>3 staff + 4 postdocs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FD261-E03D-B742-B3B2-182E5F29BEB8}"/>
              </a:ext>
            </a:extLst>
          </p:cNvPr>
          <p:cNvSpPr txBox="1"/>
          <p:nvPr/>
        </p:nvSpPr>
        <p:spPr>
          <a:xfrm>
            <a:off x="914400" y="809327"/>
            <a:ext cx="7345199" cy="861774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STAR:  (2023 – ~2025):</a:t>
            </a:r>
            <a:r>
              <a:rPr lang="en-US" dirty="0"/>
              <a:t>  </a:t>
            </a:r>
            <a:r>
              <a:rPr lang="en-US" sz="1600" dirty="0"/>
              <a:t>BES-II precision measurements</a:t>
            </a:r>
          </a:p>
          <a:p>
            <a:r>
              <a:rPr lang="en-US" sz="1600" dirty="0"/>
              <a:t>                    (1) net-proton moments;                (2) strangeness, </a:t>
            </a:r>
            <a:r>
              <a:rPr lang="en-US" sz="1600" dirty="0" err="1"/>
              <a:t>hypernuclei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     (3) </a:t>
            </a:r>
            <a:r>
              <a:rPr lang="en-US" sz="1600" dirty="0" err="1"/>
              <a:t>dielectrons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40D66-1621-4F30-3AF7-338D64B11FB3}"/>
              </a:ext>
            </a:extLst>
          </p:cNvPr>
          <p:cNvSpPr txBox="1"/>
          <p:nvPr/>
        </p:nvSpPr>
        <p:spPr>
          <a:xfrm>
            <a:off x="914400" y="1823501"/>
            <a:ext cx="7326508" cy="13542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 err="1"/>
              <a:t>sPHENIX</a:t>
            </a:r>
            <a:r>
              <a:rPr lang="en-US" u="sng" dirty="0"/>
              <a:t>:  (2023 - ~2028) </a:t>
            </a:r>
          </a:p>
          <a:p>
            <a:r>
              <a:rPr lang="en-US" sz="1600" dirty="0"/>
              <a:t>       - MVTX detector commissioning / calibration / operation (2023– 2025)</a:t>
            </a:r>
          </a:p>
          <a:p>
            <a:r>
              <a:rPr lang="en-US" sz="1600" dirty="0"/>
              <a:t>       - Heavy </a:t>
            </a:r>
            <a:r>
              <a:rPr lang="en-US" sz="1600"/>
              <a:t>flavor analyses </a:t>
            </a:r>
            <a:r>
              <a:rPr lang="en-US" sz="1600" dirty="0"/>
              <a:t>(2023 – 2028?)</a:t>
            </a:r>
          </a:p>
          <a:p>
            <a:r>
              <a:rPr lang="en-US" sz="1600" dirty="0"/>
              <a:t>                   (1) Open bottom R</a:t>
            </a:r>
            <a:r>
              <a:rPr lang="en-US" sz="1600" baseline="-25000" dirty="0"/>
              <a:t>AA</a:t>
            </a:r>
            <a:r>
              <a:rPr lang="en-US" sz="1600" dirty="0"/>
              <a:t>/v</a:t>
            </a:r>
            <a:r>
              <a:rPr lang="en-US" sz="1600" baseline="-25000" dirty="0"/>
              <a:t>2</a:t>
            </a:r>
            <a:r>
              <a:rPr lang="en-US" sz="1600" dirty="0"/>
              <a:t> (QGP properties);</a:t>
            </a:r>
          </a:p>
          <a:p>
            <a:r>
              <a:rPr lang="en-US" sz="1600" dirty="0"/>
              <a:t>                   (2) D/</a:t>
            </a:r>
            <a:r>
              <a:rPr lang="en-US" sz="1600" dirty="0" err="1"/>
              <a:t>Dbar</a:t>
            </a:r>
            <a:r>
              <a:rPr lang="en-US" sz="1600" dirty="0"/>
              <a:t> v</a:t>
            </a:r>
            <a:r>
              <a:rPr lang="en-US" sz="1600" baseline="-25000" dirty="0"/>
              <a:t>1</a:t>
            </a:r>
            <a:r>
              <a:rPr lang="en-US" sz="1600" dirty="0"/>
              <a:t> (initial B-field);          (3) HF baryons (hadronization)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DF10F-7040-93F3-9E36-3F1A40DC095A}"/>
              </a:ext>
            </a:extLst>
          </p:cNvPr>
          <p:cNvSpPr txBox="1"/>
          <p:nvPr/>
        </p:nvSpPr>
        <p:spPr>
          <a:xfrm>
            <a:off x="914400" y="3364884"/>
            <a:ext cx="7326508" cy="1354217"/>
          </a:xfrm>
          <a:prstGeom prst="rect">
            <a:avLst/>
          </a:prstGeom>
          <a:solidFill>
            <a:srgbClr val="92D050">
              <a:alpha val="6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CBM:  (2023 - ~203x)</a:t>
            </a:r>
          </a:p>
          <a:p>
            <a:r>
              <a:rPr lang="en-US" sz="1600" dirty="0"/>
              <a:t>       - Pixel vertex detector upgrade (2024– 2027)</a:t>
            </a:r>
          </a:p>
          <a:p>
            <a:r>
              <a:rPr lang="en-US" sz="1600" dirty="0"/>
              <a:t>       - Physics program (2023 – 203x)</a:t>
            </a:r>
          </a:p>
          <a:p>
            <a:r>
              <a:rPr lang="en-US" sz="1600" dirty="0"/>
              <a:t>                   (1) baryon correlation (critical point);      (2) </a:t>
            </a:r>
            <a:r>
              <a:rPr lang="en-US" sz="1600" dirty="0" err="1"/>
              <a:t>hypernuclei</a:t>
            </a:r>
            <a:r>
              <a:rPr lang="en-US" sz="1600" dirty="0"/>
              <a:t> (</a:t>
            </a:r>
            <a:r>
              <a:rPr lang="en-US" sz="1600" dirty="0" err="1"/>
              <a:t>EoS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   (3) dilepton (1</a:t>
            </a:r>
            <a:r>
              <a:rPr lang="en-US" sz="1600" baseline="30000" dirty="0"/>
              <a:t>st</a:t>
            </a:r>
            <a:r>
              <a:rPr lang="en-US" sz="1600" dirty="0"/>
              <a:t> order phase transition)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46FAD-3916-0DC8-D4D7-757453F2B92A}"/>
              </a:ext>
            </a:extLst>
          </p:cNvPr>
          <p:cNvSpPr txBox="1"/>
          <p:nvPr/>
        </p:nvSpPr>
        <p:spPr>
          <a:xfrm>
            <a:off x="914400" y="4908947"/>
            <a:ext cx="7326508" cy="615553"/>
          </a:xfrm>
          <a:prstGeom prst="rect">
            <a:avLst/>
          </a:prstGeom>
          <a:solidFill>
            <a:schemeClr val="tx2">
              <a:lumMod val="40000"/>
              <a:lumOff val="60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EIC:  (2023 - ~203x)</a:t>
            </a:r>
            <a:r>
              <a:rPr lang="en-US" dirty="0"/>
              <a:t>   (need additional FTEs)</a:t>
            </a:r>
          </a:p>
          <a:p>
            <a:r>
              <a:rPr lang="en-US" sz="1600" dirty="0"/>
              <a:t>        - HF physics program</a:t>
            </a:r>
          </a:p>
        </p:txBody>
      </p:sp>
    </p:spTree>
    <p:extLst>
      <p:ext uri="{BB962C8B-B14F-4D97-AF65-F5344CB8AC3E}">
        <p14:creationId xmlns:p14="http://schemas.microsoft.com/office/powerpoint/2010/main" val="2183495399"/>
      </p:ext>
    </p:extLst>
  </p:cSld>
  <p:clrMapOvr>
    <a:masterClrMapping/>
  </p:clrMapOvr>
</p:sld>
</file>

<file path=ppt/theme/theme1.xml><?xml version="1.0" encoding="utf-8"?>
<a:theme xmlns:a="http://schemas.openxmlformats.org/drawingml/2006/main" name="LBL">
  <a:themeElements>
    <a:clrScheme name="LBL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LB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宋体" charset="-122"/>
          </a:defRPr>
        </a:defPPr>
      </a:lstStyle>
    </a:lnDef>
  </a:objectDefaults>
  <a:extraClrSchemeLst>
    <a:extraClrScheme>
      <a:clrScheme name="LBL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BL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Templates:LBL.pot</Template>
  <TotalTime>122762</TotalTime>
  <Words>182</Words>
  <Application>Microsoft Macintosh PowerPoint</Application>
  <PresentationFormat>On-screen Show (16:10)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Wingdings 2</vt:lpstr>
      <vt:lpstr>LBL</vt:lpstr>
      <vt:lpstr>STAR/sPHENIX/CBM Plans (3 staff + 4 postdocs)</vt:lpstr>
    </vt:vector>
  </TitlesOfParts>
  <Company>MPHY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Calor Study of Hard and Soft Interactions报告人：张一飞</dc:title>
  <dc:creator>PC800</dc:creator>
  <cp:lastModifiedBy>Xin Dong</cp:lastModifiedBy>
  <cp:revision>4967</cp:revision>
  <cp:lastPrinted>2021-06-02T17:48:53Z</cp:lastPrinted>
  <dcterms:created xsi:type="dcterms:W3CDTF">2016-10-24T03:36:53Z</dcterms:created>
  <dcterms:modified xsi:type="dcterms:W3CDTF">2022-08-11T19:20:59Z</dcterms:modified>
</cp:coreProperties>
</file>