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371" y="-6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1BCE-9784-C64C-A2B8-9F2EED9C9312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4CCC-2C82-EE4F-A73D-804D58B5DA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8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1BCE-9784-C64C-A2B8-9F2EED9C9312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4CCC-2C82-EE4F-A73D-804D58B5DA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1BCE-9784-C64C-A2B8-9F2EED9C9312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4CCC-2C82-EE4F-A73D-804D58B5DA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3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1BCE-9784-C64C-A2B8-9F2EED9C9312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4CCC-2C82-EE4F-A73D-804D58B5DA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5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1BCE-9784-C64C-A2B8-9F2EED9C9312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4CCC-2C82-EE4F-A73D-804D58B5DA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3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1BCE-9784-C64C-A2B8-9F2EED9C9312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4CCC-2C82-EE4F-A73D-804D58B5DA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3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1BCE-9784-C64C-A2B8-9F2EED9C9312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4CCC-2C82-EE4F-A73D-804D58B5DA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1BCE-9784-C64C-A2B8-9F2EED9C9312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4CCC-2C82-EE4F-A73D-804D58B5DA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1BCE-9784-C64C-A2B8-9F2EED9C9312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4CCC-2C82-EE4F-A73D-804D58B5DA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9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1BCE-9784-C64C-A2B8-9F2EED9C9312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4CCC-2C82-EE4F-A73D-804D58B5DA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8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1BCE-9784-C64C-A2B8-9F2EED9C9312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4CCC-2C82-EE4F-A73D-804D58B5DA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2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61BCE-9784-C64C-A2B8-9F2EED9C9312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14CCC-2C82-EE4F-A73D-804D58B5DA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Segment Model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 Ganser</a:t>
            </a:r>
          </a:p>
          <a:p>
            <a:r>
              <a:rPr lang="en-US" dirty="0" smtClean="0"/>
              <a:t>03/10/2015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58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Onion (Hybrid)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77804" y="1811688"/>
            <a:ext cx="1108938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Harness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77804" y="2900812"/>
            <a:ext cx="1108938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77804" y="3970982"/>
            <a:ext cx="1108938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77804" y="3431540"/>
            <a:ext cx="1108938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77804" y="2380324"/>
            <a:ext cx="1108938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3173" y="997405"/>
            <a:ext cx="558457" cy="3032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289770" y="1509941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cxnSp>
        <p:nvCxnSpPr>
          <p:cNvPr id="29" name="Elbow Connector 28"/>
          <p:cNvCxnSpPr>
            <a:stCxn id="9" idx="2"/>
            <a:endCxn id="13" idx="1"/>
          </p:cNvCxnSpPr>
          <p:nvPr/>
        </p:nvCxnSpPr>
        <p:spPr>
          <a:xfrm rot="16200000" flipH="1">
            <a:off x="945636" y="1317444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9" idx="2"/>
          </p:cNvCxnSpPr>
          <p:nvPr/>
        </p:nvCxnSpPr>
        <p:spPr>
          <a:xfrm rot="16200000" flipH="1">
            <a:off x="-1813084" y="4076164"/>
            <a:ext cx="5557322" cy="63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886142" y="2750701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G7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2432252" y="4568049"/>
            <a:ext cx="647381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CA1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444599" y="3205609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2444599" y="3661282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2444599" y="4106715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W3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2726823" y="2749175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5" name="Elbow Connector 54"/>
          <p:cNvCxnSpPr>
            <a:stCxn id="47" idx="2"/>
            <a:endCxn id="50" idx="1"/>
          </p:cNvCxnSpPr>
          <p:nvPr/>
        </p:nvCxnSpPr>
        <p:spPr>
          <a:xfrm rot="16200000" flipH="1">
            <a:off x="2153349" y="3065996"/>
            <a:ext cx="303272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51" idx="1"/>
          </p:cNvCxnSpPr>
          <p:nvPr/>
        </p:nvCxnSpPr>
        <p:spPr>
          <a:xfrm rot="16200000" flipH="1">
            <a:off x="1918964" y="3287283"/>
            <a:ext cx="758945" cy="29232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7" idx="2"/>
            <a:endCxn id="53" idx="1"/>
          </p:cNvCxnSpPr>
          <p:nvPr/>
        </p:nvCxnSpPr>
        <p:spPr>
          <a:xfrm rot="16200000" flipH="1">
            <a:off x="1702796" y="3516549"/>
            <a:ext cx="1204378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7" idx="2"/>
            <a:endCxn id="48" idx="1"/>
          </p:cNvCxnSpPr>
          <p:nvPr/>
        </p:nvCxnSpPr>
        <p:spPr>
          <a:xfrm rot="16200000" flipH="1">
            <a:off x="1465955" y="3753389"/>
            <a:ext cx="1665712" cy="26688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7" idx="3"/>
            <a:endCxn id="54" idx="1"/>
          </p:cNvCxnSpPr>
          <p:nvPr/>
        </p:nvCxnSpPr>
        <p:spPr>
          <a:xfrm flipV="1">
            <a:off x="2444599" y="2900812"/>
            <a:ext cx="282224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3" idx="2"/>
            <a:endCxn id="47" idx="1"/>
          </p:cNvCxnSpPr>
          <p:nvPr/>
        </p:nvCxnSpPr>
        <p:spPr>
          <a:xfrm rot="16200000" flipH="1">
            <a:off x="1183008" y="2199204"/>
            <a:ext cx="1089124" cy="31714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511825" y="1511469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32" name="Elbow Connector 31"/>
          <p:cNvCxnSpPr>
            <a:stCxn id="39" idx="3"/>
            <a:endCxn id="30" idx="1"/>
          </p:cNvCxnSpPr>
          <p:nvPr/>
        </p:nvCxnSpPr>
        <p:spPr>
          <a:xfrm flipV="1">
            <a:off x="2710343" y="1663106"/>
            <a:ext cx="801482" cy="133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11825" y="1146789"/>
            <a:ext cx="166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Distance d5 from N4</a:t>
            </a:r>
            <a:endParaRPr lang="en-US" sz="1400" dirty="0"/>
          </a:p>
        </p:txBody>
      </p:sp>
      <p:cxnSp>
        <p:nvCxnSpPr>
          <p:cNvPr id="34" name="Elbow Connector 33"/>
          <p:cNvCxnSpPr>
            <a:stCxn id="30" idx="1"/>
            <a:endCxn id="33" idx="1"/>
          </p:cNvCxnSpPr>
          <p:nvPr/>
        </p:nvCxnSpPr>
        <p:spPr>
          <a:xfrm rot="10800000">
            <a:off x="3511825" y="1300678"/>
            <a:ext cx="12700" cy="362428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552361" y="2180411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36" name="Elbow Connector 35"/>
          <p:cNvCxnSpPr>
            <a:stCxn id="39" idx="3"/>
            <a:endCxn id="35" idx="1"/>
          </p:cNvCxnSpPr>
          <p:nvPr/>
        </p:nvCxnSpPr>
        <p:spPr>
          <a:xfrm>
            <a:off x="2710343" y="1664436"/>
            <a:ext cx="842018" cy="6676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52361" y="1872634"/>
            <a:ext cx="166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Distance d5 from N4</a:t>
            </a:r>
            <a:endParaRPr lang="en-US" sz="1400" dirty="0"/>
          </a:p>
        </p:txBody>
      </p:sp>
      <p:cxnSp>
        <p:nvCxnSpPr>
          <p:cNvPr id="38" name="Elbow Connector 37"/>
          <p:cNvCxnSpPr>
            <a:stCxn id="35" idx="1"/>
            <a:endCxn id="37" idx="1"/>
          </p:cNvCxnSpPr>
          <p:nvPr/>
        </p:nvCxnSpPr>
        <p:spPr>
          <a:xfrm rot="10800000">
            <a:off x="3552361" y="2026524"/>
            <a:ext cx="12700" cy="305525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2222994" y="1512799"/>
            <a:ext cx="487349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O1</a:t>
            </a:r>
            <a:endParaRPr lang="en-US" dirty="0"/>
          </a:p>
        </p:txBody>
      </p:sp>
      <p:cxnSp>
        <p:nvCxnSpPr>
          <p:cNvPr id="40" name="Elbow Connector 39"/>
          <p:cNvCxnSpPr>
            <a:stCxn id="13" idx="3"/>
            <a:endCxn id="39" idx="1"/>
          </p:cNvCxnSpPr>
          <p:nvPr/>
        </p:nvCxnSpPr>
        <p:spPr>
          <a:xfrm>
            <a:off x="1848227" y="1661578"/>
            <a:ext cx="374767" cy="28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577804" y="4501554"/>
            <a:ext cx="1108938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0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Onion (Hybrid)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77804" y="1811688"/>
            <a:ext cx="1108938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Harness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77804" y="2900812"/>
            <a:ext cx="1108938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77804" y="3970982"/>
            <a:ext cx="1108938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77804" y="3431540"/>
            <a:ext cx="1108938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77804" y="2380324"/>
            <a:ext cx="1108938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3173" y="997405"/>
            <a:ext cx="558457" cy="3032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905849" y="2258637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G8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89770" y="1509941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S4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464306" y="2713545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464306" y="3169218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W3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746530" y="2257111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29" name="Elbow Connector 28"/>
          <p:cNvCxnSpPr>
            <a:stCxn id="9" idx="2"/>
            <a:endCxn id="13" idx="1"/>
          </p:cNvCxnSpPr>
          <p:nvPr/>
        </p:nvCxnSpPr>
        <p:spPr>
          <a:xfrm rot="16200000" flipH="1">
            <a:off x="945636" y="1317444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3" idx="2"/>
            <a:endCxn id="12" idx="1"/>
          </p:cNvCxnSpPr>
          <p:nvPr/>
        </p:nvCxnSpPr>
        <p:spPr>
          <a:xfrm rot="16200000" flipH="1">
            <a:off x="1438894" y="1943319"/>
            <a:ext cx="597060" cy="3368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2"/>
            <a:endCxn id="24" idx="1"/>
          </p:cNvCxnSpPr>
          <p:nvPr/>
        </p:nvCxnSpPr>
        <p:spPr>
          <a:xfrm rot="16200000" flipH="1">
            <a:off x="2173056" y="2573932"/>
            <a:ext cx="303272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5" idx="1"/>
          </p:cNvCxnSpPr>
          <p:nvPr/>
        </p:nvCxnSpPr>
        <p:spPr>
          <a:xfrm rot="16200000" flipH="1">
            <a:off x="1938671" y="2795219"/>
            <a:ext cx="758945" cy="29232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9" idx="2"/>
          </p:cNvCxnSpPr>
          <p:nvPr/>
        </p:nvCxnSpPr>
        <p:spPr>
          <a:xfrm rot="16200000" flipH="1">
            <a:off x="-1813084" y="4076164"/>
            <a:ext cx="5557322" cy="63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2" idx="3"/>
            <a:endCxn id="27" idx="1"/>
          </p:cNvCxnSpPr>
          <p:nvPr/>
        </p:nvCxnSpPr>
        <p:spPr>
          <a:xfrm flipV="1">
            <a:off x="2464306" y="2408748"/>
            <a:ext cx="282224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886141" y="4527509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G9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2432251" y="5520358"/>
            <a:ext cx="647381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CA1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44598" y="5059024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2726822" y="4525983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8" name="Elbow Connector 57"/>
          <p:cNvCxnSpPr>
            <a:stCxn id="47" idx="2"/>
            <a:endCxn id="53" idx="1"/>
          </p:cNvCxnSpPr>
          <p:nvPr/>
        </p:nvCxnSpPr>
        <p:spPr>
          <a:xfrm rot="16200000" flipH="1">
            <a:off x="2115045" y="4881107"/>
            <a:ext cx="379879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7" idx="2"/>
            <a:endCxn id="48" idx="1"/>
          </p:cNvCxnSpPr>
          <p:nvPr/>
        </p:nvCxnSpPr>
        <p:spPr>
          <a:xfrm rot="16200000" flipH="1">
            <a:off x="1878204" y="5117947"/>
            <a:ext cx="841213" cy="26688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7" idx="3"/>
            <a:endCxn id="54" idx="1"/>
          </p:cNvCxnSpPr>
          <p:nvPr/>
        </p:nvCxnSpPr>
        <p:spPr>
          <a:xfrm flipV="1">
            <a:off x="2444598" y="4677620"/>
            <a:ext cx="282224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34" idx="2"/>
            <a:endCxn id="47" idx="1"/>
          </p:cNvCxnSpPr>
          <p:nvPr/>
        </p:nvCxnSpPr>
        <p:spPr>
          <a:xfrm rot="16200000" flipH="1">
            <a:off x="1525125" y="4318129"/>
            <a:ext cx="404891" cy="31714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289770" y="3970982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S5</a:t>
            </a:r>
            <a:endParaRPr lang="en-US" dirty="0"/>
          </a:p>
        </p:txBody>
      </p:sp>
      <p:cxnSp>
        <p:nvCxnSpPr>
          <p:cNvPr id="35" name="Elbow Connector 34"/>
          <p:cNvCxnSpPr>
            <a:endCxn id="34" idx="1"/>
          </p:cNvCxnSpPr>
          <p:nvPr/>
        </p:nvCxnSpPr>
        <p:spPr>
          <a:xfrm rot="16200000" flipH="1">
            <a:off x="945636" y="3778485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577804" y="4501554"/>
            <a:ext cx="1108938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0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77804" y="1811688"/>
            <a:ext cx="1108938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Harness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77804" y="2900812"/>
            <a:ext cx="1108938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77804" y="3970982"/>
            <a:ext cx="1108938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77804" y="3431540"/>
            <a:ext cx="1108938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77804" y="2380324"/>
            <a:ext cx="1108938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3173" y="997405"/>
            <a:ext cx="558457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89770" y="1509941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476278" y="3782198"/>
            <a:ext cx="613584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CA1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464306" y="2419758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464306" y="2875431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464306" y="3320864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W4</a:t>
            </a:r>
            <a:endParaRPr lang="en-US" dirty="0"/>
          </a:p>
        </p:txBody>
      </p:sp>
      <p:cxnSp>
        <p:nvCxnSpPr>
          <p:cNvPr id="29" name="Elbow Connector 28"/>
          <p:cNvCxnSpPr>
            <a:stCxn id="9" idx="2"/>
            <a:endCxn id="13" idx="1"/>
          </p:cNvCxnSpPr>
          <p:nvPr/>
        </p:nvCxnSpPr>
        <p:spPr>
          <a:xfrm rot="16200000" flipH="1">
            <a:off x="945636" y="1317444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2"/>
            <a:endCxn id="24" idx="1"/>
          </p:cNvCxnSpPr>
          <p:nvPr/>
        </p:nvCxnSpPr>
        <p:spPr>
          <a:xfrm rot="16200000" flipH="1">
            <a:off x="1637562" y="1744650"/>
            <a:ext cx="758181" cy="89530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3" idx="2"/>
            <a:endCxn id="25" idx="1"/>
          </p:cNvCxnSpPr>
          <p:nvPr/>
        </p:nvCxnSpPr>
        <p:spPr>
          <a:xfrm rot="16200000" flipH="1">
            <a:off x="1409725" y="1972487"/>
            <a:ext cx="1213854" cy="89530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3" idx="2"/>
            <a:endCxn id="26" idx="1"/>
          </p:cNvCxnSpPr>
          <p:nvPr/>
        </p:nvCxnSpPr>
        <p:spPr>
          <a:xfrm rot="16200000" flipH="1">
            <a:off x="1187009" y="2195203"/>
            <a:ext cx="1659287" cy="89530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3" idx="2"/>
            <a:endCxn id="16" idx="1"/>
          </p:cNvCxnSpPr>
          <p:nvPr/>
        </p:nvCxnSpPr>
        <p:spPr>
          <a:xfrm rot="16200000" flipH="1">
            <a:off x="962328" y="2419884"/>
            <a:ext cx="2120621" cy="90727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9" idx="2"/>
          </p:cNvCxnSpPr>
          <p:nvPr/>
        </p:nvCxnSpPr>
        <p:spPr>
          <a:xfrm rot="16200000" flipH="1">
            <a:off x="-1813084" y="4076164"/>
            <a:ext cx="5557322" cy="63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667653" y="3654543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1667653" y="3203361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1667653" y="2759988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1667653" y="2293578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6577804" y="4501554"/>
            <a:ext cx="1108938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4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Segment (Defining </a:t>
            </a:r>
            <a:r>
              <a:rPr lang="en-US" dirty="0"/>
              <a:t>I</a:t>
            </a:r>
            <a:r>
              <a:rPr lang="en-US" dirty="0" smtClean="0"/>
              <a:t>nternal Cable)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77804" y="1811688"/>
            <a:ext cx="1108938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Harness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77804" y="2900812"/>
            <a:ext cx="1108938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77804" y="3970982"/>
            <a:ext cx="1108938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77804" y="3431540"/>
            <a:ext cx="1108938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77804" y="2380324"/>
            <a:ext cx="1108938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1389866" y="2143774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SX1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2564402" y="3053591"/>
            <a:ext cx="667631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WX1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2564402" y="3509264"/>
            <a:ext cx="667631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WX2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2564402" y="3954697"/>
            <a:ext cx="667631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WX3</a:t>
            </a:r>
            <a:endParaRPr lang="en-US" dirty="0"/>
          </a:p>
        </p:txBody>
      </p:sp>
      <p:cxnSp>
        <p:nvCxnSpPr>
          <p:cNvPr id="65" name="Elbow Connector 64"/>
          <p:cNvCxnSpPr>
            <a:stCxn id="61" idx="2"/>
            <a:endCxn id="58" idx="1"/>
          </p:cNvCxnSpPr>
          <p:nvPr/>
        </p:nvCxnSpPr>
        <p:spPr>
          <a:xfrm rot="16200000" flipH="1">
            <a:off x="1050197" y="1955742"/>
            <a:ext cx="376038" cy="30329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58" idx="2"/>
            <a:endCxn id="60" idx="1"/>
          </p:cNvCxnSpPr>
          <p:nvPr/>
        </p:nvCxnSpPr>
        <p:spPr>
          <a:xfrm rot="16200000" flipH="1">
            <a:off x="1737658" y="2378483"/>
            <a:ext cx="758181" cy="89530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8" idx="2"/>
            <a:endCxn id="62" idx="1"/>
          </p:cNvCxnSpPr>
          <p:nvPr/>
        </p:nvCxnSpPr>
        <p:spPr>
          <a:xfrm rot="16200000" flipH="1">
            <a:off x="1509821" y="2606320"/>
            <a:ext cx="1213854" cy="89530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58" idx="2"/>
            <a:endCxn id="63" idx="1"/>
          </p:cNvCxnSpPr>
          <p:nvPr/>
        </p:nvCxnSpPr>
        <p:spPr>
          <a:xfrm rot="16200000" flipH="1">
            <a:off x="1287105" y="2829036"/>
            <a:ext cx="1659287" cy="89530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83268" y="1616100"/>
            <a:ext cx="606598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752955" y="3806175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1752955" y="3373947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1752955" y="2930574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947810" y="5599199"/>
            <a:ext cx="721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7F7F7F"/>
                </a:solidFill>
              </a:rPr>
              <a:t>This is a recursive approach that allows the definition of wires and cables.</a:t>
            </a:r>
            <a:endParaRPr lang="en-US" i="1" dirty="0">
              <a:solidFill>
                <a:srgbClr val="7F7F7F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77804" y="4501554"/>
            <a:ext cx="1108938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040126" y="1849571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Shield</a:t>
            </a:r>
            <a:endParaRPr lang="en-US" dirty="0"/>
          </a:p>
        </p:txBody>
      </p:sp>
      <p:cxnSp>
        <p:nvCxnSpPr>
          <p:cNvPr id="29" name="Elbow Connector 28"/>
          <p:cNvCxnSpPr>
            <a:stCxn id="58" idx="3"/>
            <a:endCxn id="28" idx="1"/>
          </p:cNvCxnSpPr>
          <p:nvPr/>
        </p:nvCxnSpPr>
        <p:spPr>
          <a:xfrm flipV="1">
            <a:off x="1948323" y="2001208"/>
            <a:ext cx="1091803" cy="2942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3060715" y="2458672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Plastic</a:t>
            </a:r>
            <a:endParaRPr lang="en-US" dirty="0"/>
          </a:p>
        </p:txBody>
      </p:sp>
      <p:cxnSp>
        <p:nvCxnSpPr>
          <p:cNvPr id="33" name="Elbow Connector 32"/>
          <p:cNvCxnSpPr>
            <a:stCxn id="58" idx="3"/>
            <a:endCxn id="32" idx="1"/>
          </p:cNvCxnSpPr>
          <p:nvPr/>
        </p:nvCxnSpPr>
        <p:spPr>
          <a:xfrm>
            <a:off x="1948323" y="2295411"/>
            <a:ext cx="1112392" cy="31489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324448" y="2146132"/>
            <a:ext cx="487349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O1</a:t>
            </a:r>
            <a:endParaRPr lang="en-US" dirty="0"/>
          </a:p>
        </p:txBody>
      </p:sp>
      <p:cxnSp>
        <p:nvCxnSpPr>
          <p:cNvPr id="44" name="Elbow Connector 43"/>
          <p:cNvCxnSpPr>
            <a:stCxn id="36" idx="0"/>
            <a:endCxn id="28" idx="3"/>
          </p:cNvCxnSpPr>
          <p:nvPr/>
        </p:nvCxnSpPr>
        <p:spPr>
          <a:xfrm rot="16200000" flipV="1">
            <a:off x="4148324" y="1726333"/>
            <a:ext cx="144924" cy="69467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6" idx="2"/>
            <a:endCxn id="32" idx="3"/>
          </p:cNvCxnSpPr>
          <p:nvPr/>
        </p:nvCxnSpPr>
        <p:spPr>
          <a:xfrm rot="5400000">
            <a:off x="4150629" y="2192815"/>
            <a:ext cx="160904" cy="67408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48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77804" y="1811688"/>
            <a:ext cx="1108938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Harness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77804" y="2900812"/>
            <a:ext cx="1108938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77804" y="3970982"/>
            <a:ext cx="1108938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77804" y="3431540"/>
            <a:ext cx="1108938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77804" y="2380324"/>
            <a:ext cx="1108938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89770" y="1509941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635292" y="2861269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W3</a:t>
            </a:r>
            <a:endParaRPr lang="en-US" dirty="0"/>
          </a:p>
        </p:txBody>
      </p:sp>
      <p:cxnSp>
        <p:nvCxnSpPr>
          <p:cNvPr id="29" name="Elbow Connector 28"/>
          <p:cNvCxnSpPr>
            <a:stCxn id="9" idx="2"/>
            <a:endCxn id="13" idx="1"/>
          </p:cNvCxnSpPr>
          <p:nvPr/>
        </p:nvCxnSpPr>
        <p:spPr>
          <a:xfrm rot="16200000" flipH="1">
            <a:off x="945636" y="1317444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2"/>
            <a:endCxn id="24" idx="1"/>
          </p:cNvCxnSpPr>
          <p:nvPr/>
        </p:nvCxnSpPr>
        <p:spPr>
          <a:xfrm rot="16200000" flipH="1">
            <a:off x="1502299" y="1879913"/>
            <a:ext cx="1199692" cy="106629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16200000" flipH="1">
            <a:off x="-2326105" y="3563143"/>
            <a:ext cx="6583362" cy="63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83173" y="997405"/>
            <a:ext cx="558457" cy="3032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781881" y="2747545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6577804" y="4501554"/>
            <a:ext cx="1108938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709274" y="1198965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22" name="Elbow Connector 21"/>
          <p:cNvCxnSpPr>
            <a:stCxn id="13" idx="3"/>
            <a:endCxn id="21" idx="1"/>
          </p:cNvCxnSpPr>
          <p:nvPr/>
        </p:nvCxnSpPr>
        <p:spPr>
          <a:xfrm flipV="1">
            <a:off x="1848227" y="1350602"/>
            <a:ext cx="861047" cy="31097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09274" y="834285"/>
            <a:ext cx="166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Distance d2 from N2</a:t>
            </a:r>
            <a:endParaRPr lang="en-US" sz="1400" dirty="0"/>
          </a:p>
        </p:txBody>
      </p:sp>
      <p:cxnSp>
        <p:nvCxnSpPr>
          <p:cNvPr id="25" name="Elbow Connector 24"/>
          <p:cNvCxnSpPr>
            <a:stCxn id="21" idx="1"/>
            <a:endCxn id="23" idx="1"/>
          </p:cNvCxnSpPr>
          <p:nvPr/>
        </p:nvCxnSpPr>
        <p:spPr>
          <a:xfrm rot="10800000">
            <a:off x="2709274" y="988174"/>
            <a:ext cx="12700" cy="362428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723214" y="1867907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27" name="Elbow Connector 26"/>
          <p:cNvCxnSpPr>
            <a:stCxn id="13" idx="3"/>
            <a:endCxn id="26" idx="1"/>
          </p:cNvCxnSpPr>
          <p:nvPr/>
        </p:nvCxnSpPr>
        <p:spPr>
          <a:xfrm>
            <a:off x="1848227" y="1661578"/>
            <a:ext cx="874987" cy="35796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49810" y="2181988"/>
            <a:ext cx="166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Distance d1 from N2</a:t>
            </a:r>
            <a:endParaRPr lang="en-US" sz="1400" dirty="0"/>
          </a:p>
        </p:txBody>
      </p:sp>
      <p:cxnSp>
        <p:nvCxnSpPr>
          <p:cNvPr id="30" name="Elbow Connector 29"/>
          <p:cNvCxnSpPr>
            <a:stCxn id="26" idx="1"/>
            <a:endCxn id="28" idx="1"/>
          </p:cNvCxnSpPr>
          <p:nvPr/>
        </p:nvCxnSpPr>
        <p:spPr>
          <a:xfrm rot="10800000" flipH="1" flipV="1">
            <a:off x="2723214" y="2019543"/>
            <a:ext cx="26596" cy="316333"/>
          </a:xfrm>
          <a:prstGeom prst="bentConnector3">
            <a:avLst>
              <a:gd name="adj1" fmla="val -85952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065151" y="1508414"/>
            <a:ext cx="487349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O2</a:t>
            </a:r>
            <a:endParaRPr lang="en-US" dirty="0"/>
          </a:p>
        </p:txBody>
      </p:sp>
      <p:cxnSp>
        <p:nvCxnSpPr>
          <p:cNvPr id="41" name="Elbow Connector 40"/>
          <p:cNvCxnSpPr>
            <a:stCxn id="21" idx="3"/>
            <a:endCxn id="35" idx="0"/>
          </p:cNvCxnSpPr>
          <p:nvPr/>
        </p:nvCxnSpPr>
        <p:spPr>
          <a:xfrm>
            <a:off x="3542597" y="1350602"/>
            <a:ext cx="766229" cy="15781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6" idx="3"/>
            <a:endCxn id="35" idx="2"/>
          </p:cNvCxnSpPr>
          <p:nvPr/>
        </p:nvCxnSpPr>
        <p:spPr>
          <a:xfrm flipV="1">
            <a:off x="3556537" y="1811687"/>
            <a:ext cx="752289" cy="20785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46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77804" y="1811688"/>
            <a:ext cx="1108938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Harness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77804" y="2900812"/>
            <a:ext cx="1108938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77804" y="3970982"/>
            <a:ext cx="1108938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77804" y="3431540"/>
            <a:ext cx="1108938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77804" y="2380324"/>
            <a:ext cx="1108938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3173" y="997405"/>
            <a:ext cx="558457" cy="3032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289770" y="1829093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cxnSp>
        <p:nvCxnSpPr>
          <p:cNvPr id="29" name="Elbow Connector 28"/>
          <p:cNvCxnSpPr>
            <a:stCxn id="9" idx="2"/>
            <a:endCxn id="13" idx="1"/>
          </p:cNvCxnSpPr>
          <p:nvPr/>
        </p:nvCxnSpPr>
        <p:spPr>
          <a:xfrm rot="16200000" flipH="1">
            <a:off x="786060" y="1477020"/>
            <a:ext cx="680052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9" idx="2"/>
          </p:cNvCxnSpPr>
          <p:nvPr/>
        </p:nvCxnSpPr>
        <p:spPr>
          <a:xfrm rot="16200000" flipH="1">
            <a:off x="-1813084" y="4076164"/>
            <a:ext cx="5557322" cy="63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2681549" y="2999052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2681549" y="3454725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2681549" y="3900158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W3</a:t>
            </a:r>
            <a:endParaRPr lang="en-US" dirty="0"/>
          </a:p>
        </p:txBody>
      </p:sp>
      <p:cxnSp>
        <p:nvCxnSpPr>
          <p:cNvPr id="55" name="Elbow Connector 54"/>
          <p:cNvCxnSpPr>
            <a:stCxn id="13" idx="2"/>
            <a:endCxn id="50" idx="1"/>
          </p:cNvCxnSpPr>
          <p:nvPr/>
        </p:nvCxnSpPr>
        <p:spPr>
          <a:xfrm rot="16200000" flipH="1">
            <a:off x="1616113" y="2085252"/>
            <a:ext cx="1018323" cy="11125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3" idx="2"/>
            <a:endCxn id="51" idx="1"/>
          </p:cNvCxnSpPr>
          <p:nvPr/>
        </p:nvCxnSpPr>
        <p:spPr>
          <a:xfrm rot="16200000" flipH="1">
            <a:off x="1388276" y="2313089"/>
            <a:ext cx="1473996" cy="11125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3" idx="2"/>
            <a:endCxn id="53" idx="1"/>
          </p:cNvCxnSpPr>
          <p:nvPr/>
        </p:nvCxnSpPr>
        <p:spPr>
          <a:xfrm rot="16200000" flipH="1">
            <a:off x="1165560" y="2535805"/>
            <a:ext cx="1919429" cy="11125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3" idx="2"/>
            <a:endCxn id="33" idx="1"/>
          </p:cNvCxnSpPr>
          <p:nvPr/>
        </p:nvCxnSpPr>
        <p:spPr>
          <a:xfrm rot="16200000" flipH="1">
            <a:off x="931549" y="2769815"/>
            <a:ext cx="2375102" cy="110020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669202" y="4355831"/>
            <a:ext cx="638655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752955" y="4203431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752955" y="3771203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752955" y="3327830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752955" y="2861420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6577804" y="4501554"/>
            <a:ext cx="1108938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3013150" y="1596378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32" name="Elbow Connector 31"/>
          <p:cNvCxnSpPr>
            <a:stCxn id="13" idx="3"/>
            <a:endCxn id="31" idx="1"/>
          </p:cNvCxnSpPr>
          <p:nvPr/>
        </p:nvCxnSpPr>
        <p:spPr>
          <a:xfrm flipV="1">
            <a:off x="1848227" y="1748015"/>
            <a:ext cx="1164923" cy="2327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79905" y="1158559"/>
            <a:ext cx="166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Distance d5 from N4</a:t>
            </a:r>
            <a:endParaRPr lang="en-US" sz="1400" dirty="0"/>
          </a:p>
        </p:txBody>
      </p:sp>
      <p:cxnSp>
        <p:nvCxnSpPr>
          <p:cNvPr id="35" name="Elbow Connector 34"/>
          <p:cNvCxnSpPr>
            <a:stCxn id="31" idx="1"/>
            <a:endCxn id="34" idx="1"/>
          </p:cNvCxnSpPr>
          <p:nvPr/>
        </p:nvCxnSpPr>
        <p:spPr>
          <a:xfrm rot="10800000">
            <a:off x="2979906" y="1312449"/>
            <a:ext cx="33245" cy="435567"/>
          </a:xfrm>
          <a:prstGeom prst="bentConnector3">
            <a:avLst>
              <a:gd name="adj1" fmla="val 78762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020441" y="2132340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37" name="Elbow Connector 36"/>
          <p:cNvCxnSpPr>
            <a:stCxn id="13" idx="3"/>
            <a:endCxn id="36" idx="1"/>
          </p:cNvCxnSpPr>
          <p:nvPr/>
        </p:nvCxnSpPr>
        <p:spPr>
          <a:xfrm>
            <a:off x="1848227" y="1980730"/>
            <a:ext cx="1172214" cy="30324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033141" y="2503112"/>
            <a:ext cx="166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Distance d5 from N4</a:t>
            </a:r>
            <a:endParaRPr lang="en-US" sz="1400" dirty="0"/>
          </a:p>
        </p:txBody>
      </p:sp>
      <p:cxnSp>
        <p:nvCxnSpPr>
          <p:cNvPr id="39" name="Elbow Connector 38"/>
          <p:cNvCxnSpPr>
            <a:stCxn id="36" idx="1"/>
            <a:endCxn id="38" idx="1"/>
          </p:cNvCxnSpPr>
          <p:nvPr/>
        </p:nvCxnSpPr>
        <p:spPr>
          <a:xfrm rot="10800000" flipH="1" flipV="1">
            <a:off x="3020441" y="2283977"/>
            <a:ext cx="12700" cy="373024"/>
          </a:xfrm>
          <a:prstGeom prst="bentConnector3">
            <a:avLst>
              <a:gd name="adj1" fmla="val -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253908" y="1840278"/>
            <a:ext cx="487349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O2</a:t>
            </a:r>
            <a:endParaRPr lang="en-US" dirty="0"/>
          </a:p>
        </p:txBody>
      </p:sp>
      <p:cxnSp>
        <p:nvCxnSpPr>
          <p:cNvPr id="47" name="Elbow Connector 46"/>
          <p:cNvCxnSpPr>
            <a:stCxn id="46" idx="0"/>
            <a:endCxn id="31" idx="3"/>
          </p:cNvCxnSpPr>
          <p:nvPr/>
        </p:nvCxnSpPr>
        <p:spPr>
          <a:xfrm rot="16200000" flipV="1">
            <a:off x="4125897" y="1468592"/>
            <a:ext cx="92263" cy="65111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6" idx="2"/>
            <a:endCxn id="36" idx="3"/>
          </p:cNvCxnSpPr>
          <p:nvPr/>
        </p:nvCxnSpPr>
        <p:spPr>
          <a:xfrm rot="5400000">
            <a:off x="4105461" y="1891855"/>
            <a:ext cx="140426" cy="64381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75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77804" y="1811688"/>
            <a:ext cx="1108938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Harness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77804" y="2900812"/>
            <a:ext cx="1108938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77804" y="3970982"/>
            <a:ext cx="1108938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77804" y="3431540"/>
            <a:ext cx="1108938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77804" y="2380324"/>
            <a:ext cx="1108938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3173" y="997405"/>
            <a:ext cx="558457" cy="3032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289770" y="1509941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S4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909772" y="2182833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919250" y="2638506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W3</a:t>
            </a:r>
            <a:endParaRPr lang="en-US" dirty="0"/>
          </a:p>
        </p:txBody>
      </p:sp>
      <p:cxnSp>
        <p:nvCxnSpPr>
          <p:cNvPr id="29" name="Elbow Connector 28"/>
          <p:cNvCxnSpPr>
            <a:stCxn id="9" idx="2"/>
            <a:endCxn id="13" idx="1"/>
          </p:cNvCxnSpPr>
          <p:nvPr/>
        </p:nvCxnSpPr>
        <p:spPr>
          <a:xfrm rot="16200000" flipH="1">
            <a:off x="945636" y="1317444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2"/>
            <a:endCxn id="24" idx="1"/>
          </p:cNvCxnSpPr>
          <p:nvPr/>
        </p:nvCxnSpPr>
        <p:spPr>
          <a:xfrm rot="16200000" flipH="1">
            <a:off x="1978757" y="1403455"/>
            <a:ext cx="521256" cy="134077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3" idx="2"/>
            <a:endCxn id="25" idx="1"/>
          </p:cNvCxnSpPr>
          <p:nvPr/>
        </p:nvCxnSpPr>
        <p:spPr>
          <a:xfrm rot="16200000" flipH="1">
            <a:off x="1755660" y="1626552"/>
            <a:ext cx="976929" cy="135025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9" idx="2"/>
          </p:cNvCxnSpPr>
          <p:nvPr/>
        </p:nvCxnSpPr>
        <p:spPr>
          <a:xfrm rot="16200000" flipH="1">
            <a:off x="-1813084" y="4076164"/>
            <a:ext cx="5557322" cy="63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2871108" y="4642036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cxnSp>
        <p:nvCxnSpPr>
          <p:cNvPr id="58" name="Elbow Connector 57"/>
          <p:cNvCxnSpPr>
            <a:stCxn id="34" idx="2"/>
            <a:endCxn id="53" idx="1"/>
          </p:cNvCxnSpPr>
          <p:nvPr/>
        </p:nvCxnSpPr>
        <p:spPr>
          <a:xfrm rot="16200000" flipH="1">
            <a:off x="1960344" y="3882909"/>
            <a:ext cx="519418" cy="130210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4" idx="2"/>
            <a:endCxn id="42" idx="1"/>
          </p:cNvCxnSpPr>
          <p:nvPr/>
        </p:nvCxnSpPr>
        <p:spPr>
          <a:xfrm rot="16200000" flipH="1">
            <a:off x="1742365" y="4100888"/>
            <a:ext cx="956128" cy="130286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289770" y="3970982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S5</a:t>
            </a:r>
            <a:endParaRPr lang="en-US" dirty="0"/>
          </a:p>
        </p:txBody>
      </p:sp>
      <p:cxnSp>
        <p:nvCxnSpPr>
          <p:cNvPr id="35" name="Elbow Connector 34"/>
          <p:cNvCxnSpPr>
            <a:endCxn id="34" idx="1"/>
          </p:cNvCxnSpPr>
          <p:nvPr/>
        </p:nvCxnSpPr>
        <p:spPr>
          <a:xfrm rot="16200000" flipH="1">
            <a:off x="945636" y="3778485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2871860" y="5078746"/>
            <a:ext cx="644512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848227" y="2501356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848227" y="2069128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1838749" y="4939329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1838749" y="4507101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6577804" y="4501554"/>
            <a:ext cx="1108938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4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Harness Definition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21477" y="1158729"/>
            <a:ext cx="558457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483360" y="1838482"/>
            <a:ext cx="694757" cy="30327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lug1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1354156" y="3223147"/>
            <a:ext cx="858610" cy="30327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arinc1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6586937" y="3108436"/>
            <a:ext cx="850183" cy="30327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dsub1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6586937" y="1838482"/>
            <a:ext cx="931463" cy="30327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phone1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3500691" y="2549600"/>
            <a:ext cx="161128" cy="1326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377478" y="2217896"/>
            <a:ext cx="4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N3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6236245" y="1985520"/>
            <a:ext cx="161128" cy="1326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113032" y="1653816"/>
            <a:ext cx="4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N5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6236245" y="3195583"/>
            <a:ext cx="161128" cy="1326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113032" y="2863879"/>
            <a:ext cx="4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N6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2301330" y="1947892"/>
            <a:ext cx="161128" cy="1326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2178117" y="1616188"/>
            <a:ext cx="4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N1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2301330" y="3195583"/>
            <a:ext cx="161128" cy="1326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2178117" y="2863879"/>
            <a:ext cx="4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N2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4809420" y="2549600"/>
            <a:ext cx="161128" cy="1326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686207" y="2217896"/>
            <a:ext cx="4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N4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2" name="Straight Connector 91"/>
          <p:cNvCxnSpPr>
            <a:stCxn id="85" idx="6"/>
          </p:cNvCxnSpPr>
          <p:nvPr/>
        </p:nvCxnSpPr>
        <p:spPr>
          <a:xfrm>
            <a:off x="2462458" y="2014233"/>
            <a:ext cx="1038233" cy="572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87" idx="6"/>
            <a:endCxn id="78" idx="3"/>
          </p:cNvCxnSpPr>
          <p:nvPr/>
        </p:nvCxnSpPr>
        <p:spPr>
          <a:xfrm flipV="1">
            <a:off x="2462458" y="2662851"/>
            <a:ext cx="1061830" cy="5990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8" idx="6"/>
            <a:endCxn id="89" idx="2"/>
          </p:cNvCxnSpPr>
          <p:nvPr/>
        </p:nvCxnSpPr>
        <p:spPr>
          <a:xfrm>
            <a:off x="3661819" y="2615941"/>
            <a:ext cx="11476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9" idx="5"/>
            <a:endCxn id="83" idx="1"/>
          </p:cNvCxnSpPr>
          <p:nvPr/>
        </p:nvCxnSpPr>
        <p:spPr>
          <a:xfrm>
            <a:off x="4946951" y="2662851"/>
            <a:ext cx="1312891" cy="552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9" idx="6"/>
            <a:endCxn id="81" idx="3"/>
          </p:cNvCxnSpPr>
          <p:nvPr/>
        </p:nvCxnSpPr>
        <p:spPr>
          <a:xfrm flipV="1">
            <a:off x="4970548" y="2098771"/>
            <a:ext cx="1289294" cy="5171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3098424" y="2731915"/>
            <a:ext cx="511019" cy="306821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3652341" y="2715199"/>
            <a:ext cx="672947" cy="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742435" y="1914105"/>
            <a:ext cx="4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2958796" y="2520565"/>
            <a:ext cx="4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dirty="0"/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374070" y="2284459"/>
            <a:ext cx="4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dirty="0"/>
              <a:t>3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378098" y="2018509"/>
            <a:ext cx="4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dirty="0"/>
              <a:t>4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254883" y="2826251"/>
            <a:ext cx="4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dirty="0"/>
              <a:t>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317318" y="2567281"/>
            <a:ext cx="434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</a:t>
            </a:r>
            <a:r>
              <a:rPr lang="en-US" sz="1100" dirty="0"/>
              <a:t>1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3187898" y="2822738"/>
            <a:ext cx="476348" cy="285698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25288" y="2705231"/>
            <a:ext cx="371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</a:t>
            </a:r>
            <a:r>
              <a:rPr lang="en-US" sz="1100" dirty="0"/>
              <a:t>2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3704481" y="2817463"/>
            <a:ext cx="620807" cy="0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958796" y="3108436"/>
            <a:ext cx="229103" cy="0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742435" y="3108436"/>
            <a:ext cx="216361" cy="124776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690128" y="3600514"/>
            <a:ext cx="59707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 </a:t>
            </a:r>
          </a:p>
          <a:p>
            <a:r>
              <a:rPr lang="en-US" sz="1200" dirty="0"/>
              <a:t>Wire </a:t>
            </a:r>
            <a:r>
              <a:rPr lang="en-US" sz="1200" dirty="0" smtClean="0"/>
              <a:t>list 1  </a:t>
            </a:r>
            <a:r>
              <a:rPr lang="en-US" sz="1200" dirty="0"/>
              <a:t>(simplified)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 smtClean="0"/>
              <a:t>W1,2 Coax R2 </a:t>
            </a:r>
            <a:r>
              <a:rPr lang="en-US" sz="1200" dirty="0"/>
              <a:t>– </a:t>
            </a:r>
            <a:r>
              <a:rPr lang="en-US" sz="1200" dirty="0" smtClean="0"/>
              <a:t>R6</a:t>
            </a:r>
            <a:endParaRPr lang="en-US" sz="1200" dirty="0"/>
          </a:p>
          <a:p>
            <a:r>
              <a:rPr lang="en-US" sz="1200" dirty="0" smtClean="0"/>
              <a:t>W3,4 Coax R2 </a:t>
            </a:r>
            <a:r>
              <a:rPr lang="en-US" sz="1200" dirty="0"/>
              <a:t>– R6</a:t>
            </a:r>
          </a:p>
          <a:p>
            <a:r>
              <a:rPr lang="en-US" sz="1200" dirty="0" smtClean="0"/>
              <a:t>W5 Single R2 </a:t>
            </a:r>
            <a:r>
              <a:rPr lang="en-US" sz="1200" dirty="0"/>
              <a:t>– </a:t>
            </a:r>
            <a:r>
              <a:rPr lang="en-US" sz="1200" dirty="0" smtClean="0"/>
              <a:t>R6, splice at N3</a:t>
            </a:r>
            <a:endParaRPr lang="en-US" sz="1200" dirty="0"/>
          </a:p>
          <a:p>
            <a:r>
              <a:rPr lang="en-US" sz="1200" dirty="0" smtClean="0"/>
              <a:t>W6 Shield R2 </a:t>
            </a:r>
            <a:r>
              <a:rPr lang="en-US" sz="1200" dirty="0"/>
              <a:t>– </a:t>
            </a:r>
            <a:r>
              <a:rPr lang="en-US" sz="1200" dirty="0" smtClean="0"/>
              <a:t>N4</a:t>
            </a:r>
          </a:p>
          <a:p>
            <a:r>
              <a:rPr lang="en-US" sz="1200" dirty="0" smtClean="0"/>
              <a:t>W7 Single N3/splice – R1</a:t>
            </a:r>
            <a:endParaRPr lang="en-US" sz="1200" dirty="0"/>
          </a:p>
          <a:p>
            <a:r>
              <a:rPr lang="en-US" sz="1200" dirty="0" smtClean="0"/>
              <a:t>W8,9 </a:t>
            </a:r>
            <a:r>
              <a:rPr lang="en-US" sz="1200" dirty="0" err="1" smtClean="0"/>
              <a:t>SpeakerWire</a:t>
            </a:r>
            <a:r>
              <a:rPr lang="en-US" sz="1200" dirty="0" smtClean="0"/>
              <a:t>  R2 </a:t>
            </a:r>
            <a:r>
              <a:rPr lang="en-US" sz="1200" dirty="0"/>
              <a:t>– </a:t>
            </a:r>
            <a:r>
              <a:rPr lang="en-US" sz="1200" dirty="0" smtClean="0"/>
              <a:t>R5     </a:t>
            </a:r>
            <a:r>
              <a:rPr lang="en-US" sz="1200" dirty="0"/>
              <a:t> </a:t>
            </a:r>
          </a:p>
          <a:p>
            <a:endParaRPr lang="en-US" sz="1200" dirty="0" smtClean="0"/>
          </a:p>
          <a:p>
            <a:r>
              <a:rPr lang="en-US" sz="1200" dirty="0" smtClean="0"/>
              <a:t>S5 grouped by lacing</a:t>
            </a:r>
          </a:p>
          <a:p>
            <a:r>
              <a:rPr lang="en-US" sz="1200" dirty="0" smtClean="0"/>
              <a:t>C1 wrap covering</a:t>
            </a:r>
          </a:p>
          <a:p>
            <a:r>
              <a:rPr lang="en-US" sz="1200" dirty="0" smtClean="0"/>
              <a:t>C2 </a:t>
            </a:r>
            <a:r>
              <a:rPr lang="en-US" sz="1200" dirty="0" err="1" smtClean="0"/>
              <a:t>HeatShrink</a:t>
            </a:r>
            <a:r>
              <a:rPr lang="en-US" sz="1200" dirty="0" smtClean="0"/>
              <a:t> covering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 </a:t>
            </a:r>
            <a:r>
              <a:rPr lang="en-US" sz="1200" dirty="0" smtClean="0"/>
              <a:t>X6 and X7 for fixings</a:t>
            </a:r>
            <a:endParaRPr lang="en-US" sz="1200" dirty="0"/>
          </a:p>
        </p:txBody>
      </p:sp>
      <p:sp>
        <p:nvSpPr>
          <p:cNvPr id="39" name="Oval 77"/>
          <p:cNvSpPr/>
          <p:nvPr/>
        </p:nvSpPr>
        <p:spPr>
          <a:xfrm>
            <a:off x="2959691" y="2863879"/>
            <a:ext cx="80564" cy="13268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87"/>
          <p:cNvSpPr txBox="1"/>
          <p:nvPr/>
        </p:nvSpPr>
        <p:spPr>
          <a:xfrm>
            <a:off x="2624519" y="2584194"/>
            <a:ext cx="473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X2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2" name="Oval 77"/>
          <p:cNvSpPr/>
          <p:nvPr/>
        </p:nvSpPr>
        <p:spPr>
          <a:xfrm>
            <a:off x="2677753" y="3039139"/>
            <a:ext cx="80564" cy="13268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87"/>
          <p:cNvSpPr txBox="1"/>
          <p:nvPr/>
        </p:nvSpPr>
        <p:spPr>
          <a:xfrm>
            <a:off x="2373061" y="2736594"/>
            <a:ext cx="473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X3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4" name="Oval 77"/>
          <p:cNvSpPr/>
          <p:nvPr/>
        </p:nvSpPr>
        <p:spPr>
          <a:xfrm>
            <a:off x="4293506" y="2543969"/>
            <a:ext cx="80564" cy="13268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87"/>
          <p:cNvSpPr txBox="1"/>
          <p:nvPr/>
        </p:nvSpPr>
        <p:spPr>
          <a:xfrm>
            <a:off x="4137117" y="2182011"/>
            <a:ext cx="473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X1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6" name="Oval 77"/>
          <p:cNvSpPr/>
          <p:nvPr/>
        </p:nvSpPr>
        <p:spPr>
          <a:xfrm>
            <a:off x="3908250" y="2559685"/>
            <a:ext cx="80564" cy="13268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87"/>
          <p:cNvSpPr txBox="1"/>
          <p:nvPr/>
        </p:nvSpPr>
        <p:spPr>
          <a:xfrm>
            <a:off x="3751861" y="2220587"/>
            <a:ext cx="473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X4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8" name="Oval 77"/>
          <p:cNvSpPr/>
          <p:nvPr/>
        </p:nvSpPr>
        <p:spPr>
          <a:xfrm>
            <a:off x="5299269" y="2780131"/>
            <a:ext cx="80564" cy="13268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87"/>
          <p:cNvSpPr txBox="1"/>
          <p:nvPr/>
        </p:nvSpPr>
        <p:spPr>
          <a:xfrm>
            <a:off x="4970548" y="2736594"/>
            <a:ext cx="473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X6</a:t>
            </a:r>
          </a:p>
        </p:txBody>
      </p:sp>
      <p:sp>
        <p:nvSpPr>
          <p:cNvPr id="50" name="Oval 77"/>
          <p:cNvSpPr/>
          <p:nvPr/>
        </p:nvSpPr>
        <p:spPr>
          <a:xfrm>
            <a:off x="5820556" y="2995128"/>
            <a:ext cx="80564" cy="13268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87"/>
          <p:cNvSpPr txBox="1"/>
          <p:nvPr/>
        </p:nvSpPr>
        <p:spPr>
          <a:xfrm>
            <a:off x="5491835" y="2951591"/>
            <a:ext cx="473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X7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3948532" y="1546860"/>
            <a:ext cx="0" cy="193548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8"/>
          <p:cNvSpPr/>
          <p:nvPr/>
        </p:nvSpPr>
        <p:spPr>
          <a:xfrm>
            <a:off x="2720744" y="1447251"/>
            <a:ext cx="558457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H1.a</a:t>
            </a:r>
            <a:endParaRPr lang="en-US" sz="1400" dirty="0"/>
          </a:p>
        </p:txBody>
      </p:sp>
      <p:sp>
        <p:nvSpPr>
          <p:cNvPr id="54" name="Rounded Rectangle 8"/>
          <p:cNvSpPr/>
          <p:nvPr/>
        </p:nvSpPr>
        <p:spPr>
          <a:xfrm>
            <a:off x="4472482" y="1462002"/>
            <a:ext cx="558457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H1.b</a:t>
            </a:r>
            <a:endParaRPr lang="en-US" sz="1400" dirty="0"/>
          </a:p>
        </p:txBody>
      </p:sp>
      <p:sp>
        <p:nvSpPr>
          <p:cNvPr id="5" name="ZoneTexte 4"/>
          <p:cNvSpPr txBox="1"/>
          <p:nvPr/>
        </p:nvSpPr>
        <p:spPr>
          <a:xfrm>
            <a:off x="588093" y="2736594"/>
            <a:ext cx="15321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err="1" smtClean="0"/>
              <a:t>Connector</a:t>
            </a:r>
            <a:r>
              <a:rPr lang="fr-FR" sz="1050" dirty="0" smtClean="0"/>
              <a:t> </a:t>
            </a:r>
            <a:r>
              <a:rPr lang="fr-FR" sz="1050" dirty="0" err="1" smtClean="0"/>
              <a:t>with</a:t>
            </a:r>
            <a:r>
              <a:rPr lang="fr-FR" sz="1050" dirty="0" smtClean="0"/>
              <a:t> inserts + </a:t>
            </a:r>
            <a:r>
              <a:rPr lang="fr-FR" sz="1050" dirty="0" err="1" smtClean="0"/>
              <a:t>backshell</a:t>
            </a:r>
            <a:r>
              <a:rPr lang="fr-FR" sz="1050" dirty="0" smtClean="0"/>
              <a:t> </a:t>
            </a:r>
            <a:r>
              <a:rPr lang="fr-FR" sz="1050" dirty="0" err="1" smtClean="0"/>
              <a:t>with</a:t>
            </a:r>
            <a:r>
              <a:rPr lang="fr-FR" sz="1050" dirty="0" smtClean="0"/>
              <a:t> EMI</a:t>
            </a:r>
          </a:p>
          <a:p>
            <a:r>
              <a:rPr lang="fr-FR" sz="1050" dirty="0" smtClean="0"/>
              <a:t>(ARINC600)</a:t>
            </a:r>
            <a:endParaRPr lang="fr-FR" sz="1050" dirty="0"/>
          </a:p>
        </p:txBody>
      </p:sp>
      <p:sp>
        <p:nvSpPr>
          <p:cNvPr id="56" name="ZoneTexte 55"/>
          <p:cNvSpPr txBox="1"/>
          <p:nvPr/>
        </p:nvSpPr>
        <p:spPr>
          <a:xfrm>
            <a:off x="457200" y="1820934"/>
            <a:ext cx="8740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Terminal </a:t>
            </a:r>
            <a:r>
              <a:rPr lang="fr-FR" sz="1050" dirty="0" err="1" smtClean="0"/>
              <a:t>lug</a:t>
            </a:r>
            <a:endParaRPr lang="fr-FR" sz="1050" dirty="0"/>
          </a:p>
        </p:txBody>
      </p:sp>
      <p:sp>
        <p:nvSpPr>
          <p:cNvPr id="57" name="ZoneTexte 56"/>
          <p:cNvSpPr txBox="1"/>
          <p:nvPr/>
        </p:nvSpPr>
        <p:spPr>
          <a:xfrm>
            <a:off x="7437120" y="3120868"/>
            <a:ext cx="10882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DSUB9</a:t>
            </a:r>
            <a:endParaRPr lang="fr-FR" sz="1050" dirty="0"/>
          </a:p>
        </p:txBody>
      </p:sp>
      <p:sp>
        <p:nvSpPr>
          <p:cNvPr id="58" name="ZoneTexte 57"/>
          <p:cNvSpPr txBox="1"/>
          <p:nvPr/>
        </p:nvSpPr>
        <p:spPr>
          <a:xfrm>
            <a:off x="7660905" y="1853880"/>
            <a:ext cx="108825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Phone </a:t>
            </a:r>
            <a:r>
              <a:rPr lang="fr-FR" sz="1050" dirty="0" err="1" smtClean="0"/>
              <a:t>connector</a:t>
            </a:r>
            <a:r>
              <a:rPr lang="fr-FR" sz="1050" dirty="0" smtClean="0"/>
              <a:t> (6,35mm)</a:t>
            </a:r>
            <a:endParaRPr lang="fr-FR" sz="105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726" y="1128351"/>
            <a:ext cx="983157" cy="63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Image 59"/>
          <p:cNvPicPr/>
          <p:nvPr/>
        </p:nvPicPr>
        <p:blipFill rotWithShape="1">
          <a:blip r:embed="rId3"/>
          <a:srcRect l="72436" t="17655" r="10203" b="25382"/>
          <a:stretch/>
        </p:blipFill>
        <p:spPr>
          <a:xfrm>
            <a:off x="92250" y="2357356"/>
            <a:ext cx="455083" cy="161036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95870"/>
            <a:ext cx="55562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ounded Rectangle 76"/>
          <p:cNvSpPr/>
          <p:nvPr/>
        </p:nvSpPr>
        <p:spPr>
          <a:xfrm>
            <a:off x="3195494" y="1906676"/>
            <a:ext cx="931463" cy="30327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splice1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40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Onion Model (Pure)</a:t>
            </a:r>
          </a:p>
          <a:p>
            <a:r>
              <a:rPr lang="en-US" dirty="0" smtClean="0"/>
              <a:t>Onion Model (Hybrid)</a:t>
            </a:r>
          </a:p>
          <a:p>
            <a:r>
              <a:rPr lang="en-US" dirty="0" smtClean="0"/>
              <a:t>Segment Model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000" dirty="0" smtClean="0"/>
              <a:t>Details of wires, etc. are contained in Word document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Segment Model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Concepts.docx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It may be of value to review the “4” slides for each model one after the other rather than one model at a time.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41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Onion (Pure)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77804" y="1479993"/>
            <a:ext cx="1108938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Harness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77804" y="2569117"/>
            <a:ext cx="1108938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77804" y="3639287"/>
            <a:ext cx="1108938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77804" y="3099845"/>
            <a:ext cx="1108938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77804" y="2048629"/>
            <a:ext cx="1108938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3173" y="665710"/>
            <a:ext cx="558457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859081" y="3963040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SHLD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579853" y="4490716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W5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905849" y="1633155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G1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89770" y="1178246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451959" y="3450503"/>
            <a:ext cx="647381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CA1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57806" y="3961514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G3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579853" y="4946389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W6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579853" y="5391822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W7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389161" y="3452029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Plastic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464306" y="2088063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464306" y="2543736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464306" y="2989169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W4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746530" y="1631629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29" name="Elbow Connector 28"/>
          <p:cNvCxnSpPr>
            <a:stCxn id="9" idx="2"/>
            <a:endCxn id="13" idx="1"/>
          </p:cNvCxnSpPr>
          <p:nvPr/>
        </p:nvCxnSpPr>
        <p:spPr>
          <a:xfrm rot="16200000" flipH="1">
            <a:off x="945636" y="985749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6200000" flipH="1">
            <a:off x="1561715" y="1481621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2"/>
            <a:endCxn id="24" idx="1"/>
          </p:cNvCxnSpPr>
          <p:nvPr/>
        </p:nvCxnSpPr>
        <p:spPr>
          <a:xfrm rot="16200000" flipH="1">
            <a:off x="2173056" y="1948450"/>
            <a:ext cx="303272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5" idx="1"/>
          </p:cNvCxnSpPr>
          <p:nvPr/>
        </p:nvCxnSpPr>
        <p:spPr>
          <a:xfrm rot="16200000" flipH="1">
            <a:off x="1938671" y="2169737"/>
            <a:ext cx="758945" cy="29232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2" idx="2"/>
            <a:endCxn id="26" idx="1"/>
          </p:cNvCxnSpPr>
          <p:nvPr/>
        </p:nvCxnSpPr>
        <p:spPr>
          <a:xfrm rot="16200000" flipH="1">
            <a:off x="1722503" y="2399003"/>
            <a:ext cx="1204378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2" idx="2"/>
            <a:endCxn id="19" idx="1"/>
          </p:cNvCxnSpPr>
          <p:nvPr/>
        </p:nvCxnSpPr>
        <p:spPr>
          <a:xfrm rot="16200000" flipH="1">
            <a:off x="1485662" y="2635843"/>
            <a:ext cx="1665712" cy="26688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9" idx="2"/>
            <a:endCxn id="20" idx="1"/>
          </p:cNvCxnSpPr>
          <p:nvPr/>
        </p:nvCxnSpPr>
        <p:spPr>
          <a:xfrm rot="16200000" flipH="1">
            <a:off x="2737041" y="3792385"/>
            <a:ext cx="359375" cy="28215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0" idx="2"/>
            <a:endCxn id="22" idx="1"/>
          </p:cNvCxnSpPr>
          <p:nvPr/>
        </p:nvCxnSpPr>
        <p:spPr>
          <a:xfrm rot="16200000" flipH="1">
            <a:off x="2819108" y="4782714"/>
            <a:ext cx="1278672" cy="24281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0" idx="2"/>
            <a:endCxn id="21" idx="1"/>
          </p:cNvCxnSpPr>
          <p:nvPr/>
        </p:nvCxnSpPr>
        <p:spPr>
          <a:xfrm rot="16200000" flipH="1">
            <a:off x="3041825" y="4559997"/>
            <a:ext cx="833239" cy="24281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0" idx="2"/>
            <a:endCxn id="11" idx="1"/>
          </p:cNvCxnSpPr>
          <p:nvPr/>
        </p:nvCxnSpPr>
        <p:spPr>
          <a:xfrm rot="16200000" flipH="1">
            <a:off x="3269661" y="4332161"/>
            <a:ext cx="377566" cy="24281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9" idx="2"/>
          </p:cNvCxnSpPr>
          <p:nvPr/>
        </p:nvCxnSpPr>
        <p:spPr>
          <a:xfrm rot="16200000" flipH="1">
            <a:off x="-1813084" y="3744469"/>
            <a:ext cx="5557322" cy="63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2" idx="3"/>
            <a:endCxn id="27" idx="1"/>
          </p:cNvCxnSpPr>
          <p:nvPr/>
        </p:nvCxnSpPr>
        <p:spPr>
          <a:xfrm flipV="1">
            <a:off x="2464306" y="1783266"/>
            <a:ext cx="282224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9" idx="3"/>
            <a:endCxn id="23" idx="1"/>
          </p:cNvCxnSpPr>
          <p:nvPr/>
        </p:nvCxnSpPr>
        <p:spPr>
          <a:xfrm>
            <a:off x="3099340" y="3602140"/>
            <a:ext cx="289821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0" idx="3"/>
            <a:endCxn id="10" idx="1"/>
          </p:cNvCxnSpPr>
          <p:nvPr/>
        </p:nvCxnSpPr>
        <p:spPr>
          <a:xfrm>
            <a:off x="3616263" y="4113151"/>
            <a:ext cx="242818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79807" y="5956352"/>
            <a:ext cx="721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This is a recursive approach that allows the definition of wires and cables.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577804" y="4501554"/>
            <a:ext cx="1108938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5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Onion (Pure)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77804" y="1811688"/>
            <a:ext cx="1108938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Harness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77804" y="2900812"/>
            <a:ext cx="1108938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77804" y="3970982"/>
            <a:ext cx="1108938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77804" y="3431540"/>
            <a:ext cx="1108938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77804" y="2380324"/>
            <a:ext cx="1108938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3173" y="997405"/>
            <a:ext cx="558457" cy="3032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905849" y="2166006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G4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89770" y="1509941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464306" y="2620914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W3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746530" y="2164480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29" name="Elbow Connector 28"/>
          <p:cNvCxnSpPr>
            <a:stCxn id="9" idx="2"/>
            <a:endCxn id="13" idx="1"/>
          </p:cNvCxnSpPr>
          <p:nvPr/>
        </p:nvCxnSpPr>
        <p:spPr>
          <a:xfrm rot="16200000" flipH="1">
            <a:off x="945636" y="1317444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3" idx="2"/>
            <a:endCxn id="12" idx="1"/>
          </p:cNvCxnSpPr>
          <p:nvPr/>
        </p:nvCxnSpPr>
        <p:spPr>
          <a:xfrm rot="16200000" flipH="1">
            <a:off x="1485210" y="1897003"/>
            <a:ext cx="504429" cy="3368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2"/>
            <a:endCxn id="24" idx="1"/>
          </p:cNvCxnSpPr>
          <p:nvPr/>
        </p:nvCxnSpPr>
        <p:spPr>
          <a:xfrm rot="16200000" flipH="1">
            <a:off x="2173056" y="2481301"/>
            <a:ext cx="303272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9" idx="2"/>
          </p:cNvCxnSpPr>
          <p:nvPr/>
        </p:nvCxnSpPr>
        <p:spPr>
          <a:xfrm rot="16200000" flipH="1">
            <a:off x="-1813084" y="4076164"/>
            <a:ext cx="5557322" cy="63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2" idx="3"/>
            <a:endCxn id="27" idx="1"/>
          </p:cNvCxnSpPr>
          <p:nvPr/>
        </p:nvCxnSpPr>
        <p:spPr>
          <a:xfrm flipV="1">
            <a:off x="2464306" y="2316117"/>
            <a:ext cx="282224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1874165" y="4818119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G5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2714846" y="4816593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45" name="Elbow Connector 44"/>
          <p:cNvCxnSpPr>
            <a:stCxn id="13" idx="2"/>
            <a:endCxn id="41" idx="1"/>
          </p:cNvCxnSpPr>
          <p:nvPr/>
        </p:nvCxnSpPr>
        <p:spPr>
          <a:xfrm rot="16200000" flipH="1">
            <a:off x="143311" y="3238902"/>
            <a:ext cx="3156542" cy="30516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1" idx="2"/>
          </p:cNvCxnSpPr>
          <p:nvPr/>
        </p:nvCxnSpPr>
        <p:spPr>
          <a:xfrm rot="16200000" flipH="1">
            <a:off x="2141372" y="5133414"/>
            <a:ext cx="303272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1" idx="3"/>
            <a:endCxn id="44" idx="1"/>
          </p:cNvCxnSpPr>
          <p:nvPr/>
        </p:nvCxnSpPr>
        <p:spPr>
          <a:xfrm flipV="1">
            <a:off x="2432622" y="4968230"/>
            <a:ext cx="282224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36" idx="1"/>
          </p:cNvCxnSpPr>
          <p:nvPr/>
        </p:nvCxnSpPr>
        <p:spPr>
          <a:xfrm rot="5400000" flipH="1" flipV="1">
            <a:off x="1533254" y="4699241"/>
            <a:ext cx="408958" cy="9900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87233" y="4390373"/>
            <a:ext cx="166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Distance d2 from N2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2435617" y="5289916"/>
            <a:ext cx="636208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G51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994074" y="5744824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W3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3276298" y="5288390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33" name="Elbow Connector 32"/>
          <p:cNvCxnSpPr>
            <a:stCxn id="26" idx="2"/>
            <a:endCxn id="28" idx="1"/>
          </p:cNvCxnSpPr>
          <p:nvPr/>
        </p:nvCxnSpPr>
        <p:spPr>
          <a:xfrm rot="16200000" flipH="1">
            <a:off x="2722261" y="5624648"/>
            <a:ext cx="303272" cy="24035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6" idx="3"/>
            <a:endCxn id="30" idx="1"/>
          </p:cNvCxnSpPr>
          <p:nvPr/>
        </p:nvCxnSpPr>
        <p:spPr>
          <a:xfrm flipV="1">
            <a:off x="3071825" y="5440027"/>
            <a:ext cx="204473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37" idx="1"/>
          </p:cNvCxnSpPr>
          <p:nvPr/>
        </p:nvCxnSpPr>
        <p:spPr>
          <a:xfrm rot="5400000" flipH="1" flipV="1">
            <a:off x="1628925" y="2098342"/>
            <a:ext cx="322265" cy="11633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48227" y="1841489"/>
            <a:ext cx="166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Distance d1 from N2</a:t>
            </a:r>
            <a:endParaRPr lang="en-US" sz="1400" dirty="0"/>
          </a:p>
        </p:txBody>
      </p:sp>
      <p:sp>
        <p:nvSpPr>
          <p:cNvPr id="40" name="Rounded Rectangle 39"/>
          <p:cNvSpPr/>
          <p:nvPr/>
        </p:nvSpPr>
        <p:spPr>
          <a:xfrm>
            <a:off x="1949496" y="3477942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G5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2790177" y="3476416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46" name="Elbow Connector 45"/>
          <p:cNvCxnSpPr>
            <a:stCxn id="40" idx="2"/>
          </p:cNvCxnSpPr>
          <p:nvPr/>
        </p:nvCxnSpPr>
        <p:spPr>
          <a:xfrm rot="16200000" flipH="1">
            <a:off x="2216703" y="3793237"/>
            <a:ext cx="303272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0" idx="3"/>
            <a:endCxn id="43" idx="1"/>
          </p:cNvCxnSpPr>
          <p:nvPr/>
        </p:nvCxnSpPr>
        <p:spPr>
          <a:xfrm flipV="1">
            <a:off x="2507953" y="3628053"/>
            <a:ext cx="282224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0" idx="1"/>
            <a:endCxn id="52" idx="1"/>
          </p:cNvCxnSpPr>
          <p:nvPr/>
        </p:nvCxnSpPr>
        <p:spPr>
          <a:xfrm rot="10800000">
            <a:off x="1862564" y="3204085"/>
            <a:ext cx="86932" cy="425494"/>
          </a:xfrm>
          <a:prstGeom prst="bentConnector3">
            <a:avLst>
              <a:gd name="adj1" fmla="val 25588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862564" y="3050196"/>
            <a:ext cx="166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Distance d1 from N2</a:t>
            </a:r>
            <a:endParaRPr lang="en-US" sz="1400" dirty="0"/>
          </a:p>
        </p:txBody>
      </p:sp>
      <p:sp>
        <p:nvSpPr>
          <p:cNvPr id="54" name="Rounded Rectangle 53"/>
          <p:cNvSpPr/>
          <p:nvPr/>
        </p:nvSpPr>
        <p:spPr>
          <a:xfrm>
            <a:off x="2513368" y="3932851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W3</a:t>
            </a:r>
            <a:endParaRPr lang="en-US" dirty="0"/>
          </a:p>
        </p:txBody>
      </p:sp>
      <p:cxnSp>
        <p:nvCxnSpPr>
          <p:cNvPr id="58" name="Elbow Connector 57"/>
          <p:cNvCxnSpPr>
            <a:stCxn id="13" idx="2"/>
            <a:endCxn id="40" idx="1"/>
          </p:cNvCxnSpPr>
          <p:nvPr/>
        </p:nvCxnSpPr>
        <p:spPr>
          <a:xfrm rot="16200000" flipH="1">
            <a:off x="851065" y="2531147"/>
            <a:ext cx="1816365" cy="38049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6577804" y="4501554"/>
            <a:ext cx="1108938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8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Onion (Pure)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77804" y="1811688"/>
            <a:ext cx="1108938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Harness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77804" y="2900812"/>
            <a:ext cx="1108938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77804" y="3970982"/>
            <a:ext cx="1108938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77804" y="3431540"/>
            <a:ext cx="1108938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77804" y="2380324"/>
            <a:ext cx="1108938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3173" y="398995"/>
            <a:ext cx="558457" cy="3032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311438" y="2045869"/>
            <a:ext cx="607461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G61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89770" y="911531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857548" y="3863217"/>
            <a:ext cx="647381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CA1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869895" y="2500777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869895" y="2956450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869895" y="3401883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W3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152119" y="2044343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29" name="Elbow Connector 28"/>
          <p:cNvCxnSpPr>
            <a:stCxn id="9" idx="2"/>
            <a:endCxn id="13" idx="1"/>
          </p:cNvCxnSpPr>
          <p:nvPr/>
        </p:nvCxnSpPr>
        <p:spPr>
          <a:xfrm rot="16200000" flipH="1">
            <a:off x="945636" y="719034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3" idx="2"/>
            <a:endCxn id="38" idx="1"/>
          </p:cNvCxnSpPr>
          <p:nvPr/>
        </p:nvCxnSpPr>
        <p:spPr>
          <a:xfrm rot="16200000" flipH="1">
            <a:off x="1474152" y="1309651"/>
            <a:ext cx="506837" cy="31714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2"/>
            <a:endCxn id="24" idx="1"/>
          </p:cNvCxnSpPr>
          <p:nvPr/>
        </p:nvCxnSpPr>
        <p:spPr>
          <a:xfrm rot="16200000" flipH="1">
            <a:off x="2590896" y="2373415"/>
            <a:ext cx="303272" cy="25472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2" idx="2"/>
            <a:endCxn id="25" idx="1"/>
          </p:cNvCxnSpPr>
          <p:nvPr/>
        </p:nvCxnSpPr>
        <p:spPr>
          <a:xfrm rot="16200000" flipH="1">
            <a:off x="2363060" y="2601251"/>
            <a:ext cx="758945" cy="25472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2" idx="2"/>
            <a:endCxn id="26" idx="1"/>
          </p:cNvCxnSpPr>
          <p:nvPr/>
        </p:nvCxnSpPr>
        <p:spPr>
          <a:xfrm rot="16200000" flipH="1">
            <a:off x="2140343" y="2823968"/>
            <a:ext cx="1204378" cy="25472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2" idx="2"/>
            <a:endCxn id="19" idx="1"/>
          </p:cNvCxnSpPr>
          <p:nvPr/>
        </p:nvCxnSpPr>
        <p:spPr>
          <a:xfrm rot="16200000" flipH="1">
            <a:off x="1903502" y="3060808"/>
            <a:ext cx="1665712" cy="24237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9" idx="2"/>
          </p:cNvCxnSpPr>
          <p:nvPr/>
        </p:nvCxnSpPr>
        <p:spPr>
          <a:xfrm rot="16200000" flipH="1">
            <a:off x="-2081120" y="3745789"/>
            <a:ext cx="6093394" cy="63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2" idx="3"/>
            <a:endCxn id="27" idx="1"/>
          </p:cNvCxnSpPr>
          <p:nvPr/>
        </p:nvCxnSpPr>
        <p:spPr>
          <a:xfrm flipV="1">
            <a:off x="2918899" y="2195980"/>
            <a:ext cx="233220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886141" y="4527509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G7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2432251" y="6344857"/>
            <a:ext cx="647381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CA1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444598" y="4982417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2444598" y="5438090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2444598" y="5883523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W3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2726822" y="4525983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5" name="Elbow Connector 54"/>
          <p:cNvCxnSpPr>
            <a:stCxn id="47" idx="2"/>
            <a:endCxn id="50" idx="1"/>
          </p:cNvCxnSpPr>
          <p:nvPr/>
        </p:nvCxnSpPr>
        <p:spPr>
          <a:xfrm rot="16200000" flipH="1">
            <a:off x="2153348" y="4842804"/>
            <a:ext cx="303272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51" idx="1"/>
          </p:cNvCxnSpPr>
          <p:nvPr/>
        </p:nvCxnSpPr>
        <p:spPr>
          <a:xfrm rot="16200000" flipH="1">
            <a:off x="1918963" y="5064091"/>
            <a:ext cx="758945" cy="29232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7" idx="2"/>
            <a:endCxn id="53" idx="1"/>
          </p:cNvCxnSpPr>
          <p:nvPr/>
        </p:nvCxnSpPr>
        <p:spPr>
          <a:xfrm rot="16200000" flipH="1">
            <a:off x="1702795" y="5293357"/>
            <a:ext cx="1204378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7" idx="2"/>
            <a:endCxn id="48" idx="1"/>
          </p:cNvCxnSpPr>
          <p:nvPr/>
        </p:nvCxnSpPr>
        <p:spPr>
          <a:xfrm rot="16200000" flipH="1">
            <a:off x="1465954" y="5530197"/>
            <a:ext cx="1665712" cy="26688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7" idx="3"/>
            <a:endCxn id="54" idx="1"/>
          </p:cNvCxnSpPr>
          <p:nvPr/>
        </p:nvCxnSpPr>
        <p:spPr>
          <a:xfrm flipV="1">
            <a:off x="2444598" y="4677620"/>
            <a:ext cx="282224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3" idx="2"/>
            <a:endCxn id="47" idx="1"/>
          </p:cNvCxnSpPr>
          <p:nvPr/>
        </p:nvCxnSpPr>
        <p:spPr>
          <a:xfrm rot="16200000" flipH="1">
            <a:off x="-4601" y="2788404"/>
            <a:ext cx="3464342" cy="31714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886141" y="1570004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G6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2726822" y="1568478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41" name="Elbow Connector 40"/>
          <p:cNvCxnSpPr>
            <a:stCxn id="38" idx="3"/>
            <a:endCxn id="39" idx="1"/>
          </p:cNvCxnSpPr>
          <p:nvPr/>
        </p:nvCxnSpPr>
        <p:spPr>
          <a:xfrm flipV="1">
            <a:off x="2444598" y="1720115"/>
            <a:ext cx="282224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8" idx="1"/>
            <a:endCxn id="43" idx="1"/>
          </p:cNvCxnSpPr>
          <p:nvPr/>
        </p:nvCxnSpPr>
        <p:spPr>
          <a:xfrm rot="10800000">
            <a:off x="1799209" y="1389233"/>
            <a:ext cx="86932" cy="332408"/>
          </a:xfrm>
          <a:prstGeom prst="bentConnector3">
            <a:avLst>
              <a:gd name="adj1" fmla="val 22529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99209" y="1235344"/>
            <a:ext cx="166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Distance d5 from N4</a:t>
            </a:r>
            <a:endParaRPr lang="en-US" sz="1400" dirty="0"/>
          </a:p>
        </p:txBody>
      </p:sp>
      <p:cxnSp>
        <p:nvCxnSpPr>
          <p:cNvPr id="52" name="Elbow Connector 51"/>
          <p:cNvCxnSpPr>
            <a:stCxn id="47" idx="1"/>
            <a:endCxn id="63" idx="1"/>
          </p:cNvCxnSpPr>
          <p:nvPr/>
        </p:nvCxnSpPr>
        <p:spPr>
          <a:xfrm rot="10800000">
            <a:off x="1799209" y="4351650"/>
            <a:ext cx="86933" cy="327496"/>
          </a:xfrm>
          <a:prstGeom prst="bentConnector3">
            <a:avLst>
              <a:gd name="adj1" fmla="val 20999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99208" y="4197761"/>
            <a:ext cx="166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Distance d5 from N4</a:t>
            </a:r>
            <a:endParaRPr lang="en-US" sz="1400" dirty="0"/>
          </a:p>
        </p:txBody>
      </p:sp>
      <p:sp>
        <p:nvSpPr>
          <p:cNvPr id="64" name="Rounded Rectangle 63"/>
          <p:cNvSpPr/>
          <p:nvPr/>
        </p:nvSpPr>
        <p:spPr>
          <a:xfrm>
            <a:off x="6577804" y="4501554"/>
            <a:ext cx="1108938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cxnSp>
        <p:nvCxnSpPr>
          <p:cNvPr id="65" name="Elbow Connector 64"/>
          <p:cNvCxnSpPr>
            <a:stCxn id="38" idx="2"/>
            <a:endCxn id="12" idx="1"/>
          </p:cNvCxnSpPr>
          <p:nvPr/>
        </p:nvCxnSpPr>
        <p:spPr>
          <a:xfrm rot="16200000" flipH="1">
            <a:off x="2076290" y="1962357"/>
            <a:ext cx="324229" cy="1460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74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Onion (Pure)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77804" y="1811688"/>
            <a:ext cx="1108938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Harness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77804" y="2900812"/>
            <a:ext cx="1108938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77804" y="3970982"/>
            <a:ext cx="1108938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77804" y="3431540"/>
            <a:ext cx="1108938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77804" y="2380324"/>
            <a:ext cx="1108938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3173" y="997405"/>
            <a:ext cx="558457" cy="3032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905849" y="2258637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G8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89770" y="1509941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S4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464306" y="2713545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464306" y="3169218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W3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746530" y="2257111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29" name="Elbow Connector 28"/>
          <p:cNvCxnSpPr>
            <a:stCxn id="9" idx="2"/>
            <a:endCxn id="13" idx="1"/>
          </p:cNvCxnSpPr>
          <p:nvPr/>
        </p:nvCxnSpPr>
        <p:spPr>
          <a:xfrm rot="16200000" flipH="1">
            <a:off x="945636" y="1317444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3" idx="2"/>
            <a:endCxn id="12" idx="1"/>
          </p:cNvCxnSpPr>
          <p:nvPr/>
        </p:nvCxnSpPr>
        <p:spPr>
          <a:xfrm rot="16200000" flipH="1">
            <a:off x="1438894" y="1943319"/>
            <a:ext cx="597060" cy="3368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2"/>
            <a:endCxn id="24" idx="1"/>
          </p:cNvCxnSpPr>
          <p:nvPr/>
        </p:nvCxnSpPr>
        <p:spPr>
          <a:xfrm rot="16200000" flipH="1">
            <a:off x="2173056" y="2573932"/>
            <a:ext cx="303272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5" idx="1"/>
          </p:cNvCxnSpPr>
          <p:nvPr/>
        </p:nvCxnSpPr>
        <p:spPr>
          <a:xfrm rot="16200000" flipH="1">
            <a:off x="1938671" y="2795219"/>
            <a:ext cx="758945" cy="29232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9" idx="2"/>
          </p:cNvCxnSpPr>
          <p:nvPr/>
        </p:nvCxnSpPr>
        <p:spPr>
          <a:xfrm rot="16200000" flipH="1">
            <a:off x="-1813084" y="4076164"/>
            <a:ext cx="5557322" cy="63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2" idx="3"/>
            <a:endCxn id="27" idx="1"/>
          </p:cNvCxnSpPr>
          <p:nvPr/>
        </p:nvCxnSpPr>
        <p:spPr>
          <a:xfrm flipV="1">
            <a:off x="2464306" y="2408748"/>
            <a:ext cx="282224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886141" y="4527509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G9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2432251" y="5520358"/>
            <a:ext cx="647381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CA1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44598" y="5059024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2726822" y="4525983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8" name="Elbow Connector 57"/>
          <p:cNvCxnSpPr>
            <a:stCxn id="47" idx="2"/>
            <a:endCxn id="53" idx="1"/>
          </p:cNvCxnSpPr>
          <p:nvPr/>
        </p:nvCxnSpPr>
        <p:spPr>
          <a:xfrm rot="16200000" flipH="1">
            <a:off x="2115045" y="4881107"/>
            <a:ext cx="379879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7" idx="2"/>
            <a:endCxn id="48" idx="1"/>
          </p:cNvCxnSpPr>
          <p:nvPr/>
        </p:nvCxnSpPr>
        <p:spPr>
          <a:xfrm rot="16200000" flipH="1">
            <a:off x="1878204" y="5117947"/>
            <a:ext cx="841213" cy="26688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7" idx="3"/>
            <a:endCxn id="54" idx="1"/>
          </p:cNvCxnSpPr>
          <p:nvPr/>
        </p:nvCxnSpPr>
        <p:spPr>
          <a:xfrm flipV="1">
            <a:off x="2444598" y="4677620"/>
            <a:ext cx="282224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3" idx="2"/>
            <a:endCxn id="47" idx="1"/>
          </p:cNvCxnSpPr>
          <p:nvPr/>
        </p:nvCxnSpPr>
        <p:spPr>
          <a:xfrm rot="16200000" flipH="1">
            <a:off x="1564942" y="4357947"/>
            <a:ext cx="325256" cy="31714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1289770" y="4050617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S5</a:t>
            </a:r>
            <a:endParaRPr lang="en-US" dirty="0"/>
          </a:p>
        </p:txBody>
      </p:sp>
      <p:cxnSp>
        <p:nvCxnSpPr>
          <p:cNvPr id="46" name="Elbow Connector 45"/>
          <p:cNvCxnSpPr>
            <a:endCxn id="43" idx="1"/>
          </p:cNvCxnSpPr>
          <p:nvPr/>
        </p:nvCxnSpPr>
        <p:spPr>
          <a:xfrm rot="16200000" flipH="1">
            <a:off x="945636" y="3858120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577804" y="4501554"/>
            <a:ext cx="1108938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6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Onion (Hybrid)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77804" y="1811688"/>
            <a:ext cx="1108938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Harness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77804" y="2900812"/>
            <a:ext cx="1108938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77804" y="3970982"/>
            <a:ext cx="1108938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77804" y="3431540"/>
            <a:ext cx="1108938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77804" y="2380324"/>
            <a:ext cx="1108938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3173" y="997405"/>
            <a:ext cx="558457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859081" y="4294735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SHLD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579853" y="4822411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W5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905849" y="1964850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G1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89770" y="1509941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451959" y="3782198"/>
            <a:ext cx="647381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CA1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57806" y="4293209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G3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579853" y="5278084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W6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579853" y="5723517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W7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389161" y="3783724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Plastic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464306" y="2419758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464306" y="2875431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464306" y="3320864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W4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746530" y="1963324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29" name="Elbow Connector 28"/>
          <p:cNvCxnSpPr>
            <a:stCxn id="9" idx="2"/>
            <a:endCxn id="13" idx="1"/>
          </p:cNvCxnSpPr>
          <p:nvPr/>
        </p:nvCxnSpPr>
        <p:spPr>
          <a:xfrm rot="16200000" flipH="1">
            <a:off x="945636" y="1317444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6200000" flipH="1">
            <a:off x="1561715" y="1813316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2"/>
            <a:endCxn id="24" idx="1"/>
          </p:cNvCxnSpPr>
          <p:nvPr/>
        </p:nvCxnSpPr>
        <p:spPr>
          <a:xfrm rot="16200000" flipH="1">
            <a:off x="2173056" y="2280145"/>
            <a:ext cx="303272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5" idx="1"/>
          </p:cNvCxnSpPr>
          <p:nvPr/>
        </p:nvCxnSpPr>
        <p:spPr>
          <a:xfrm rot="16200000" flipH="1">
            <a:off x="1938671" y="2501432"/>
            <a:ext cx="758945" cy="29232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2" idx="2"/>
            <a:endCxn id="26" idx="1"/>
          </p:cNvCxnSpPr>
          <p:nvPr/>
        </p:nvCxnSpPr>
        <p:spPr>
          <a:xfrm rot="16200000" flipH="1">
            <a:off x="1722503" y="2730698"/>
            <a:ext cx="1204378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2" idx="2"/>
            <a:endCxn id="19" idx="1"/>
          </p:cNvCxnSpPr>
          <p:nvPr/>
        </p:nvCxnSpPr>
        <p:spPr>
          <a:xfrm rot="16200000" flipH="1">
            <a:off x="1485662" y="2967538"/>
            <a:ext cx="1665712" cy="26688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9" idx="2"/>
            <a:endCxn id="20" idx="1"/>
          </p:cNvCxnSpPr>
          <p:nvPr/>
        </p:nvCxnSpPr>
        <p:spPr>
          <a:xfrm rot="16200000" flipH="1">
            <a:off x="2737041" y="4124080"/>
            <a:ext cx="359375" cy="28215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0" idx="2"/>
            <a:endCxn id="22" idx="1"/>
          </p:cNvCxnSpPr>
          <p:nvPr/>
        </p:nvCxnSpPr>
        <p:spPr>
          <a:xfrm rot="16200000" flipH="1">
            <a:off x="2819108" y="5114409"/>
            <a:ext cx="1278672" cy="24281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0" idx="2"/>
            <a:endCxn id="21" idx="1"/>
          </p:cNvCxnSpPr>
          <p:nvPr/>
        </p:nvCxnSpPr>
        <p:spPr>
          <a:xfrm rot="16200000" flipH="1">
            <a:off x="3041825" y="4891692"/>
            <a:ext cx="833239" cy="24281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0" idx="2"/>
            <a:endCxn id="11" idx="1"/>
          </p:cNvCxnSpPr>
          <p:nvPr/>
        </p:nvCxnSpPr>
        <p:spPr>
          <a:xfrm rot="16200000" flipH="1">
            <a:off x="3269661" y="4663856"/>
            <a:ext cx="377566" cy="24281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9" idx="2"/>
          </p:cNvCxnSpPr>
          <p:nvPr/>
        </p:nvCxnSpPr>
        <p:spPr>
          <a:xfrm rot="16200000" flipH="1">
            <a:off x="-1813084" y="4076164"/>
            <a:ext cx="5557322" cy="63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2" idx="3"/>
            <a:endCxn id="27" idx="1"/>
          </p:cNvCxnSpPr>
          <p:nvPr/>
        </p:nvCxnSpPr>
        <p:spPr>
          <a:xfrm flipV="1">
            <a:off x="2464306" y="2114961"/>
            <a:ext cx="282224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9" idx="3"/>
            <a:endCxn id="23" idx="1"/>
          </p:cNvCxnSpPr>
          <p:nvPr/>
        </p:nvCxnSpPr>
        <p:spPr>
          <a:xfrm>
            <a:off x="3099340" y="3933835"/>
            <a:ext cx="289821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0" idx="3"/>
            <a:endCxn id="10" idx="1"/>
          </p:cNvCxnSpPr>
          <p:nvPr/>
        </p:nvCxnSpPr>
        <p:spPr>
          <a:xfrm>
            <a:off x="3616263" y="4444846"/>
            <a:ext cx="242818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90516" y="6215222"/>
            <a:ext cx="721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7F7F7F"/>
                </a:solidFill>
              </a:rPr>
              <a:t>This is a recursive approach that allows the definition of wires and cables.</a:t>
            </a:r>
            <a:endParaRPr lang="en-US" i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3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Onion (Hybrid)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77804" y="1811688"/>
            <a:ext cx="1108938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Harness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77804" y="2900812"/>
            <a:ext cx="1108938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77804" y="3970982"/>
            <a:ext cx="1108938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77804" y="3431540"/>
            <a:ext cx="1108938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77804" y="2380324"/>
            <a:ext cx="1108938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905849" y="2778705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G4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89770" y="1509941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464306" y="3233613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W3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746530" y="2777179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29" name="Elbow Connector 28"/>
          <p:cNvCxnSpPr>
            <a:stCxn id="9" idx="2"/>
            <a:endCxn id="13" idx="1"/>
          </p:cNvCxnSpPr>
          <p:nvPr/>
        </p:nvCxnSpPr>
        <p:spPr>
          <a:xfrm rot="16200000" flipH="1">
            <a:off x="945636" y="1317444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3" idx="2"/>
            <a:endCxn id="12" idx="1"/>
          </p:cNvCxnSpPr>
          <p:nvPr/>
        </p:nvCxnSpPr>
        <p:spPr>
          <a:xfrm rot="16200000" flipH="1">
            <a:off x="1178860" y="2203353"/>
            <a:ext cx="1117128" cy="3368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2"/>
            <a:endCxn id="24" idx="1"/>
          </p:cNvCxnSpPr>
          <p:nvPr/>
        </p:nvCxnSpPr>
        <p:spPr>
          <a:xfrm rot="16200000" flipH="1">
            <a:off x="2173056" y="3094000"/>
            <a:ext cx="303272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16200000" flipH="1">
            <a:off x="-2326105" y="3563143"/>
            <a:ext cx="6583362" cy="63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2" idx="3"/>
            <a:endCxn id="27" idx="1"/>
          </p:cNvCxnSpPr>
          <p:nvPr/>
        </p:nvCxnSpPr>
        <p:spPr>
          <a:xfrm flipV="1">
            <a:off x="2464306" y="2928816"/>
            <a:ext cx="282224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83173" y="997405"/>
            <a:ext cx="558457" cy="3032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3473909" y="1511468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38" name="Elbow Connector 37"/>
          <p:cNvCxnSpPr>
            <a:stCxn id="34" idx="3"/>
            <a:endCxn id="37" idx="1"/>
          </p:cNvCxnSpPr>
          <p:nvPr/>
        </p:nvCxnSpPr>
        <p:spPr>
          <a:xfrm flipV="1">
            <a:off x="2672427" y="1663105"/>
            <a:ext cx="801482" cy="133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73909" y="1146788"/>
            <a:ext cx="166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Distance d2 from N2</a:t>
            </a:r>
            <a:endParaRPr lang="en-US" sz="1400" dirty="0"/>
          </a:p>
        </p:txBody>
      </p:sp>
      <p:cxnSp>
        <p:nvCxnSpPr>
          <p:cNvPr id="40" name="Elbow Connector 39"/>
          <p:cNvCxnSpPr>
            <a:stCxn id="37" idx="1"/>
            <a:endCxn id="39" idx="1"/>
          </p:cNvCxnSpPr>
          <p:nvPr/>
        </p:nvCxnSpPr>
        <p:spPr>
          <a:xfrm rot="10800000">
            <a:off x="3473909" y="1300677"/>
            <a:ext cx="12700" cy="362428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514445" y="2180410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25" name="Elbow Connector 24"/>
          <p:cNvCxnSpPr>
            <a:stCxn id="34" idx="3"/>
            <a:endCxn id="23" idx="1"/>
          </p:cNvCxnSpPr>
          <p:nvPr/>
        </p:nvCxnSpPr>
        <p:spPr>
          <a:xfrm>
            <a:off x="2672427" y="1664435"/>
            <a:ext cx="842018" cy="6676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14445" y="1872633"/>
            <a:ext cx="166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Distance d1 from N2</a:t>
            </a:r>
            <a:endParaRPr lang="en-US" sz="1400" dirty="0"/>
          </a:p>
        </p:txBody>
      </p:sp>
      <p:cxnSp>
        <p:nvCxnSpPr>
          <p:cNvPr id="28" name="Elbow Connector 27"/>
          <p:cNvCxnSpPr>
            <a:stCxn id="23" idx="1"/>
            <a:endCxn id="26" idx="1"/>
          </p:cNvCxnSpPr>
          <p:nvPr/>
        </p:nvCxnSpPr>
        <p:spPr>
          <a:xfrm rot="10800000">
            <a:off x="3514445" y="2026523"/>
            <a:ext cx="12700" cy="305525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577804" y="4501554"/>
            <a:ext cx="1108938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2185078" y="1512798"/>
            <a:ext cx="487349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O1</a:t>
            </a:r>
            <a:endParaRPr lang="en-US" dirty="0"/>
          </a:p>
        </p:txBody>
      </p:sp>
      <p:cxnSp>
        <p:nvCxnSpPr>
          <p:cNvPr id="41" name="Elbow Connector 40"/>
          <p:cNvCxnSpPr>
            <a:stCxn id="13" idx="3"/>
            <a:endCxn id="34" idx="1"/>
          </p:cNvCxnSpPr>
          <p:nvPr/>
        </p:nvCxnSpPr>
        <p:spPr>
          <a:xfrm>
            <a:off x="1848227" y="1661578"/>
            <a:ext cx="336851" cy="28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72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Microsoft Office PowerPoint</Application>
  <PresentationFormat>Affichage à l'écran (4:3)</PresentationFormat>
  <Paragraphs>315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Office Theme</vt:lpstr>
      <vt:lpstr>Segment Model Concepts</vt:lpstr>
      <vt:lpstr>Sample Harness Definition</vt:lpstr>
      <vt:lpstr>Table of contents</vt:lpstr>
      <vt:lpstr>Onion (Pure)</vt:lpstr>
      <vt:lpstr>Onion (Pure)</vt:lpstr>
      <vt:lpstr>Onion (Pure)</vt:lpstr>
      <vt:lpstr>Onion (Pure)</vt:lpstr>
      <vt:lpstr>Onion (Hybrid)</vt:lpstr>
      <vt:lpstr>Onion (Hybrid)</vt:lpstr>
      <vt:lpstr>Onion (Hybrid)</vt:lpstr>
      <vt:lpstr>Onion (Hybrid)</vt:lpstr>
      <vt:lpstr>Segment</vt:lpstr>
      <vt:lpstr>Segment (Defining Internal Cable)</vt:lpstr>
      <vt:lpstr>Segment</vt:lpstr>
      <vt:lpstr>Segment</vt:lpstr>
      <vt:lpstr>Segment</vt:lpstr>
    </vt:vector>
  </TitlesOfParts>
  <Company>Gulfstream Aerospace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Ganser</dc:creator>
  <cp:lastModifiedBy>HERAIL, Sophie SH (CIMPA SAS)</cp:lastModifiedBy>
  <cp:revision>48</cp:revision>
  <dcterms:created xsi:type="dcterms:W3CDTF">2015-03-09T19:07:00Z</dcterms:created>
  <dcterms:modified xsi:type="dcterms:W3CDTF">2015-12-14T16:55:22Z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1084567993</vt:i4>
  </property>
  <property fmtid="{D5CDD505-2E9C-101B-9397-08002B2CF9AE}" pid="3" name="_NewReviewCycle">
    <vt:lpwstr/>
  </property>
  <property fmtid="{D5CDD505-2E9C-101B-9397-08002B2CF9AE}" pid="4" name="_EmailSubject">
    <vt:lpwstr>Today work</vt:lpwstr>
  </property>
  <property fmtid="{D5CDD505-2E9C-101B-9397-08002B2CF9AE}" pid="5" name="_AuthorEmail">
    <vt:lpwstr>sophie.herail.external@airbus.com</vt:lpwstr>
  </property>
  <property fmtid="{D5CDD505-2E9C-101B-9397-08002B2CF9AE}" pid="6" name="_AuthorEmailDisplayName">
    <vt:lpwstr>HERAIL, Sophie SH (CIMPA SAS)</vt:lpwstr>
  </property>
</Properties>
</file>