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2" r:id="rId5"/>
    <p:sldId id="261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7" autoAdjust="0"/>
    <p:restoredTop sz="98109" autoAdjust="0"/>
  </p:normalViewPr>
  <p:slideViewPr>
    <p:cSldViewPr>
      <p:cViewPr varScale="1">
        <p:scale>
          <a:sx n="119" d="100"/>
          <a:sy n="119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5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0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F6E8-1EEB-4BA2-8E05-81009CE2F19A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7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epmod.cvs.sourceforge.net/viewvc/stepmod/stepmod/data/business_object_models/managed_model_based_3d_engineering/bomexpg14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0" y="-42864"/>
            <a:ext cx="8611844" cy="635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1637694" y="6405810"/>
            <a:ext cx="5868613" cy="407566"/>
            <a:chOff x="49564" y="6405810"/>
            <a:chExt cx="5868613" cy="407566"/>
          </a:xfrm>
        </p:grpSpPr>
        <p:sp>
          <p:nvSpPr>
            <p:cNvPr id="10" name="Rectangle 9"/>
            <p:cNvSpPr/>
            <p:nvPr/>
          </p:nvSpPr>
          <p:spPr>
            <a:xfrm>
              <a:off x="49564" y="6453936"/>
              <a:ext cx="5818580" cy="3594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861" y="6564066"/>
              <a:ext cx="288000" cy="1800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6" name="6-Point Star 5"/>
            <p:cNvSpPr/>
            <p:nvPr/>
          </p:nvSpPr>
          <p:spPr>
            <a:xfrm>
              <a:off x="3707904" y="6575317"/>
              <a:ext cx="139910" cy="157498"/>
            </a:xfrm>
            <a:prstGeom prst="star6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9617" y="6405810"/>
              <a:ext cx="2377574" cy="38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100" dirty="0"/>
                <a:t>C</a:t>
              </a:r>
              <a:r>
                <a:rPr lang="en-US" sz="1100" dirty="0" smtClean="0"/>
                <a:t>apability with an XML representation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35556" y="6405810"/>
              <a:ext cx="2082621" cy="3835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100" dirty="0"/>
                <a:t>Capability not part of this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6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/>
          <p:cNvCxnSpPr/>
          <p:nvPr/>
        </p:nvCxnSpPr>
        <p:spPr>
          <a:xfrm flipH="1" flipV="1">
            <a:off x="1203937" y="2507254"/>
            <a:ext cx="1385201" cy="475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5444" y="3677849"/>
            <a:ext cx="1530407" cy="1025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91127" y="900693"/>
            <a:ext cx="1749026" cy="1880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948674" y="2940636"/>
            <a:ext cx="1127382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116552" y="3327303"/>
            <a:ext cx="2951150" cy="65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130725" y="3559255"/>
            <a:ext cx="3609627" cy="626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9189" y="3677849"/>
            <a:ext cx="3290979" cy="1083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33920" y="3691917"/>
            <a:ext cx="69928" cy="2308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948674" y="505246"/>
            <a:ext cx="638292" cy="230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016164" y="2094892"/>
            <a:ext cx="178536" cy="84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79665" y="3501008"/>
            <a:ext cx="96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957293" y="3649408"/>
            <a:ext cx="696268" cy="129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H="1">
            <a:off x="2267744" y="3852054"/>
            <a:ext cx="531115" cy="206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31" y="2116814"/>
            <a:ext cx="1338470" cy="5746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Effectivity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160" y="39258"/>
            <a:ext cx="2405760" cy="237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Specification, Breakdown &amp; Configuration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586" y="404664"/>
            <a:ext cx="1509526" cy="57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Individual Part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230" y="39258"/>
            <a:ext cx="3355530" cy="19495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General Mgmt. Information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30" y="2844234"/>
            <a:ext cx="1867842" cy="13259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Characteristic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108" y="2761045"/>
            <a:ext cx="1777852" cy="1129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 Identification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1667" y="2076890"/>
            <a:ext cx="1820468" cy="1123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 &amp; Work Mgmt.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7414" y="2636912"/>
            <a:ext cx="2241090" cy="10062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Composites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287793"/>
            <a:ext cx="2099337" cy="106887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Document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096" y="5803937"/>
            <a:ext cx="1550814" cy="8443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 Plan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7839" y="4754203"/>
            <a:ext cx="2232000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Kinematics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7702" y="3715184"/>
            <a:ext cx="2033768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Shape Data </a:t>
            </a:r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b="1" dirty="0" smtClean="0">
                <a:solidFill>
                  <a:schemeClr val="tx1"/>
                </a:solidFill>
              </a:rPr>
              <a:t>uality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5483348"/>
            <a:ext cx="1960017" cy="104199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Rules and 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370" y="2384062"/>
            <a:ext cx="113679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Effectivity</a:t>
            </a:r>
            <a:endParaRPr lang="en-GB" sz="1200" dirty="0"/>
          </a:p>
        </p:txBody>
      </p:sp>
      <p:pic>
        <p:nvPicPr>
          <p:cNvPr id="205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38" y="241543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126615" y="681964"/>
            <a:ext cx="1397468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Individual Part</a:t>
            </a:r>
            <a:endParaRPr lang="en-GB" sz="1200" dirty="0"/>
          </a:p>
        </p:txBody>
      </p:sp>
      <p:pic>
        <p:nvPicPr>
          <p:cNvPr id="3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30" y="7133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27360" y="5768234"/>
            <a:ext cx="164038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Requirements</a:t>
            </a:r>
            <a:endParaRPr lang="en-GB" sz="1200" dirty="0"/>
          </a:p>
        </p:txBody>
      </p:sp>
      <p:pic>
        <p:nvPicPr>
          <p:cNvPr id="3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3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627360" y="6063020"/>
            <a:ext cx="1640384" cy="3611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Planned &amp; Eval.</a:t>
            </a:r>
          </a:p>
          <a:p>
            <a:r>
              <a:rPr lang="fr-FR" sz="1200" dirty="0" smtClean="0"/>
              <a:t>Characteristics</a:t>
            </a:r>
            <a:endParaRPr lang="en-GB" sz="1200" dirty="0"/>
          </a:p>
        </p:txBody>
      </p:sp>
      <p:pic>
        <p:nvPicPr>
          <p:cNvPr id="3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61625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6970563" y="2898905"/>
            <a:ext cx="2034792" cy="6596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Composite Structural</a:t>
            </a:r>
          </a:p>
          <a:p>
            <a:r>
              <a:rPr lang="fr-FR" sz="1200" dirty="0" smtClean="0"/>
              <a:t>Shape &amp; Structure</a:t>
            </a:r>
            <a:endParaRPr lang="en-GB" sz="1200" dirty="0"/>
          </a:p>
        </p:txBody>
      </p:sp>
      <p:pic>
        <p:nvPicPr>
          <p:cNvPr id="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48451" y="3149065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Property</a:t>
            </a:r>
            <a:endParaRPr lang="en-GB" sz="1200" dirty="0"/>
          </a:p>
        </p:txBody>
      </p:sp>
      <p:pic>
        <p:nvPicPr>
          <p:cNvPr id="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48451" y="3423029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Material</a:t>
            </a:r>
            <a:endParaRPr lang="en-GB" sz="1200" dirty="0"/>
          </a:p>
        </p:txBody>
      </p:sp>
      <p:pic>
        <p:nvPicPr>
          <p:cNvPr id="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45116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148451" y="3690579"/>
            <a:ext cx="1656000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Association &amp; Structure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99515" y="4580064"/>
            <a:ext cx="197129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Identification</a:t>
            </a:r>
            <a:endParaRPr lang="en-GB" sz="1200" dirty="0"/>
          </a:p>
        </p:txBody>
      </p:sp>
      <p:pic>
        <p:nvPicPr>
          <p:cNvPr id="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38" y="46114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99515" y="4854862"/>
            <a:ext cx="1971299" cy="410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Structure &amp; </a:t>
            </a:r>
          </a:p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64" name="Rectangle 63"/>
          <p:cNvSpPr/>
          <p:nvPr/>
        </p:nvSpPr>
        <p:spPr>
          <a:xfrm>
            <a:off x="7158253" y="400041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Criteria</a:t>
            </a:r>
            <a:endParaRPr lang="en-GB" sz="1200" dirty="0"/>
          </a:p>
        </p:txBody>
      </p:sp>
      <p:sp>
        <p:nvSpPr>
          <p:cNvPr id="66" name="Rectangle 65"/>
          <p:cNvSpPr/>
          <p:nvPr/>
        </p:nvSpPr>
        <p:spPr>
          <a:xfrm>
            <a:off x="7158253" y="427240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Inspection</a:t>
            </a:r>
            <a:endParaRPr lang="en-GB" sz="1200" dirty="0"/>
          </a:p>
        </p:txBody>
      </p:sp>
      <p:sp>
        <p:nvSpPr>
          <p:cNvPr id="69" name="6-Point Star 68"/>
          <p:cNvSpPr/>
          <p:nvPr/>
        </p:nvSpPr>
        <p:spPr>
          <a:xfrm>
            <a:off x="8850049" y="402579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914821" y="5052524"/>
            <a:ext cx="211803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Structure &amp; Links</a:t>
            </a:r>
            <a:endParaRPr lang="en-GB" sz="1200" dirty="0"/>
          </a:p>
        </p:txBody>
      </p:sp>
      <p:sp>
        <p:nvSpPr>
          <p:cNvPr id="75" name="6-Point Star 74"/>
          <p:cNvSpPr/>
          <p:nvPr/>
        </p:nvSpPr>
        <p:spPr>
          <a:xfrm>
            <a:off x="8841165" y="5080629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914823" y="5350734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Motion</a:t>
            </a:r>
            <a:endParaRPr lang="en-GB" sz="1200" dirty="0"/>
          </a:p>
        </p:txBody>
      </p:sp>
      <p:pic>
        <p:nvPicPr>
          <p:cNvPr id="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46" y="53821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2666637" y="6072876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Process Plan</a:t>
            </a:r>
            <a:endParaRPr lang="en-GB" sz="1200" dirty="0"/>
          </a:p>
        </p:txBody>
      </p:sp>
      <p:pic>
        <p:nvPicPr>
          <p:cNvPr id="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1042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666637" y="6346213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Mating</a:t>
            </a:r>
            <a:endParaRPr lang="en-GB" sz="1200" dirty="0"/>
          </a:p>
        </p:txBody>
      </p:sp>
      <p:pic>
        <p:nvPicPr>
          <p:cNvPr id="8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377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5078189" y="2364922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Activity</a:t>
            </a:r>
            <a:endParaRPr lang="en-GB" sz="1200" dirty="0"/>
          </a:p>
        </p:txBody>
      </p:sp>
      <p:pic>
        <p:nvPicPr>
          <p:cNvPr id="8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3962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65" y="239525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5078189" y="2638113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Work Mgmt.</a:t>
            </a:r>
            <a:endParaRPr lang="en-GB" sz="1200" dirty="0"/>
          </a:p>
        </p:txBody>
      </p:sp>
      <p:pic>
        <p:nvPicPr>
          <p:cNvPr id="8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6694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078189" y="2912697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Delta Change</a:t>
            </a:r>
            <a:endParaRPr lang="en-GB" sz="1200" dirty="0"/>
          </a:p>
        </p:txBody>
      </p:sp>
      <p:pic>
        <p:nvPicPr>
          <p:cNvPr id="8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95" y="294407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2575482" y="3051371"/>
            <a:ext cx="1495104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&amp; Version</a:t>
            </a:r>
          </a:p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9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187733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2575482" y="3543212"/>
            <a:ext cx="149510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View</a:t>
            </a:r>
            <a:endParaRPr lang="en-GB" sz="1200" dirty="0"/>
          </a:p>
        </p:txBody>
      </p:sp>
      <p:pic>
        <p:nvPicPr>
          <p:cNvPr id="9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57458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1573988" y="536756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Product Specification</a:t>
            </a:r>
            <a:endParaRPr lang="en-GB" sz="1200" dirty="0"/>
          </a:p>
        </p:txBody>
      </p:sp>
      <p:pic>
        <p:nvPicPr>
          <p:cNvPr id="9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5610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/>
          <p:cNvSpPr/>
          <p:nvPr/>
        </p:nvSpPr>
        <p:spPr>
          <a:xfrm>
            <a:off x="1573988" y="79439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Breakdown</a:t>
            </a:r>
            <a:endParaRPr lang="en-GB" sz="1200" dirty="0"/>
          </a:p>
        </p:txBody>
      </p:sp>
      <p:pic>
        <p:nvPicPr>
          <p:cNvPr id="10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00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1573988" y="1050063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Assembly Structure</a:t>
            </a:r>
            <a:endParaRPr lang="en-GB" sz="1200" dirty="0"/>
          </a:p>
        </p:txBody>
      </p:sp>
      <p:pic>
        <p:nvPicPr>
          <p:cNvPr id="10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0781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1573988" y="130504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Configuration</a:t>
            </a:r>
            <a:endParaRPr lang="en-GB" sz="1200" dirty="0"/>
          </a:p>
        </p:txBody>
      </p:sp>
      <p:pic>
        <p:nvPicPr>
          <p:cNvPr id="10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33642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1573988" y="1574202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Occurrence</a:t>
            </a:r>
            <a:endParaRPr lang="en-GB" sz="1200" dirty="0"/>
          </a:p>
        </p:txBody>
      </p:sp>
      <p:pic>
        <p:nvPicPr>
          <p:cNvPr id="11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6055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/>
          <p:cNvSpPr/>
          <p:nvPr/>
        </p:nvSpPr>
        <p:spPr>
          <a:xfrm>
            <a:off x="1573988" y="1833760"/>
            <a:ext cx="2196000" cy="5222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Transf., Geom. Coord. Space &amp;</a:t>
            </a:r>
          </a:p>
          <a:p>
            <a:r>
              <a:rPr lang="fr-FR" sz="1200" dirty="0" smtClean="0"/>
              <a:t>Coord. System</a:t>
            </a:r>
            <a:endParaRPr lang="en-GB" sz="1200" dirty="0"/>
          </a:p>
        </p:txBody>
      </p:sp>
      <p:pic>
        <p:nvPicPr>
          <p:cNvPr id="11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/>
          <p:cNvSpPr/>
          <p:nvPr/>
        </p:nvSpPr>
        <p:spPr>
          <a:xfrm>
            <a:off x="5856995" y="321924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Person, Org. &amp; Address</a:t>
            </a:r>
            <a:endParaRPr lang="en-GB" sz="1200" dirty="0"/>
          </a:p>
        </p:txBody>
      </p:sp>
      <p:pic>
        <p:nvPicPr>
          <p:cNvPr id="1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/>
          <p:cNvSpPr/>
          <p:nvPr/>
        </p:nvSpPr>
        <p:spPr>
          <a:xfrm>
            <a:off x="5856995" y="584391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Date &amp; Time</a:t>
            </a:r>
            <a:endParaRPr lang="en-GB" sz="1200" dirty="0"/>
          </a:p>
        </p:txBody>
      </p:sp>
      <p:pic>
        <p:nvPicPr>
          <p:cNvPr id="16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163"/>
          <p:cNvSpPr/>
          <p:nvPr/>
        </p:nvSpPr>
        <p:spPr>
          <a:xfrm>
            <a:off x="5856995" y="840646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Approval, Contract &amp; Project</a:t>
            </a:r>
            <a:endParaRPr lang="en-GB" sz="1200" dirty="0"/>
          </a:p>
        </p:txBody>
      </p:sp>
      <p:pic>
        <p:nvPicPr>
          <p:cNvPr id="16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0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/>
          <p:cNvSpPr/>
          <p:nvPr/>
        </p:nvSpPr>
        <p:spPr>
          <a:xfrm>
            <a:off x="5856995" y="1119837"/>
            <a:ext cx="135049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17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 170"/>
          <p:cNvSpPr/>
          <p:nvPr/>
        </p:nvSpPr>
        <p:spPr>
          <a:xfrm>
            <a:off x="7280168" y="1119837"/>
            <a:ext cx="1700907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Name &amp; Description</a:t>
            </a:r>
            <a:endParaRPr lang="en-GB" sz="1200" dirty="0"/>
          </a:p>
        </p:txBody>
      </p:sp>
      <p:pic>
        <p:nvPicPr>
          <p:cNvPr id="17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72"/>
          <p:cNvSpPr/>
          <p:nvPr/>
        </p:nvSpPr>
        <p:spPr>
          <a:xfrm>
            <a:off x="5875178" y="1405595"/>
            <a:ext cx="15339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Classification</a:t>
            </a:r>
            <a:endParaRPr lang="en-GB" sz="1200" dirty="0"/>
          </a:p>
        </p:txBody>
      </p:sp>
      <p:pic>
        <p:nvPicPr>
          <p:cNvPr id="17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04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Rectangle 175"/>
          <p:cNvSpPr/>
          <p:nvPr/>
        </p:nvSpPr>
        <p:spPr>
          <a:xfrm>
            <a:off x="7485325" y="1412213"/>
            <a:ext cx="150366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Multi Linguism</a:t>
            </a:r>
            <a:endParaRPr lang="en-GB" sz="1200" dirty="0"/>
          </a:p>
        </p:txBody>
      </p:sp>
      <p:pic>
        <p:nvPicPr>
          <p:cNvPr id="1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Rectangle 177"/>
          <p:cNvSpPr/>
          <p:nvPr/>
        </p:nvSpPr>
        <p:spPr>
          <a:xfrm>
            <a:off x="5856995" y="1690409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Information Right</a:t>
            </a:r>
            <a:endParaRPr lang="en-GB" sz="1200" dirty="0"/>
          </a:p>
        </p:txBody>
      </p:sp>
      <p:pic>
        <p:nvPicPr>
          <p:cNvPr id="1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71474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/>
          <p:cNvSpPr/>
          <p:nvPr/>
        </p:nvSpPr>
        <p:spPr>
          <a:xfrm>
            <a:off x="4372074" y="4649931"/>
            <a:ext cx="2304019" cy="10512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&amp; Ext. Elem. Ref.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6833" y="4905229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Geometric Shape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833" y="5163457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Presentation </a:t>
            </a:r>
            <a:r>
              <a:rPr lang="en-US" sz="1200" dirty="0" smtClean="0">
                <a:solidFill>
                  <a:schemeClr val="dk1"/>
                </a:solidFill>
              </a:rPr>
              <a:t>&amp; Draughting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82" y="49404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19530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506835" y="5430168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External References</a:t>
            </a:r>
            <a:endParaRPr lang="en-GB" sz="1200" dirty="0"/>
          </a:p>
        </p:txBody>
      </p:sp>
      <p:pic>
        <p:nvPicPr>
          <p:cNvPr id="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46154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6-Point Star 132"/>
          <p:cNvSpPr/>
          <p:nvPr/>
        </p:nvSpPr>
        <p:spPr>
          <a:xfrm>
            <a:off x="8852556" y="43036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49392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45517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32" y="507111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1863414"/>
            <a:ext cx="468000" cy="28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1495685" y="2780928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7176" y="1683965"/>
            <a:ext cx="3249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</a:t>
            </a:r>
            <a:r>
              <a:rPr lang="en-US" sz="1400" dirty="0" smtClean="0"/>
              <a:t>apability with 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Capability </a:t>
            </a:r>
            <a:r>
              <a:rPr lang="en-US" sz="1400" dirty="0" smtClean="0"/>
              <a:t>without </a:t>
            </a:r>
            <a:r>
              <a:rPr lang="en-US" sz="1400" dirty="0"/>
              <a:t>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Capability not part of this version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31640" y="2276872"/>
            <a:ext cx="468000" cy="288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564" y="6453936"/>
            <a:ext cx="9036496" cy="359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5861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6893622" y="657531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617" y="6405810"/>
            <a:ext cx="2377574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</a:t>
            </a:r>
            <a:r>
              <a:rPr lang="en-US" sz="1100" dirty="0" smtClean="0"/>
              <a:t>apability with an XML representation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8124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1880" y="6405810"/>
            <a:ext cx="2880320" cy="38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without an XML </a:t>
            </a:r>
            <a:r>
              <a:rPr lang="en-US" sz="1100" dirty="0" smtClean="0"/>
              <a:t>representation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021274" y="6405810"/>
            <a:ext cx="2082621" cy="383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not part of this version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7" y="116632"/>
            <a:ext cx="8364766" cy="63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2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/>
          <p:cNvCxnSpPr/>
          <p:nvPr/>
        </p:nvCxnSpPr>
        <p:spPr>
          <a:xfrm flipH="1" flipV="1">
            <a:off x="1203937" y="2507254"/>
            <a:ext cx="1385201" cy="475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5444" y="3677849"/>
            <a:ext cx="1530407" cy="1025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91127" y="900693"/>
            <a:ext cx="1749026" cy="1880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948674" y="2940636"/>
            <a:ext cx="1127382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116552" y="3327303"/>
            <a:ext cx="2951150" cy="65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130725" y="3559255"/>
            <a:ext cx="3609627" cy="626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9189" y="3677849"/>
            <a:ext cx="3290979" cy="1083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419872" y="3814578"/>
            <a:ext cx="944540" cy="2185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33920" y="3691917"/>
            <a:ext cx="69928" cy="2308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948674" y="505246"/>
            <a:ext cx="638292" cy="230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016164" y="2094892"/>
            <a:ext cx="178536" cy="84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79665" y="3501008"/>
            <a:ext cx="96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957293" y="3649408"/>
            <a:ext cx="696268" cy="129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H="1">
            <a:off x="2267744" y="3852054"/>
            <a:ext cx="531115" cy="206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243863" y="5787421"/>
            <a:ext cx="3300300" cy="1041353"/>
          </a:xfrm>
          <a:prstGeom prst="roundRect">
            <a:avLst>
              <a:gd name="adj" fmla="val 38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2531" y="2116814"/>
            <a:ext cx="1338470" cy="5746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Effectivity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160" y="39258"/>
            <a:ext cx="2405760" cy="237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Specification, Breakdown &amp; Configuration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586" y="404664"/>
            <a:ext cx="1509526" cy="57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Individual Part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230" y="39258"/>
            <a:ext cx="3355530" cy="19495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General Mgmt. Information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30" y="2844234"/>
            <a:ext cx="1867842" cy="13259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Characteristic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108" y="2761045"/>
            <a:ext cx="1777852" cy="1129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 Identification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1667" y="2076890"/>
            <a:ext cx="1820468" cy="1123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 &amp; Work Mgmt.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7414" y="2636912"/>
            <a:ext cx="2241090" cy="10062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Composites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287793"/>
            <a:ext cx="2099337" cy="106887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Document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096" y="5803937"/>
            <a:ext cx="1550814" cy="8443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 Plan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7839" y="4754203"/>
            <a:ext cx="2232000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Kinematics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7702" y="3715184"/>
            <a:ext cx="2033768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Shape Data </a:t>
            </a:r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b="1" dirty="0" smtClean="0">
                <a:solidFill>
                  <a:schemeClr val="tx1"/>
                </a:solidFill>
              </a:rPr>
              <a:t>uality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5483348"/>
            <a:ext cx="1960017" cy="104199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Rules and 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0806" y="6485164"/>
            <a:ext cx="1932009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Machining Features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8024" y="5865093"/>
            <a:ext cx="2297222" cy="55477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3D Parametrics &amp;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Constraints Design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8035" y="6485164"/>
            <a:ext cx="1094285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GD&amp;T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370" y="2384062"/>
            <a:ext cx="113679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Effectivity</a:t>
            </a:r>
            <a:endParaRPr lang="en-GB" sz="1200" dirty="0"/>
          </a:p>
        </p:txBody>
      </p:sp>
      <p:sp>
        <p:nvSpPr>
          <p:cNvPr id="30" name="Rectangle 29"/>
          <p:cNvSpPr/>
          <p:nvPr/>
        </p:nvSpPr>
        <p:spPr>
          <a:xfrm>
            <a:off x="4126615" y="681964"/>
            <a:ext cx="1397468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Individual Part</a:t>
            </a:r>
            <a:endParaRPr lang="en-GB" sz="1200" dirty="0"/>
          </a:p>
        </p:txBody>
      </p:sp>
      <p:sp>
        <p:nvSpPr>
          <p:cNvPr id="32" name="Rectangle 31"/>
          <p:cNvSpPr/>
          <p:nvPr/>
        </p:nvSpPr>
        <p:spPr>
          <a:xfrm>
            <a:off x="627360" y="5768234"/>
            <a:ext cx="164038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Requirements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627360" y="6063020"/>
            <a:ext cx="1640384" cy="3611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Planned &amp; Eval.</a:t>
            </a:r>
          </a:p>
          <a:p>
            <a:r>
              <a:rPr lang="fr-FR" sz="1200" dirty="0" smtClean="0"/>
              <a:t>Characteristics</a:t>
            </a:r>
            <a:endParaRPr lang="en-GB" sz="1200" dirty="0"/>
          </a:p>
        </p:txBody>
      </p:sp>
      <p:sp>
        <p:nvSpPr>
          <p:cNvPr id="38" name="Rectangle 37"/>
          <p:cNvSpPr/>
          <p:nvPr/>
        </p:nvSpPr>
        <p:spPr>
          <a:xfrm>
            <a:off x="6970563" y="2898905"/>
            <a:ext cx="2034792" cy="6596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Composite Structural</a:t>
            </a:r>
          </a:p>
          <a:p>
            <a:r>
              <a:rPr lang="fr-FR" sz="1200" dirty="0" smtClean="0"/>
              <a:t>Shape &amp; Structure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148451" y="3149065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50" name="Rectangle 49"/>
          <p:cNvSpPr/>
          <p:nvPr/>
        </p:nvSpPr>
        <p:spPr>
          <a:xfrm>
            <a:off x="148451" y="3423029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Material</a:t>
            </a:r>
            <a:endParaRPr lang="en-GB" sz="1200" dirty="0"/>
          </a:p>
        </p:txBody>
      </p:sp>
      <p:sp>
        <p:nvSpPr>
          <p:cNvPr id="55" name="Rectangle 54"/>
          <p:cNvSpPr/>
          <p:nvPr/>
        </p:nvSpPr>
        <p:spPr>
          <a:xfrm>
            <a:off x="148451" y="3690579"/>
            <a:ext cx="1656000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Association &amp; Structure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99515" y="4580064"/>
            <a:ext cx="197129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Identification</a:t>
            </a:r>
            <a:endParaRPr lang="en-GB" sz="1200" dirty="0"/>
          </a:p>
        </p:txBody>
      </p:sp>
      <p:sp>
        <p:nvSpPr>
          <p:cNvPr id="59" name="Rectangle 58"/>
          <p:cNvSpPr/>
          <p:nvPr/>
        </p:nvSpPr>
        <p:spPr>
          <a:xfrm>
            <a:off x="99515" y="4854862"/>
            <a:ext cx="1971299" cy="410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Structure &amp; </a:t>
            </a:r>
          </a:p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64" name="Rectangle 63"/>
          <p:cNvSpPr/>
          <p:nvPr/>
        </p:nvSpPr>
        <p:spPr>
          <a:xfrm>
            <a:off x="7158253" y="400041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Criteria</a:t>
            </a:r>
            <a:endParaRPr lang="en-GB" sz="1200" dirty="0"/>
          </a:p>
        </p:txBody>
      </p:sp>
      <p:sp>
        <p:nvSpPr>
          <p:cNvPr id="66" name="Rectangle 65"/>
          <p:cNvSpPr/>
          <p:nvPr/>
        </p:nvSpPr>
        <p:spPr>
          <a:xfrm>
            <a:off x="7158253" y="427240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Inspection</a:t>
            </a:r>
            <a:endParaRPr lang="en-GB" sz="1200" dirty="0"/>
          </a:p>
        </p:txBody>
      </p:sp>
      <p:sp>
        <p:nvSpPr>
          <p:cNvPr id="69" name="6-Point Star 68"/>
          <p:cNvSpPr/>
          <p:nvPr/>
        </p:nvSpPr>
        <p:spPr>
          <a:xfrm>
            <a:off x="8850049" y="402579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6-Point Star 69"/>
          <p:cNvSpPr/>
          <p:nvPr/>
        </p:nvSpPr>
        <p:spPr>
          <a:xfrm>
            <a:off x="6075057" y="654044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6-Point Star 70"/>
          <p:cNvSpPr/>
          <p:nvPr/>
        </p:nvSpPr>
        <p:spPr>
          <a:xfrm>
            <a:off x="7252450" y="65474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914821" y="5052524"/>
            <a:ext cx="211803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Structure &amp; Links</a:t>
            </a:r>
            <a:endParaRPr lang="en-GB" sz="1200" dirty="0"/>
          </a:p>
        </p:txBody>
      </p:sp>
      <p:sp>
        <p:nvSpPr>
          <p:cNvPr id="75" name="6-Point Star 74"/>
          <p:cNvSpPr/>
          <p:nvPr/>
        </p:nvSpPr>
        <p:spPr>
          <a:xfrm>
            <a:off x="8841165" y="5080629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914823" y="5350734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Motion</a:t>
            </a:r>
            <a:endParaRPr lang="en-GB" sz="1200" dirty="0"/>
          </a:p>
        </p:txBody>
      </p:sp>
      <p:sp>
        <p:nvSpPr>
          <p:cNvPr id="78" name="Rectangle 77"/>
          <p:cNvSpPr/>
          <p:nvPr/>
        </p:nvSpPr>
        <p:spPr>
          <a:xfrm>
            <a:off x="2666637" y="6072876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Process Plan</a:t>
            </a:r>
            <a:endParaRPr lang="en-GB" sz="1200" dirty="0"/>
          </a:p>
        </p:txBody>
      </p:sp>
      <p:sp>
        <p:nvSpPr>
          <p:cNvPr id="80" name="Rectangle 79"/>
          <p:cNvSpPr/>
          <p:nvPr/>
        </p:nvSpPr>
        <p:spPr>
          <a:xfrm>
            <a:off x="2666637" y="6346213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Mating</a:t>
            </a:r>
            <a:endParaRPr lang="en-GB" sz="1200" dirty="0"/>
          </a:p>
        </p:txBody>
      </p:sp>
      <p:sp>
        <p:nvSpPr>
          <p:cNvPr id="82" name="Rectangle 81"/>
          <p:cNvSpPr/>
          <p:nvPr/>
        </p:nvSpPr>
        <p:spPr>
          <a:xfrm>
            <a:off x="5078189" y="2364922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Activity</a:t>
            </a:r>
            <a:endParaRPr lang="en-GB" sz="1200" dirty="0"/>
          </a:p>
        </p:txBody>
      </p:sp>
      <p:sp>
        <p:nvSpPr>
          <p:cNvPr id="85" name="Rectangle 84"/>
          <p:cNvSpPr/>
          <p:nvPr/>
        </p:nvSpPr>
        <p:spPr>
          <a:xfrm>
            <a:off x="5078189" y="2638113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Work Mgmt.</a:t>
            </a:r>
            <a:endParaRPr lang="en-GB" sz="1200" dirty="0"/>
          </a:p>
        </p:txBody>
      </p:sp>
      <p:sp>
        <p:nvSpPr>
          <p:cNvPr id="88" name="Rectangle 87"/>
          <p:cNvSpPr/>
          <p:nvPr/>
        </p:nvSpPr>
        <p:spPr>
          <a:xfrm>
            <a:off x="5078189" y="2912697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Delta Change</a:t>
            </a:r>
            <a:endParaRPr lang="en-GB" sz="1200" dirty="0"/>
          </a:p>
        </p:txBody>
      </p:sp>
      <p:sp>
        <p:nvSpPr>
          <p:cNvPr id="90" name="Rectangle 89"/>
          <p:cNvSpPr/>
          <p:nvPr/>
        </p:nvSpPr>
        <p:spPr>
          <a:xfrm>
            <a:off x="2575482" y="3051371"/>
            <a:ext cx="1495104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&amp; Version</a:t>
            </a:r>
          </a:p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sp>
        <p:nvSpPr>
          <p:cNvPr id="92" name="Rectangle 91"/>
          <p:cNvSpPr/>
          <p:nvPr/>
        </p:nvSpPr>
        <p:spPr>
          <a:xfrm>
            <a:off x="2575482" y="3543212"/>
            <a:ext cx="149510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View</a:t>
            </a:r>
            <a:endParaRPr lang="en-GB" sz="1200" dirty="0"/>
          </a:p>
        </p:txBody>
      </p:sp>
      <p:sp>
        <p:nvSpPr>
          <p:cNvPr id="97" name="Rectangle 96"/>
          <p:cNvSpPr/>
          <p:nvPr/>
        </p:nvSpPr>
        <p:spPr>
          <a:xfrm>
            <a:off x="1573988" y="536756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Product Specification</a:t>
            </a:r>
            <a:endParaRPr lang="en-GB" sz="1200" dirty="0"/>
          </a:p>
        </p:txBody>
      </p:sp>
      <p:sp>
        <p:nvSpPr>
          <p:cNvPr id="99" name="Rectangle 98"/>
          <p:cNvSpPr/>
          <p:nvPr/>
        </p:nvSpPr>
        <p:spPr>
          <a:xfrm>
            <a:off x="1573988" y="79439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Breakdown</a:t>
            </a:r>
            <a:endParaRPr lang="en-GB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573988" y="1050063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Assembly Structure</a:t>
            </a:r>
            <a:endParaRPr lang="en-GB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573988" y="130504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Configuration</a:t>
            </a:r>
            <a:endParaRPr lang="en-GB" sz="1200" dirty="0"/>
          </a:p>
        </p:txBody>
      </p:sp>
      <p:sp>
        <p:nvSpPr>
          <p:cNvPr id="110" name="Rectangle 109"/>
          <p:cNvSpPr/>
          <p:nvPr/>
        </p:nvSpPr>
        <p:spPr>
          <a:xfrm>
            <a:off x="1573988" y="1574202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Occurrence</a:t>
            </a:r>
            <a:endParaRPr lang="en-GB" sz="1200" dirty="0"/>
          </a:p>
        </p:txBody>
      </p:sp>
      <p:sp>
        <p:nvSpPr>
          <p:cNvPr id="115" name="Rectangle 114"/>
          <p:cNvSpPr/>
          <p:nvPr/>
        </p:nvSpPr>
        <p:spPr>
          <a:xfrm>
            <a:off x="1573988" y="1833760"/>
            <a:ext cx="2196000" cy="5222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Transf., Geom. Coord. Space &amp;</a:t>
            </a:r>
          </a:p>
          <a:p>
            <a:r>
              <a:rPr lang="fr-FR" sz="1200" dirty="0" smtClean="0"/>
              <a:t>Coord. System</a:t>
            </a:r>
            <a:endParaRPr lang="en-GB" sz="1200" dirty="0"/>
          </a:p>
        </p:txBody>
      </p:sp>
      <p:sp>
        <p:nvSpPr>
          <p:cNvPr id="157" name="Rectangle 156"/>
          <p:cNvSpPr/>
          <p:nvPr/>
        </p:nvSpPr>
        <p:spPr>
          <a:xfrm>
            <a:off x="5856995" y="321924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Person, Org. &amp; Address</a:t>
            </a:r>
            <a:endParaRPr lang="en-GB" sz="1200" dirty="0"/>
          </a:p>
        </p:txBody>
      </p:sp>
      <p:sp>
        <p:nvSpPr>
          <p:cNvPr id="159" name="Rectangle 158"/>
          <p:cNvSpPr/>
          <p:nvPr/>
        </p:nvSpPr>
        <p:spPr>
          <a:xfrm>
            <a:off x="5856995" y="584391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Date &amp; Time</a:t>
            </a:r>
            <a:endParaRPr lang="en-GB" sz="1200" dirty="0"/>
          </a:p>
        </p:txBody>
      </p:sp>
      <p:sp>
        <p:nvSpPr>
          <p:cNvPr id="164" name="Rectangle 163"/>
          <p:cNvSpPr/>
          <p:nvPr/>
        </p:nvSpPr>
        <p:spPr>
          <a:xfrm>
            <a:off x="5856995" y="840646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Approval, Contract &amp; Project</a:t>
            </a:r>
            <a:endParaRPr lang="en-GB" sz="1200" dirty="0"/>
          </a:p>
        </p:txBody>
      </p:sp>
      <p:sp>
        <p:nvSpPr>
          <p:cNvPr id="169" name="Rectangle 168"/>
          <p:cNvSpPr/>
          <p:nvPr/>
        </p:nvSpPr>
        <p:spPr>
          <a:xfrm>
            <a:off x="5856995" y="1119837"/>
            <a:ext cx="135049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sp>
        <p:nvSpPr>
          <p:cNvPr id="171" name="Rectangle 170"/>
          <p:cNvSpPr/>
          <p:nvPr/>
        </p:nvSpPr>
        <p:spPr>
          <a:xfrm>
            <a:off x="7280168" y="1119837"/>
            <a:ext cx="1700907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Name &amp; Description</a:t>
            </a:r>
            <a:endParaRPr lang="en-GB" sz="1200" dirty="0"/>
          </a:p>
        </p:txBody>
      </p:sp>
      <p:sp>
        <p:nvSpPr>
          <p:cNvPr id="173" name="Rectangle 172"/>
          <p:cNvSpPr/>
          <p:nvPr/>
        </p:nvSpPr>
        <p:spPr>
          <a:xfrm>
            <a:off x="5875178" y="1405595"/>
            <a:ext cx="15339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Classification</a:t>
            </a:r>
            <a:endParaRPr lang="en-GB" sz="1200" dirty="0"/>
          </a:p>
        </p:txBody>
      </p:sp>
      <p:sp>
        <p:nvSpPr>
          <p:cNvPr id="176" name="Rectangle 175"/>
          <p:cNvSpPr/>
          <p:nvPr/>
        </p:nvSpPr>
        <p:spPr>
          <a:xfrm>
            <a:off x="7485325" y="1412213"/>
            <a:ext cx="150366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Multi Linguism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5856995" y="1690409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Information Right</a:t>
            </a:r>
            <a:endParaRPr lang="en-GB" sz="1200" dirty="0"/>
          </a:p>
        </p:txBody>
      </p:sp>
      <p:sp>
        <p:nvSpPr>
          <p:cNvPr id="135" name="Rectangle 134"/>
          <p:cNvSpPr/>
          <p:nvPr/>
        </p:nvSpPr>
        <p:spPr>
          <a:xfrm>
            <a:off x="4372074" y="4649931"/>
            <a:ext cx="2304019" cy="10512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&amp; Ext. Elem. Ref.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6833" y="4905229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Geometric Shape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833" y="5163457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Presentation </a:t>
            </a:r>
            <a:r>
              <a:rPr lang="en-US" sz="1200" dirty="0" smtClean="0">
                <a:solidFill>
                  <a:schemeClr val="dk1"/>
                </a:solidFill>
              </a:rPr>
              <a:t>&amp; Draughting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06835" y="5430168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External References</a:t>
            </a:r>
            <a:endParaRPr lang="en-GB" sz="1200" dirty="0"/>
          </a:p>
        </p:txBody>
      </p:sp>
      <p:sp>
        <p:nvSpPr>
          <p:cNvPr id="133" name="6-Point Star 132"/>
          <p:cNvSpPr/>
          <p:nvPr/>
        </p:nvSpPr>
        <p:spPr>
          <a:xfrm>
            <a:off x="8852556" y="43036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79512" y="404664"/>
            <a:ext cx="8782050" cy="6200775"/>
            <a:chOff x="98" y="-1872"/>
            <a:chExt cx="5532" cy="3906"/>
          </a:xfrm>
        </p:grpSpPr>
        <p:pic>
          <p:nvPicPr>
            <p:cNvPr id="1027" name="Picture 3" descr="Figure 1 —  Business object model capabilities summa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-1872"/>
              <a:ext cx="5532" cy="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126" y="216"/>
              <a:ext cx="384" cy="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37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Bildschirmpräsentation (4:3)</PresentationFormat>
  <Paragraphs>126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DARRE, Frederic (CIMPA SAS)</dc:creator>
  <cp:lastModifiedBy>Ungerer, Max</cp:lastModifiedBy>
  <cp:revision>56</cp:revision>
  <dcterms:created xsi:type="dcterms:W3CDTF">2013-01-18T08:35:58Z</dcterms:created>
  <dcterms:modified xsi:type="dcterms:W3CDTF">2013-02-21T09:57:03Z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926068261</vt:i4>
  </property>
  <property fmtid="{D5CDD505-2E9C-101B-9397-08002B2CF9AE}" pid="3" name="_NewReviewCycle">
    <vt:lpwstr/>
  </property>
  <property fmtid="{D5CDD505-2E9C-101B-9397-08002B2CF9AE}" pid="4" name="_EmailSubject">
    <vt:lpwstr>creating links from a BOM Capabilities table</vt:lpwstr>
  </property>
  <property fmtid="{D5CDD505-2E9C-101B-9397-08002B2CF9AE}" pid="5" name="_AuthorEmail">
    <vt:lpwstr>frederic.darre@airbus.com</vt:lpwstr>
  </property>
  <property fmtid="{D5CDD505-2E9C-101B-9397-08002B2CF9AE}" pid="6" name="_AuthorEmailDisplayName">
    <vt:lpwstr>DARRE, Frederic (CIMPA SAS)</vt:lpwstr>
  </property>
</Properties>
</file>