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79" r:id="rId3"/>
    <p:sldId id="276" r:id="rId4"/>
    <p:sldId id="278" r:id="rId5"/>
    <p:sldId id="27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134" y="-96"/>
      </p:cViewPr>
      <p:guideLst>
        <p:guide orient="horz" pos="2160"/>
        <p:guide pos="33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2C77C-031E-48C5-8BAA-E4028651A70A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E4BC7-30C6-4E00-8506-A1542AA38D69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7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75A8-EFA5-4369-A890-2833E714FFEF}" type="datetimeFigureOut">
              <a:rPr lang="fr-FR" smtClean="0"/>
              <a:pPr/>
              <a:t>11/04/2014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79FA-7C91-4C75-B487-C6360A22C77F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/>
          <p:cNvSpPr/>
          <p:nvPr/>
        </p:nvSpPr>
        <p:spPr bwMode="auto">
          <a:xfrm>
            <a:off x="755576" y="2189054"/>
            <a:ext cx="2279954" cy="101252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4400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chemeClr val="tx1"/>
                </a:solidFill>
              </a:rPr>
              <a:t>Positioning</a:t>
            </a:r>
            <a:endParaRPr lang="en-US" sz="1100" b="1" kern="0" dirty="0">
              <a:solidFill>
                <a:schemeClr val="tx1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 bwMode="auto">
          <a:xfrm>
            <a:off x="1671599" y="197342"/>
            <a:ext cx="1226278" cy="1776795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chemeClr val="tx1"/>
                </a:solidFill>
              </a:rPr>
              <a:t>Part structure</a:t>
            </a: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1895553" y="442400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1895553" y="964792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Version</a:t>
            </a:r>
          </a:p>
        </p:txBody>
      </p:sp>
      <p:cxnSp>
        <p:nvCxnSpPr>
          <p:cNvPr id="242" name="AutoShape 23"/>
          <p:cNvCxnSpPr>
            <a:cxnSpLocks noChangeShapeType="1"/>
            <a:stCxn id="241" idx="0"/>
            <a:endCxn id="240" idx="2"/>
          </p:cNvCxnSpPr>
          <p:nvPr/>
        </p:nvCxnSpPr>
        <p:spPr bwMode="auto">
          <a:xfrm flipV="1">
            <a:off x="2280473" y="754284"/>
            <a:ext cx="0" cy="210508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43" name="Rectangle 22"/>
          <p:cNvSpPr>
            <a:spLocks noChangeArrowheads="1"/>
          </p:cNvSpPr>
          <p:nvPr/>
        </p:nvSpPr>
        <p:spPr bwMode="auto">
          <a:xfrm>
            <a:off x="1895553" y="1526030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Assembly</a:t>
            </a:r>
            <a:b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</a:b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Definition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244" name="AutoShape 23"/>
          <p:cNvCxnSpPr>
            <a:cxnSpLocks noChangeShapeType="1"/>
            <a:stCxn id="243" idx="0"/>
            <a:endCxn id="241" idx="2"/>
          </p:cNvCxnSpPr>
          <p:nvPr/>
        </p:nvCxnSpPr>
        <p:spPr bwMode="auto">
          <a:xfrm flipV="1">
            <a:off x="2280473" y="1276676"/>
            <a:ext cx="0" cy="249354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45" name="Rounded Rectangle 244"/>
          <p:cNvSpPr/>
          <p:nvPr/>
        </p:nvSpPr>
        <p:spPr bwMode="auto">
          <a:xfrm>
            <a:off x="6926041" y="197342"/>
            <a:ext cx="1226278" cy="1776795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chemeClr val="tx1"/>
                </a:solidFill>
              </a:rPr>
              <a:t>Part structure</a:t>
            </a:r>
          </a:p>
        </p:txBody>
      </p:sp>
      <p:sp>
        <p:nvSpPr>
          <p:cNvPr id="246" name="Rectangle 21"/>
          <p:cNvSpPr>
            <a:spLocks noChangeArrowheads="1"/>
          </p:cNvSpPr>
          <p:nvPr/>
        </p:nvSpPr>
        <p:spPr bwMode="auto">
          <a:xfrm>
            <a:off x="7145730" y="442400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</p:txBody>
      </p:sp>
      <p:sp>
        <p:nvSpPr>
          <p:cNvPr id="247" name="Rectangle 22"/>
          <p:cNvSpPr>
            <a:spLocks noChangeArrowheads="1"/>
          </p:cNvSpPr>
          <p:nvPr/>
        </p:nvSpPr>
        <p:spPr bwMode="auto">
          <a:xfrm>
            <a:off x="7145730" y="964792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Version</a:t>
            </a:r>
          </a:p>
        </p:txBody>
      </p:sp>
      <p:cxnSp>
        <p:nvCxnSpPr>
          <p:cNvPr id="248" name="AutoShape 23"/>
          <p:cNvCxnSpPr>
            <a:cxnSpLocks noChangeShapeType="1"/>
            <a:stCxn id="247" idx="0"/>
            <a:endCxn id="246" idx="2"/>
          </p:cNvCxnSpPr>
          <p:nvPr/>
        </p:nvCxnSpPr>
        <p:spPr bwMode="auto">
          <a:xfrm flipV="1">
            <a:off x="7530650" y="754284"/>
            <a:ext cx="0" cy="210508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49" name="Rectangle 22"/>
          <p:cNvSpPr>
            <a:spLocks noChangeArrowheads="1"/>
          </p:cNvSpPr>
          <p:nvPr/>
        </p:nvSpPr>
        <p:spPr bwMode="auto">
          <a:xfrm>
            <a:off x="7145730" y="1526030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View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250" name="AutoShape 23"/>
          <p:cNvCxnSpPr>
            <a:cxnSpLocks noChangeShapeType="1"/>
            <a:stCxn id="249" idx="0"/>
            <a:endCxn id="247" idx="2"/>
          </p:cNvCxnSpPr>
          <p:nvPr/>
        </p:nvCxnSpPr>
        <p:spPr bwMode="auto">
          <a:xfrm flipV="1">
            <a:off x="7530650" y="1276676"/>
            <a:ext cx="0" cy="249354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51" name="Rounded Rectangle 250"/>
          <p:cNvSpPr/>
          <p:nvPr/>
        </p:nvSpPr>
        <p:spPr bwMode="auto">
          <a:xfrm>
            <a:off x="5549491" y="1176533"/>
            <a:ext cx="1127825" cy="84993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rgbClr val="7030A0"/>
                </a:solidFill>
              </a:rPr>
              <a:t>Occurrence</a:t>
            </a:r>
          </a:p>
        </p:txBody>
      </p:sp>
      <p:sp>
        <p:nvSpPr>
          <p:cNvPr id="252" name="Rounded Rectangle 251"/>
          <p:cNvSpPr/>
          <p:nvPr/>
        </p:nvSpPr>
        <p:spPr bwMode="auto">
          <a:xfrm>
            <a:off x="3615815" y="1176532"/>
            <a:ext cx="1536470" cy="2025042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rgbClr val="7030A0"/>
                </a:solidFill>
              </a:rPr>
              <a:t>Assembly structure</a:t>
            </a:r>
            <a:endParaRPr lang="en-US" sz="1100" b="1" kern="0" dirty="0">
              <a:solidFill>
                <a:srgbClr val="7030A0"/>
              </a:solidFill>
            </a:endParaRPr>
          </a:p>
        </p:txBody>
      </p:sp>
      <p:cxnSp>
        <p:nvCxnSpPr>
          <p:cNvPr id="255" name="AutoShape 23"/>
          <p:cNvCxnSpPr>
            <a:cxnSpLocks noChangeShapeType="1"/>
            <a:stCxn id="249" idx="1"/>
            <a:endCxn id="256" idx="3"/>
          </p:cNvCxnSpPr>
          <p:nvPr/>
        </p:nvCxnSpPr>
        <p:spPr bwMode="auto">
          <a:xfrm flipH="1">
            <a:off x="6541701" y="1681972"/>
            <a:ext cx="604029" cy="1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prstDash val="solid"/>
            <a:round/>
            <a:headEnd type="oval" w="med" len="med"/>
            <a:tailEnd/>
          </a:ln>
          <a:effectLst/>
        </p:spPr>
      </p:cxnSp>
      <p:sp>
        <p:nvSpPr>
          <p:cNvPr id="256" name="Rectangle 21"/>
          <p:cNvSpPr>
            <a:spLocks noChangeArrowheads="1"/>
          </p:cNvSpPr>
          <p:nvPr/>
        </p:nvSpPr>
        <p:spPr bwMode="auto">
          <a:xfrm>
            <a:off x="5713701" y="1504502"/>
            <a:ext cx="828000" cy="354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Single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Occurrence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sp>
        <p:nvSpPr>
          <p:cNvPr id="257" name="Rectangle 21"/>
          <p:cNvSpPr>
            <a:spLocks noChangeArrowheads="1"/>
          </p:cNvSpPr>
          <p:nvPr/>
        </p:nvSpPr>
        <p:spPr bwMode="auto">
          <a:xfrm>
            <a:off x="3835982" y="1457433"/>
            <a:ext cx="1126904" cy="449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NextAssembly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OccurrenceUsage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260" name="AutoShape 23"/>
          <p:cNvCxnSpPr>
            <a:cxnSpLocks noChangeShapeType="1"/>
            <a:stCxn id="243" idx="3"/>
            <a:endCxn id="257" idx="1"/>
          </p:cNvCxnSpPr>
          <p:nvPr/>
        </p:nvCxnSpPr>
        <p:spPr bwMode="auto">
          <a:xfrm>
            <a:off x="2665393" y="1681972"/>
            <a:ext cx="1170589" cy="1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261" name="AutoShape 23"/>
          <p:cNvCxnSpPr>
            <a:cxnSpLocks noChangeShapeType="1"/>
            <a:stCxn id="256" idx="1"/>
            <a:endCxn id="257" idx="3"/>
          </p:cNvCxnSpPr>
          <p:nvPr/>
        </p:nvCxnSpPr>
        <p:spPr bwMode="auto">
          <a:xfrm flipH="1">
            <a:off x="4962886" y="1681973"/>
            <a:ext cx="750815" cy="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72" name="Rectangle 21"/>
          <p:cNvSpPr>
            <a:spLocks noChangeArrowheads="1"/>
          </p:cNvSpPr>
          <p:nvPr/>
        </p:nvSpPr>
        <p:spPr bwMode="auto">
          <a:xfrm>
            <a:off x="3914962" y="2327642"/>
            <a:ext cx="968944" cy="714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(ABS)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Geometric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Representation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Relationship</a:t>
            </a:r>
          </a:p>
        </p:txBody>
      </p:sp>
      <p:sp>
        <p:nvSpPr>
          <p:cNvPr id="275" name="Rectangle 21"/>
          <p:cNvSpPr>
            <a:spLocks noChangeArrowheads="1"/>
          </p:cNvSpPr>
          <p:nvPr/>
        </p:nvSpPr>
        <p:spPr bwMode="auto">
          <a:xfrm>
            <a:off x="1895553" y="2487766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Composed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Geometric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Model</a:t>
            </a:r>
          </a:p>
        </p:txBody>
      </p:sp>
      <p:sp>
        <p:nvSpPr>
          <p:cNvPr id="276" name="Rectangle 21"/>
          <p:cNvSpPr>
            <a:spLocks noChangeArrowheads="1"/>
          </p:cNvSpPr>
          <p:nvPr/>
        </p:nvSpPr>
        <p:spPr bwMode="auto">
          <a:xfrm>
            <a:off x="838828" y="2460528"/>
            <a:ext cx="828000" cy="449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Coordinate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Space</a:t>
            </a:r>
          </a:p>
        </p:txBody>
      </p:sp>
      <p:cxnSp>
        <p:nvCxnSpPr>
          <p:cNvPr id="278" name="AutoShape 23"/>
          <p:cNvCxnSpPr>
            <a:cxnSpLocks noChangeShapeType="1"/>
            <a:stCxn id="276" idx="3"/>
            <a:endCxn id="275" idx="1"/>
          </p:cNvCxnSpPr>
          <p:nvPr/>
        </p:nvCxnSpPr>
        <p:spPr bwMode="auto">
          <a:xfrm flipV="1">
            <a:off x="1666828" y="2685067"/>
            <a:ext cx="228725" cy="1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283" name="AutoShape 23"/>
          <p:cNvCxnSpPr>
            <a:cxnSpLocks noChangeShapeType="1"/>
            <a:stCxn id="275" idx="0"/>
            <a:endCxn id="243" idx="2"/>
          </p:cNvCxnSpPr>
          <p:nvPr/>
        </p:nvCxnSpPr>
        <p:spPr bwMode="auto">
          <a:xfrm flipV="1">
            <a:off x="2280473" y="1837914"/>
            <a:ext cx="0" cy="649852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270" name="AutoShape 23"/>
          <p:cNvCxnSpPr>
            <a:cxnSpLocks noChangeShapeType="1"/>
            <a:stCxn id="272" idx="0"/>
            <a:endCxn id="257" idx="2"/>
          </p:cNvCxnSpPr>
          <p:nvPr/>
        </p:nvCxnSpPr>
        <p:spPr bwMode="auto">
          <a:xfrm flipV="1">
            <a:off x="4399434" y="1906512"/>
            <a:ext cx="0" cy="42113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86" name="Rounded Rectangle 285"/>
          <p:cNvSpPr/>
          <p:nvPr/>
        </p:nvSpPr>
        <p:spPr bwMode="auto">
          <a:xfrm>
            <a:off x="6808469" y="2189054"/>
            <a:ext cx="2279954" cy="101252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4400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chemeClr val="tx1"/>
                </a:solidFill>
              </a:rPr>
              <a:t>Positioning</a:t>
            </a:r>
            <a:endParaRPr lang="en-US" sz="1100" b="1" kern="0" dirty="0">
              <a:solidFill>
                <a:schemeClr val="tx1"/>
              </a:solidFill>
            </a:endParaRPr>
          </a:p>
        </p:txBody>
      </p:sp>
      <p:sp>
        <p:nvSpPr>
          <p:cNvPr id="289" name="Rectangle 21"/>
          <p:cNvSpPr>
            <a:spLocks noChangeArrowheads="1"/>
          </p:cNvSpPr>
          <p:nvPr/>
        </p:nvSpPr>
        <p:spPr bwMode="auto">
          <a:xfrm>
            <a:off x="7145730" y="2487766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External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Geometric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Model</a:t>
            </a:r>
          </a:p>
        </p:txBody>
      </p:sp>
      <p:sp>
        <p:nvSpPr>
          <p:cNvPr id="290" name="Rectangle 21"/>
          <p:cNvSpPr>
            <a:spLocks noChangeArrowheads="1"/>
          </p:cNvSpPr>
          <p:nvPr/>
        </p:nvSpPr>
        <p:spPr bwMode="auto">
          <a:xfrm>
            <a:off x="8116407" y="2460528"/>
            <a:ext cx="828000" cy="449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Coordinate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Space</a:t>
            </a:r>
          </a:p>
        </p:txBody>
      </p:sp>
      <p:cxnSp>
        <p:nvCxnSpPr>
          <p:cNvPr id="292" name="AutoShape 23"/>
          <p:cNvCxnSpPr>
            <a:cxnSpLocks noChangeShapeType="1"/>
            <a:stCxn id="290" idx="1"/>
            <a:endCxn id="289" idx="3"/>
          </p:cNvCxnSpPr>
          <p:nvPr/>
        </p:nvCxnSpPr>
        <p:spPr bwMode="auto">
          <a:xfrm flipH="1" flipV="1">
            <a:off x="7915570" y="2685067"/>
            <a:ext cx="200837" cy="1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295" name="AutoShape 23"/>
          <p:cNvCxnSpPr>
            <a:cxnSpLocks noChangeShapeType="1"/>
            <a:stCxn id="289" idx="0"/>
            <a:endCxn id="249" idx="2"/>
          </p:cNvCxnSpPr>
          <p:nvPr/>
        </p:nvCxnSpPr>
        <p:spPr bwMode="auto">
          <a:xfrm flipV="1">
            <a:off x="7530650" y="1837914"/>
            <a:ext cx="0" cy="649852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301" name="AutoShape 23"/>
          <p:cNvCxnSpPr>
            <a:cxnSpLocks noChangeShapeType="1"/>
            <a:stCxn id="275" idx="3"/>
            <a:endCxn id="272" idx="1"/>
          </p:cNvCxnSpPr>
          <p:nvPr/>
        </p:nvCxnSpPr>
        <p:spPr bwMode="auto">
          <a:xfrm>
            <a:off x="2665393" y="2685067"/>
            <a:ext cx="1249569" cy="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302" name="AutoShape 23"/>
          <p:cNvCxnSpPr>
            <a:cxnSpLocks noChangeShapeType="1"/>
            <a:stCxn id="289" idx="1"/>
            <a:endCxn id="272" idx="3"/>
          </p:cNvCxnSpPr>
          <p:nvPr/>
        </p:nvCxnSpPr>
        <p:spPr bwMode="auto">
          <a:xfrm flipH="1">
            <a:off x="4883906" y="2685067"/>
            <a:ext cx="2261824" cy="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79" name="Textfeld 78"/>
          <p:cNvSpPr txBox="1"/>
          <p:nvPr/>
        </p:nvSpPr>
        <p:spPr>
          <a:xfrm>
            <a:off x="3020041" y="2423458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relating</a:t>
            </a:r>
            <a:endParaRPr lang="de-DE" sz="1100" dirty="0"/>
          </a:p>
        </p:txBody>
      </p:sp>
      <p:sp>
        <p:nvSpPr>
          <p:cNvPr id="80" name="Textfeld 79"/>
          <p:cNvSpPr txBox="1"/>
          <p:nvPr/>
        </p:nvSpPr>
        <p:spPr>
          <a:xfrm>
            <a:off x="5299834" y="242112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related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700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1377404" y="1225674"/>
            <a:ext cx="1226278" cy="1776795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chemeClr val="tx1"/>
                </a:solidFill>
              </a:rPr>
              <a:t>Part structure</a:t>
            </a: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1597093" y="1470732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1597093" y="1993124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Version</a:t>
            </a:r>
          </a:p>
        </p:txBody>
      </p:sp>
      <p:cxnSp>
        <p:nvCxnSpPr>
          <p:cNvPr id="4" name="AutoShape 23"/>
          <p:cNvCxnSpPr>
            <a:cxnSpLocks noChangeShapeType="1"/>
            <a:stCxn id="3" idx="0"/>
            <a:endCxn id="2" idx="2"/>
          </p:cNvCxnSpPr>
          <p:nvPr/>
        </p:nvCxnSpPr>
        <p:spPr bwMode="auto">
          <a:xfrm flipV="1">
            <a:off x="1982013" y="1782616"/>
            <a:ext cx="0" cy="210508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597093" y="2554362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Assembly</a:t>
            </a:r>
            <a:br>
              <a:rPr lang="en-US" sz="1000" b="1" dirty="0">
                <a:solidFill>
                  <a:srgbClr val="E2E6EE">
                    <a:lumMod val="10000"/>
                  </a:srgbClr>
                </a:solidFill>
              </a:rPr>
            </a:b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Definition</a:t>
            </a:r>
          </a:p>
        </p:txBody>
      </p:sp>
      <p:cxnSp>
        <p:nvCxnSpPr>
          <p:cNvPr id="6" name="AutoShape 23"/>
          <p:cNvCxnSpPr>
            <a:cxnSpLocks noChangeShapeType="1"/>
            <a:stCxn id="5" idx="0"/>
            <a:endCxn id="3" idx="2"/>
          </p:cNvCxnSpPr>
          <p:nvPr/>
        </p:nvCxnSpPr>
        <p:spPr bwMode="auto">
          <a:xfrm flipV="1">
            <a:off x="1982013" y="2305008"/>
            <a:ext cx="0" cy="249354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136" name="Rounded Rectangle 135"/>
          <p:cNvSpPr/>
          <p:nvPr/>
        </p:nvSpPr>
        <p:spPr bwMode="auto">
          <a:xfrm>
            <a:off x="6631846" y="1225674"/>
            <a:ext cx="1226278" cy="1776795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chemeClr val="tx1"/>
                </a:solidFill>
              </a:rPr>
              <a:t>Part structure</a:t>
            </a:r>
          </a:p>
        </p:txBody>
      </p:sp>
      <p:sp>
        <p:nvSpPr>
          <p:cNvPr id="137" name="Rectangle 21"/>
          <p:cNvSpPr>
            <a:spLocks noChangeArrowheads="1"/>
          </p:cNvSpPr>
          <p:nvPr/>
        </p:nvSpPr>
        <p:spPr bwMode="auto">
          <a:xfrm>
            <a:off x="6851535" y="1470732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</p:txBody>
      </p:sp>
      <p:sp>
        <p:nvSpPr>
          <p:cNvPr id="138" name="Rectangle 22"/>
          <p:cNvSpPr>
            <a:spLocks noChangeArrowheads="1"/>
          </p:cNvSpPr>
          <p:nvPr/>
        </p:nvSpPr>
        <p:spPr bwMode="auto">
          <a:xfrm>
            <a:off x="6851535" y="1993124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Version</a:t>
            </a:r>
          </a:p>
        </p:txBody>
      </p:sp>
      <p:cxnSp>
        <p:nvCxnSpPr>
          <p:cNvPr id="139" name="AutoShape 23"/>
          <p:cNvCxnSpPr>
            <a:cxnSpLocks noChangeShapeType="1"/>
            <a:stCxn id="138" idx="0"/>
            <a:endCxn id="137" idx="2"/>
          </p:cNvCxnSpPr>
          <p:nvPr/>
        </p:nvCxnSpPr>
        <p:spPr bwMode="auto">
          <a:xfrm flipV="1">
            <a:off x="7236455" y="1782616"/>
            <a:ext cx="0" cy="210508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140" name="Rectangle 22"/>
          <p:cNvSpPr>
            <a:spLocks noChangeArrowheads="1"/>
          </p:cNvSpPr>
          <p:nvPr/>
        </p:nvSpPr>
        <p:spPr bwMode="auto">
          <a:xfrm>
            <a:off x="6851535" y="2554362"/>
            <a:ext cx="769840" cy="31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Part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View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141" name="AutoShape 23"/>
          <p:cNvCxnSpPr>
            <a:cxnSpLocks noChangeShapeType="1"/>
            <a:stCxn id="140" idx="0"/>
            <a:endCxn id="138" idx="2"/>
          </p:cNvCxnSpPr>
          <p:nvPr/>
        </p:nvCxnSpPr>
        <p:spPr bwMode="auto">
          <a:xfrm flipV="1">
            <a:off x="7236455" y="2305008"/>
            <a:ext cx="0" cy="249354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142" name="Rounded Rectangle 141"/>
          <p:cNvSpPr/>
          <p:nvPr/>
        </p:nvSpPr>
        <p:spPr bwMode="auto">
          <a:xfrm>
            <a:off x="5255296" y="2204865"/>
            <a:ext cx="1127825" cy="84993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100" b="1" kern="0" dirty="0" smtClean="0">
                <a:solidFill>
                  <a:srgbClr val="7030A0"/>
                </a:solidFill>
              </a:rPr>
              <a:t>Occurrence</a:t>
            </a: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3321620" y="2204864"/>
            <a:ext cx="1536470" cy="1685106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rgbClr val="7030A0"/>
                </a:solidFill>
              </a:rPr>
              <a:t>Assembly structure</a:t>
            </a:r>
            <a:endParaRPr lang="en-US" sz="1100" b="1" kern="0" dirty="0">
              <a:solidFill>
                <a:srgbClr val="7030A0"/>
              </a:solidFill>
            </a:endParaRPr>
          </a:p>
        </p:txBody>
      </p:sp>
      <p:cxnSp>
        <p:nvCxnSpPr>
          <p:cNvPr id="144" name="AutoShape 23"/>
          <p:cNvCxnSpPr>
            <a:cxnSpLocks noChangeShapeType="1"/>
            <a:stCxn id="140" idx="1"/>
            <a:endCxn id="145" idx="3"/>
          </p:cNvCxnSpPr>
          <p:nvPr/>
        </p:nvCxnSpPr>
        <p:spPr bwMode="auto">
          <a:xfrm flipH="1">
            <a:off x="6247506" y="2710304"/>
            <a:ext cx="604029" cy="1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prstDash val="solid"/>
            <a:round/>
            <a:headEnd type="oval" w="med" len="med"/>
            <a:tailEnd/>
          </a:ln>
          <a:effectLst/>
        </p:spPr>
      </p:cxnSp>
      <p:sp>
        <p:nvSpPr>
          <p:cNvPr id="145" name="Rectangle 21"/>
          <p:cNvSpPr>
            <a:spLocks noChangeArrowheads="1"/>
          </p:cNvSpPr>
          <p:nvPr/>
        </p:nvSpPr>
        <p:spPr bwMode="auto">
          <a:xfrm>
            <a:off x="5419506" y="2532834"/>
            <a:ext cx="828000" cy="354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Single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Occurrence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sp>
        <p:nvSpPr>
          <p:cNvPr id="147" name="Rectangle 21"/>
          <p:cNvSpPr>
            <a:spLocks noChangeArrowheads="1"/>
          </p:cNvSpPr>
          <p:nvPr/>
        </p:nvSpPr>
        <p:spPr bwMode="auto">
          <a:xfrm>
            <a:off x="3541787" y="2485765"/>
            <a:ext cx="1126904" cy="449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NextAssembly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OccurrenceUsage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148" name="AutoShape 23"/>
          <p:cNvCxnSpPr>
            <a:cxnSpLocks noChangeShapeType="1"/>
            <a:stCxn id="5" idx="3"/>
            <a:endCxn id="147" idx="1"/>
          </p:cNvCxnSpPr>
          <p:nvPr/>
        </p:nvCxnSpPr>
        <p:spPr bwMode="auto">
          <a:xfrm>
            <a:off x="2366933" y="2710304"/>
            <a:ext cx="1174854" cy="1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154" name="AutoShape 23"/>
          <p:cNvCxnSpPr>
            <a:cxnSpLocks noChangeShapeType="1"/>
            <a:stCxn id="145" idx="1"/>
            <a:endCxn id="147" idx="3"/>
          </p:cNvCxnSpPr>
          <p:nvPr/>
        </p:nvCxnSpPr>
        <p:spPr bwMode="auto">
          <a:xfrm flipH="1">
            <a:off x="4668691" y="2710305"/>
            <a:ext cx="750815" cy="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3609652" y="3431080"/>
            <a:ext cx="991174" cy="343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Cartesian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Transformation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151" name="AutoShape 23"/>
          <p:cNvCxnSpPr>
            <a:cxnSpLocks noChangeShapeType="1"/>
            <a:stCxn id="170" idx="0"/>
            <a:endCxn id="147" idx="2"/>
          </p:cNvCxnSpPr>
          <p:nvPr/>
        </p:nvCxnSpPr>
        <p:spPr bwMode="auto">
          <a:xfrm flipV="1">
            <a:off x="4105239" y="2934844"/>
            <a:ext cx="0" cy="496236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30" name="Rectangular Callout 29"/>
          <p:cNvSpPr/>
          <p:nvPr/>
        </p:nvSpPr>
        <p:spPr>
          <a:xfrm>
            <a:off x="5200762" y="3431080"/>
            <a:ext cx="1409469" cy="530898"/>
          </a:xfrm>
          <a:prstGeom prst="wedgeRectCallout">
            <a:avLst>
              <a:gd name="adj1" fmla="val -93869"/>
              <a:gd name="adj2" fmla="val -21311"/>
            </a:avLst>
          </a:prstGeom>
          <a:ln w="1270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000" dirty="0" err="1" smtClean="0"/>
              <a:t>rotationMatrix</a:t>
            </a:r>
            <a:endParaRPr lang="en-US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scale</a:t>
            </a:r>
          </a:p>
          <a:p>
            <a:pPr marL="171450" indent="-171450">
              <a:buFontTx/>
              <a:buChar char="-"/>
            </a:pPr>
            <a:r>
              <a:rPr lang="en-US" sz="1000" dirty="0" err="1" smtClean="0"/>
              <a:t>translationVector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62" y="4149080"/>
            <a:ext cx="3060700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1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/>
          <p:cNvSpPr/>
          <p:nvPr/>
        </p:nvSpPr>
        <p:spPr bwMode="auto">
          <a:xfrm>
            <a:off x="323528" y="3957266"/>
            <a:ext cx="2279954" cy="141595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4400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chemeClr val="tx1"/>
                </a:solidFill>
              </a:rPr>
              <a:t>Positioning</a:t>
            </a:r>
            <a:endParaRPr lang="en-US" sz="1100" b="1" kern="0" dirty="0">
              <a:solidFill>
                <a:schemeClr val="tx1"/>
              </a:solidFill>
            </a:endParaRPr>
          </a:p>
        </p:txBody>
      </p:sp>
      <p:sp>
        <p:nvSpPr>
          <p:cNvPr id="275" name="Rectangle 21"/>
          <p:cNvSpPr>
            <a:spLocks noChangeArrowheads="1"/>
          </p:cNvSpPr>
          <p:nvPr/>
        </p:nvSpPr>
        <p:spPr bwMode="auto">
          <a:xfrm>
            <a:off x="1463505" y="4243400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Composed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Geometric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Model</a:t>
            </a:r>
          </a:p>
        </p:txBody>
      </p:sp>
      <p:sp>
        <p:nvSpPr>
          <p:cNvPr id="279" name="Rectangle 21"/>
          <p:cNvSpPr>
            <a:spLocks noChangeArrowheads="1"/>
          </p:cNvSpPr>
          <p:nvPr/>
        </p:nvSpPr>
        <p:spPr bwMode="auto">
          <a:xfrm>
            <a:off x="1463505" y="4911815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Axis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Placement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282" name="AutoShape 23"/>
          <p:cNvCxnSpPr>
            <a:cxnSpLocks noChangeShapeType="1"/>
            <a:stCxn id="279" idx="0"/>
            <a:endCxn id="275" idx="2"/>
          </p:cNvCxnSpPr>
          <p:nvPr/>
        </p:nvCxnSpPr>
        <p:spPr bwMode="auto">
          <a:xfrm flipV="1">
            <a:off x="1848425" y="4638002"/>
            <a:ext cx="0" cy="273813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86" name="Rounded Rectangle 285"/>
          <p:cNvSpPr/>
          <p:nvPr/>
        </p:nvSpPr>
        <p:spPr bwMode="auto">
          <a:xfrm>
            <a:off x="5306372" y="3952132"/>
            <a:ext cx="2279954" cy="141595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4400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chemeClr val="tx1"/>
                </a:solidFill>
              </a:rPr>
              <a:t>Positioning</a:t>
            </a:r>
            <a:endParaRPr lang="en-US" sz="1100" b="1" kern="0" dirty="0">
              <a:solidFill>
                <a:schemeClr val="tx1"/>
              </a:solidFill>
            </a:endParaRPr>
          </a:p>
        </p:txBody>
      </p:sp>
      <p:sp>
        <p:nvSpPr>
          <p:cNvPr id="289" name="Rectangle 21"/>
          <p:cNvSpPr>
            <a:spLocks noChangeArrowheads="1"/>
          </p:cNvSpPr>
          <p:nvPr/>
        </p:nvSpPr>
        <p:spPr bwMode="auto">
          <a:xfrm>
            <a:off x="5643633" y="4238266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External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Geometric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Model</a:t>
            </a:r>
          </a:p>
        </p:txBody>
      </p:sp>
      <p:sp>
        <p:nvSpPr>
          <p:cNvPr id="293" name="Rectangle 21"/>
          <p:cNvSpPr>
            <a:spLocks noChangeArrowheads="1"/>
          </p:cNvSpPr>
          <p:nvPr/>
        </p:nvSpPr>
        <p:spPr bwMode="auto">
          <a:xfrm>
            <a:off x="5643633" y="4906681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Axis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Placement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294" name="AutoShape 23"/>
          <p:cNvCxnSpPr>
            <a:cxnSpLocks noChangeShapeType="1"/>
            <a:stCxn id="293" idx="0"/>
            <a:endCxn id="289" idx="2"/>
          </p:cNvCxnSpPr>
          <p:nvPr/>
        </p:nvCxnSpPr>
        <p:spPr bwMode="auto">
          <a:xfrm flipV="1">
            <a:off x="6028553" y="4632868"/>
            <a:ext cx="0" cy="273813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301" name="AutoShape 23"/>
          <p:cNvCxnSpPr>
            <a:cxnSpLocks noChangeShapeType="1"/>
            <a:stCxn id="275" idx="3"/>
            <a:endCxn id="272" idx="1"/>
          </p:cNvCxnSpPr>
          <p:nvPr/>
        </p:nvCxnSpPr>
        <p:spPr bwMode="auto">
          <a:xfrm flipV="1">
            <a:off x="2233345" y="4439211"/>
            <a:ext cx="1249569" cy="149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302" name="AutoShape 23"/>
          <p:cNvCxnSpPr>
            <a:cxnSpLocks noChangeShapeType="1"/>
            <a:stCxn id="289" idx="1"/>
            <a:endCxn id="272" idx="3"/>
          </p:cNvCxnSpPr>
          <p:nvPr/>
        </p:nvCxnSpPr>
        <p:spPr bwMode="auto">
          <a:xfrm flipH="1">
            <a:off x="4451858" y="4435567"/>
            <a:ext cx="1191775" cy="3644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1852690" y="4650205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items</a:t>
            </a:r>
            <a:r>
              <a:rPr lang="de-DE" sz="1100" dirty="0" smtClean="0"/>
              <a:t> S[1:?]</a:t>
            </a:r>
            <a:endParaRPr lang="de-DE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5230143" y="4644952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100">
                <a:solidFill>
                  <a:srgbClr val="00B050"/>
                </a:solidFill>
              </a:defRPr>
            </a:lvl1pPr>
          </a:lstStyle>
          <a:p>
            <a:r>
              <a:rPr lang="de-DE" dirty="0" err="1">
                <a:solidFill>
                  <a:schemeClr val="tx1"/>
                </a:solidFill>
              </a:rPr>
              <a:t>items</a:t>
            </a:r>
            <a:r>
              <a:rPr lang="de-DE" dirty="0">
                <a:solidFill>
                  <a:schemeClr val="tx1"/>
                </a:solidFill>
              </a:rPr>
              <a:t> S[1:?]</a:t>
            </a: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411551" y="4216162"/>
            <a:ext cx="828000" cy="449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Coordinate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Space</a:t>
            </a:r>
          </a:p>
        </p:txBody>
      </p:sp>
      <p:cxnSp>
        <p:nvCxnSpPr>
          <p:cNvPr id="43" name="AutoShape 23"/>
          <p:cNvCxnSpPr>
            <a:cxnSpLocks noChangeShapeType="1"/>
            <a:stCxn id="42" idx="3"/>
            <a:endCxn id="275" idx="1"/>
          </p:cNvCxnSpPr>
          <p:nvPr/>
        </p:nvCxnSpPr>
        <p:spPr bwMode="auto">
          <a:xfrm flipV="1">
            <a:off x="1239551" y="4440701"/>
            <a:ext cx="223954" cy="1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6619081" y="4211028"/>
            <a:ext cx="828000" cy="449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Coordinate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Space</a:t>
            </a:r>
          </a:p>
        </p:txBody>
      </p:sp>
      <p:cxnSp>
        <p:nvCxnSpPr>
          <p:cNvPr id="45" name="AutoShape 23"/>
          <p:cNvCxnSpPr>
            <a:cxnSpLocks noChangeShapeType="1"/>
            <a:stCxn id="44" idx="1"/>
            <a:endCxn id="289" idx="3"/>
          </p:cNvCxnSpPr>
          <p:nvPr/>
        </p:nvCxnSpPr>
        <p:spPr bwMode="auto">
          <a:xfrm flipH="1" flipV="1">
            <a:off x="6413473" y="4435567"/>
            <a:ext cx="205608" cy="1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72" name="Rectangle 21"/>
          <p:cNvSpPr>
            <a:spLocks noChangeArrowheads="1"/>
          </p:cNvSpPr>
          <p:nvPr/>
        </p:nvSpPr>
        <p:spPr bwMode="auto">
          <a:xfrm>
            <a:off x="3482914" y="4081786"/>
            <a:ext cx="968944" cy="714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Representation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Relationship</a:t>
            </a:r>
            <a:br>
              <a:rPr lang="en-US" sz="1000" b="1" dirty="0">
                <a:solidFill>
                  <a:srgbClr val="E2E6EE">
                    <a:lumMod val="10000"/>
                  </a:srgbClr>
                </a:solidFill>
              </a:rPr>
            </a:br>
            <a:r>
              <a:rPr lang="en-US" sz="1000" b="1" dirty="0" err="1">
                <a:solidFill>
                  <a:srgbClr val="E2E6EE">
                    <a:lumMod val="10000"/>
                  </a:srgbClr>
                </a:solidFill>
              </a:rPr>
              <a:t>WithPlacement</a:t>
            </a: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/>
            </a:r>
            <a:br>
              <a:rPr lang="en-US" sz="1000" b="1" dirty="0">
                <a:solidFill>
                  <a:srgbClr val="E2E6EE">
                    <a:lumMod val="10000"/>
                  </a:srgbClr>
                </a:solidFill>
              </a:rPr>
            </a:b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Transformation</a:t>
            </a:r>
          </a:p>
        </p:txBody>
      </p:sp>
      <p:cxnSp>
        <p:nvCxnSpPr>
          <p:cNvPr id="63" name="AutoShape 23"/>
          <p:cNvCxnSpPr>
            <a:cxnSpLocks noChangeShapeType="1"/>
            <a:stCxn id="279" idx="3"/>
          </p:cNvCxnSpPr>
          <p:nvPr/>
        </p:nvCxnSpPr>
        <p:spPr bwMode="auto">
          <a:xfrm flipV="1">
            <a:off x="2233345" y="4807630"/>
            <a:ext cx="1483825" cy="301486"/>
          </a:xfrm>
          <a:prstGeom prst="bentConnector3">
            <a:avLst>
              <a:gd name="adj1" fmla="val 100813"/>
            </a:avLst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64" name="AutoShape 23"/>
          <p:cNvCxnSpPr>
            <a:cxnSpLocks noChangeShapeType="1"/>
            <a:stCxn id="293" idx="1"/>
          </p:cNvCxnSpPr>
          <p:nvPr/>
        </p:nvCxnSpPr>
        <p:spPr bwMode="auto">
          <a:xfrm rot="10800000">
            <a:off x="4103403" y="4789978"/>
            <a:ext cx="1540231" cy="314005"/>
          </a:xfrm>
          <a:prstGeom prst="bentConnector3">
            <a:avLst>
              <a:gd name="adj1" fmla="val 94265"/>
            </a:avLst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65" name="Textfeld 64"/>
          <p:cNvSpPr txBox="1"/>
          <p:nvPr/>
        </p:nvSpPr>
        <p:spPr>
          <a:xfrm>
            <a:off x="4644008" y="488540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origin</a:t>
            </a:r>
            <a:endParaRPr lang="de-DE" sz="1100" dirty="0"/>
          </a:p>
        </p:txBody>
      </p:sp>
      <p:sp>
        <p:nvSpPr>
          <p:cNvPr id="66" name="Textfeld 65"/>
          <p:cNvSpPr txBox="1"/>
          <p:nvPr/>
        </p:nvSpPr>
        <p:spPr>
          <a:xfrm>
            <a:off x="2652852" y="4883183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target</a:t>
            </a:r>
            <a:endParaRPr lang="de-DE" sz="1100" dirty="0"/>
          </a:p>
        </p:txBody>
      </p:sp>
      <p:sp>
        <p:nvSpPr>
          <p:cNvPr id="71" name="Textfeld 70"/>
          <p:cNvSpPr txBox="1"/>
          <p:nvPr/>
        </p:nvSpPr>
        <p:spPr>
          <a:xfrm>
            <a:off x="2626050" y="4222412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relating</a:t>
            </a:r>
            <a:endParaRPr lang="de-DE" sz="1100" dirty="0"/>
          </a:p>
        </p:txBody>
      </p:sp>
      <p:sp>
        <p:nvSpPr>
          <p:cNvPr id="72" name="Textfeld 71"/>
          <p:cNvSpPr txBox="1"/>
          <p:nvPr/>
        </p:nvSpPr>
        <p:spPr>
          <a:xfrm>
            <a:off x="4644008" y="422241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related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6595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/>
          <p:cNvSpPr/>
          <p:nvPr/>
        </p:nvSpPr>
        <p:spPr bwMode="auto">
          <a:xfrm>
            <a:off x="323528" y="2368240"/>
            <a:ext cx="2279954" cy="141595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4400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chemeClr val="tx1"/>
                </a:solidFill>
              </a:rPr>
              <a:t>Positioning</a:t>
            </a:r>
            <a:endParaRPr lang="en-US" sz="1100" b="1" kern="0" dirty="0">
              <a:solidFill>
                <a:schemeClr val="tx1"/>
              </a:solidFill>
            </a:endParaRPr>
          </a:p>
        </p:txBody>
      </p:sp>
      <p:sp>
        <p:nvSpPr>
          <p:cNvPr id="275" name="Rectangle 21"/>
          <p:cNvSpPr>
            <a:spLocks noChangeArrowheads="1"/>
          </p:cNvSpPr>
          <p:nvPr/>
        </p:nvSpPr>
        <p:spPr bwMode="auto">
          <a:xfrm>
            <a:off x="1463505" y="2654374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Composed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Geometric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Model</a:t>
            </a:r>
          </a:p>
        </p:txBody>
      </p:sp>
      <p:sp>
        <p:nvSpPr>
          <p:cNvPr id="279" name="Rectangle 21"/>
          <p:cNvSpPr>
            <a:spLocks noChangeArrowheads="1"/>
          </p:cNvSpPr>
          <p:nvPr/>
        </p:nvSpPr>
        <p:spPr bwMode="auto">
          <a:xfrm>
            <a:off x="1383159" y="3322789"/>
            <a:ext cx="93253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Cartesian</a:t>
            </a:r>
            <a:br>
              <a:rPr lang="en-US" sz="1000" b="1" dirty="0">
                <a:solidFill>
                  <a:srgbClr val="E2E6EE">
                    <a:lumMod val="10000"/>
                  </a:srgbClr>
                </a:solidFill>
              </a:rPr>
            </a:b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Transformation</a:t>
            </a:r>
          </a:p>
        </p:txBody>
      </p:sp>
      <p:cxnSp>
        <p:nvCxnSpPr>
          <p:cNvPr id="282" name="AutoShape 23"/>
          <p:cNvCxnSpPr>
            <a:cxnSpLocks noChangeShapeType="1"/>
            <a:stCxn id="279" idx="0"/>
            <a:endCxn id="275" idx="2"/>
          </p:cNvCxnSpPr>
          <p:nvPr/>
        </p:nvCxnSpPr>
        <p:spPr bwMode="auto">
          <a:xfrm flipH="1" flipV="1">
            <a:off x="1848425" y="3048976"/>
            <a:ext cx="999" cy="273813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86" name="Rounded Rectangle 285"/>
          <p:cNvSpPr/>
          <p:nvPr/>
        </p:nvSpPr>
        <p:spPr bwMode="auto">
          <a:xfrm>
            <a:off x="5315421" y="2368240"/>
            <a:ext cx="2279954" cy="141595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4400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chemeClr val="tx1"/>
                </a:solidFill>
              </a:rPr>
              <a:t>Positioning</a:t>
            </a:r>
            <a:endParaRPr lang="en-US" sz="1100" b="1" kern="0" dirty="0">
              <a:solidFill>
                <a:schemeClr val="tx1"/>
              </a:solidFill>
            </a:endParaRPr>
          </a:p>
        </p:txBody>
      </p:sp>
      <p:sp>
        <p:nvSpPr>
          <p:cNvPr id="289" name="Rectangle 21"/>
          <p:cNvSpPr>
            <a:spLocks noChangeArrowheads="1"/>
          </p:cNvSpPr>
          <p:nvPr/>
        </p:nvSpPr>
        <p:spPr bwMode="auto">
          <a:xfrm>
            <a:off x="5652682" y="2654374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External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Geometric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Model</a:t>
            </a:r>
          </a:p>
        </p:txBody>
      </p:sp>
      <p:sp>
        <p:nvSpPr>
          <p:cNvPr id="293" name="Rectangle 21"/>
          <p:cNvSpPr>
            <a:spLocks noChangeArrowheads="1"/>
          </p:cNvSpPr>
          <p:nvPr/>
        </p:nvSpPr>
        <p:spPr bwMode="auto">
          <a:xfrm>
            <a:off x="5652682" y="3322789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Axis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Placement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294" name="AutoShape 23"/>
          <p:cNvCxnSpPr>
            <a:cxnSpLocks noChangeShapeType="1"/>
            <a:stCxn id="293" idx="0"/>
            <a:endCxn id="289" idx="2"/>
          </p:cNvCxnSpPr>
          <p:nvPr/>
        </p:nvCxnSpPr>
        <p:spPr bwMode="auto">
          <a:xfrm flipV="1">
            <a:off x="6037602" y="3048976"/>
            <a:ext cx="0" cy="273813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301" name="AutoShape 23"/>
          <p:cNvCxnSpPr>
            <a:cxnSpLocks noChangeShapeType="1"/>
            <a:stCxn id="275" idx="3"/>
            <a:endCxn id="272" idx="1"/>
          </p:cNvCxnSpPr>
          <p:nvPr/>
        </p:nvCxnSpPr>
        <p:spPr bwMode="auto">
          <a:xfrm flipV="1">
            <a:off x="2233345" y="2849965"/>
            <a:ext cx="1249569" cy="171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302" name="AutoShape 23"/>
          <p:cNvCxnSpPr>
            <a:cxnSpLocks noChangeShapeType="1"/>
            <a:stCxn id="289" idx="1"/>
            <a:endCxn id="272" idx="3"/>
          </p:cNvCxnSpPr>
          <p:nvPr/>
        </p:nvCxnSpPr>
        <p:spPr bwMode="auto">
          <a:xfrm flipH="1" flipV="1">
            <a:off x="4451858" y="2849965"/>
            <a:ext cx="1200824" cy="171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1852690" y="3061179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items</a:t>
            </a:r>
            <a:r>
              <a:rPr lang="de-DE" sz="1100" dirty="0" smtClean="0"/>
              <a:t> S[1:?]</a:t>
            </a:r>
            <a:endParaRPr lang="de-DE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5239192" y="3061060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100">
                <a:solidFill>
                  <a:srgbClr val="00B050"/>
                </a:solidFill>
              </a:defRPr>
            </a:lvl1pPr>
          </a:lstStyle>
          <a:p>
            <a:r>
              <a:rPr lang="de-DE" dirty="0" err="1">
                <a:solidFill>
                  <a:schemeClr val="tx1"/>
                </a:solidFill>
              </a:rPr>
              <a:t>items</a:t>
            </a:r>
            <a:r>
              <a:rPr lang="de-DE" dirty="0">
                <a:solidFill>
                  <a:schemeClr val="tx1"/>
                </a:solidFill>
              </a:rPr>
              <a:t> S[1:?]</a:t>
            </a: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411551" y="2627136"/>
            <a:ext cx="828000" cy="449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Coordinate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Space</a:t>
            </a:r>
          </a:p>
        </p:txBody>
      </p:sp>
      <p:cxnSp>
        <p:nvCxnSpPr>
          <p:cNvPr id="43" name="AutoShape 23"/>
          <p:cNvCxnSpPr>
            <a:cxnSpLocks noChangeShapeType="1"/>
            <a:stCxn id="42" idx="3"/>
            <a:endCxn id="275" idx="1"/>
          </p:cNvCxnSpPr>
          <p:nvPr/>
        </p:nvCxnSpPr>
        <p:spPr bwMode="auto">
          <a:xfrm flipV="1">
            <a:off x="1239551" y="2851675"/>
            <a:ext cx="223954" cy="1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6628130" y="2627136"/>
            <a:ext cx="828000" cy="449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Coordinate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Space</a:t>
            </a:r>
          </a:p>
        </p:txBody>
      </p:sp>
      <p:cxnSp>
        <p:nvCxnSpPr>
          <p:cNvPr id="45" name="AutoShape 23"/>
          <p:cNvCxnSpPr>
            <a:cxnSpLocks noChangeShapeType="1"/>
            <a:stCxn id="44" idx="1"/>
            <a:endCxn id="289" idx="3"/>
          </p:cNvCxnSpPr>
          <p:nvPr/>
        </p:nvCxnSpPr>
        <p:spPr bwMode="auto">
          <a:xfrm flipH="1" flipV="1">
            <a:off x="6422522" y="2851675"/>
            <a:ext cx="205608" cy="1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51" name="AutoShape 23"/>
          <p:cNvCxnSpPr>
            <a:cxnSpLocks noChangeShapeType="1"/>
            <a:stCxn id="279" idx="3"/>
            <a:endCxn id="272" idx="2"/>
          </p:cNvCxnSpPr>
          <p:nvPr/>
        </p:nvCxnSpPr>
        <p:spPr bwMode="auto">
          <a:xfrm flipV="1">
            <a:off x="2315689" y="3207390"/>
            <a:ext cx="1651697" cy="312700"/>
          </a:xfrm>
          <a:prstGeom prst="bentConnector2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72" name="Rectangle 21"/>
          <p:cNvSpPr>
            <a:spLocks noChangeArrowheads="1"/>
          </p:cNvSpPr>
          <p:nvPr/>
        </p:nvSpPr>
        <p:spPr bwMode="auto">
          <a:xfrm>
            <a:off x="3482914" y="2492540"/>
            <a:ext cx="968944" cy="714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Representation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Relationship</a:t>
            </a:r>
            <a:br>
              <a:rPr lang="en-US" sz="1000" b="1" dirty="0">
                <a:solidFill>
                  <a:srgbClr val="E2E6EE">
                    <a:lumMod val="10000"/>
                  </a:srgbClr>
                </a:solidFill>
              </a:rPr>
            </a:br>
            <a:r>
              <a:rPr lang="en-US" sz="1000" b="1" dirty="0" err="1">
                <a:solidFill>
                  <a:srgbClr val="E2E6EE">
                    <a:lumMod val="10000"/>
                  </a:srgbClr>
                </a:solidFill>
              </a:rPr>
              <a:t>WithCartesian</a:t>
            </a: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/>
            </a:r>
            <a:br>
              <a:rPr lang="en-US" sz="1000" b="1" dirty="0">
                <a:solidFill>
                  <a:srgbClr val="E2E6EE">
                    <a:lumMod val="10000"/>
                  </a:srgbClr>
                </a:solidFill>
              </a:rPr>
            </a:b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Transformation</a:t>
            </a:r>
          </a:p>
        </p:txBody>
      </p:sp>
      <p:sp>
        <p:nvSpPr>
          <p:cNvPr id="9" name="Rechteck 8"/>
          <p:cNvSpPr/>
          <p:nvPr/>
        </p:nvSpPr>
        <p:spPr>
          <a:xfrm>
            <a:off x="6455398" y="3258482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Position=[0,0,0</a:t>
            </a:r>
            <a:r>
              <a:rPr lang="de-DE" sz="1100" dirty="0"/>
              <a:t>] </a:t>
            </a:r>
          </a:p>
        </p:txBody>
      </p:sp>
      <p:cxnSp>
        <p:nvCxnSpPr>
          <p:cNvPr id="52" name="AutoShape 23"/>
          <p:cNvCxnSpPr>
            <a:cxnSpLocks noChangeShapeType="1"/>
            <a:endCxn id="293" idx="3"/>
          </p:cNvCxnSpPr>
          <p:nvPr/>
        </p:nvCxnSpPr>
        <p:spPr bwMode="auto">
          <a:xfrm flipH="1" flipV="1">
            <a:off x="6422522" y="3520090"/>
            <a:ext cx="306822" cy="2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2626050" y="2640090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relating</a:t>
            </a:r>
            <a:endParaRPr lang="de-DE" sz="1100" dirty="0"/>
          </a:p>
        </p:txBody>
      </p:sp>
      <p:sp>
        <p:nvSpPr>
          <p:cNvPr id="57" name="Textfeld 56"/>
          <p:cNvSpPr txBox="1"/>
          <p:nvPr/>
        </p:nvSpPr>
        <p:spPr>
          <a:xfrm>
            <a:off x="4644008" y="2640090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related</a:t>
            </a:r>
            <a:endParaRPr lang="de-DE" sz="1100" dirty="0"/>
          </a:p>
        </p:txBody>
      </p:sp>
      <p:sp>
        <p:nvSpPr>
          <p:cNvPr id="58" name="Textfeld 57"/>
          <p:cNvSpPr txBox="1"/>
          <p:nvPr/>
        </p:nvSpPr>
        <p:spPr>
          <a:xfrm>
            <a:off x="2588848" y="3322548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transformation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8607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/>
          <p:cNvSpPr/>
          <p:nvPr/>
        </p:nvSpPr>
        <p:spPr bwMode="auto">
          <a:xfrm>
            <a:off x="323528" y="3957266"/>
            <a:ext cx="2279954" cy="141595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4400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chemeClr val="tx1"/>
                </a:solidFill>
              </a:rPr>
              <a:t>Positioning</a:t>
            </a:r>
            <a:endParaRPr lang="en-US" sz="1100" b="1" kern="0" dirty="0">
              <a:solidFill>
                <a:schemeClr val="tx1"/>
              </a:solidFill>
            </a:endParaRPr>
          </a:p>
        </p:txBody>
      </p:sp>
      <p:sp>
        <p:nvSpPr>
          <p:cNvPr id="272" name="Rectangle 21"/>
          <p:cNvSpPr>
            <a:spLocks noChangeArrowheads="1"/>
          </p:cNvSpPr>
          <p:nvPr/>
        </p:nvSpPr>
        <p:spPr bwMode="auto">
          <a:xfrm>
            <a:off x="3482914" y="4095854"/>
            <a:ext cx="968944" cy="714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Representation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Relationship</a:t>
            </a:r>
            <a:br>
              <a:rPr lang="en-US" sz="1000" b="1" dirty="0">
                <a:solidFill>
                  <a:srgbClr val="E2E6EE">
                    <a:lumMod val="10000"/>
                  </a:srgbClr>
                </a:solidFill>
              </a:rPr>
            </a:br>
            <a:r>
              <a:rPr lang="en-US" sz="1000" b="1" dirty="0" err="1">
                <a:solidFill>
                  <a:srgbClr val="E2E6EE">
                    <a:lumMod val="10000"/>
                  </a:srgbClr>
                </a:solidFill>
              </a:rPr>
              <a:t>WithSame</a:t>
            </a: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/>
            </a:r>
            <a:br>
              <a:rPr lang="en-US" sz="1000" b="1" dirty="0">
                <a:solidFill>
                  <a:srgbClr val="E2E6EE">
                    <a:lumMod val="10000"/>
                  </a:srgbClr>
                </a:solidFill>
              </a:rPr>
            </a:br>
            <a:r>
              <a:rPr lang="en-US" sz="1000" b="1" dirty="0" err="1">
                <a:solidFill>
                  <a:srgbClr val="E2E6EE">
                    <a:lumMod val="10000"/>
                  </a:srgbClr>
                </a:solidFill>
              </a:rPr>
              <a:t>CoordinateSpace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sp>
        <p:nvSpPr>
          <p:cNvPr id="275" name="Rectangle 21"/>
          <p:cNvSpPr>
            <a:spLocks noChangeArrowheads="1"/>
          </p:cNvSpPr>
          <p:nvPr/>
        </p:nvSpPr>
        <p:spPr bwMode="auto">
          <a:xfrm>
            <a:off x="1463505" y="4255978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Composed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Geometric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Model</a:t>
            </a:r>
          </a:p>
        </p:txBody>
      </p:sp>
      <p:sp>
        <p:nvSpPr>
          <p:cNvPr id="279" name="Rectangle 21"/>
          <p:cNvSpPr>
            <a:spLocks noChangeArrowheads="1"/>
          </p:cNvSpPr>
          <p:nvPr/>
        </p:nvSpPr>
        <p:spPr bwMode="auto">
          <a:xfrm>
            <a:off x="1463505" y="4911815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Axis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Placement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282" name="AutoShape 23"/>
          <p:cNvCxnSpPr>
            <a:cxnSpLocks noChangeShapeType="1"/>
            <a:stCxn id="279" idx="0"/>
            <a:endCxn id="275" idx="2"/>
          </p:cNvCxnSpPr>
          <p:nvPr/>
        </p:nvCxnSpPr>
        <p:spPr bwMode="auto">
          <a:xfrm flipV="1">
            <a:off x="1848425" y="4650580"/>
            <a:ext cx="0" cy="261235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286" name="Rounded Rectangle 285"/>
          <p:cNvSpPr/>
          <p:nvPr/>
        </p:nvSpPr>
        <p:spPr bwMode="auto">
          <a:xfrm>
            <a:off x="5292725" y="3957266"/>
            <a:ext cx="2279954" cy="1415950"/>
          </a:xfrm>
          <a:prstGeom prst="roundRect">
            <a:avLst>
              <a:gd name="adj" fmla="val 783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4400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chemeClr val="tx1"/>
                </a:solidFill>
              </a:rPr>
              <a:t>Positioning</a:t>
            </a:r>
            <a:endParaRPr lang="en-US" sz="1100" b="1" kern="0" dirty="0">
              <a:solidFill>
                <a:schemeClr val="tx1"/>
              </a:solidFill>
            </a:endParaRPr>
          </a:p>
        </p:txBody>
      </p:sp>
      <p:sp>
        <p:nvSpPr>
          <p:cNvPr id="289" name="Rectangle 21"/>
          <p:cNvSpPr>
            <a:spLocks noChangeArrowheads="1"/>
          </p:cNvSpPr>
          <p:nvPr/>
        </p:nvSpPr>
        <p:spPr bwMode="auto">
          <a:xfrm>
            <a:off x="5629986" y="4255978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External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Geometric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Model</a:t>
            </a:r>
          </a:p>
        </p:txBody>
      </p:sp>
      <p:sp>
        <p:nvSpPr>
          <p:cNvPr id="293" name="Rectangle 21"/>
          <p:cNvSpPr>
            <a:spLocks noChangeArrowheads="1"/>
          </p:cNvSpPr>
          <p:nvPr/>
        </p:nvSpPr>
        <p:spPr bwMode="auto">
          <a:xfrm>
            <a:off x="5629986" y="4911815"/>
            <a:ext cx="769840" cy="39460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Axis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E2E6EE">
                    <a:lumMod val="10000"/>
                  </a:srgbClr>
                </a:solidFill>
              </a:rPr>
              <a:t>Placement</a:t>
            </a:r>
            <a:endParaRPr lang="en-US" sz="1000" b="1" dirty="0">
              <a:solidFill>
                <a:srgbClr val="E2E6EE">
                  <a:lumMod val="10000"/>
                </a:srgbClr>
              </a:solidFill>
            </a:endParaRPr>
          </a:p>
        </p:txBody>
      </p:sp>
      <p:cxnSp>
        <p:nvCxnSpPr>
          <p:cNvPr id="294" name="AutoShape 23"/>
          <p:cNvCxnSpPr>
            <a:cxnSpLocks noChangeShapeType="1"/>
            <a:stCxn id="293" idx="0"/>
            <a:endCxn id="289" idx="2"/>
          </p:cNvCxnSpPr>
          <p:nvPr/>
        </p:nvCxnSpPr>
        <p:spPr bwMode="auto">
          <a:xfrm flipV="1">
            <a:off x="6014906" y="4650580"/>
            <a:ext cx="0" cy="261235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301" name="AutoShape 23"/>
          <p:cNvCxnSpPr>
            <a:cxnSpLocks noChangeShapeType="1"/>
            <a:stCxn id="275" idx="3"/>
            <a:endCxn id="272" idx="1"/>
          </p:cNvCxnSpPr>
          <p:nvPr/>
        </p:nvCxnSpPr>
        <p:spPr bwMode="auto">
          <a:xfrm>
            <a:off x="2233345" y="4453279"/>
            <a:ext cx="1249569" cy="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302" name="AutoShape 23"/>
          <p:cNvCxnSpPr>
            <a:cxnSpLocks noChangeShapeType="1"/>
            <a:stCxn id="289" idx="1"/>
            <a:endCxn id="272" idx="3"/>
          </p:cNvCxnSpPr>
          <p:nvPr/>
        </p:nvCxnSpPr>
        <p:spPr bwMode="auto">
          <a:xfrm flipH="1">
            <a:off x="4451858" y="4453279"/>
            <a:ext cx="1178128" cy="0"/>
          </a:xfrm>
          <a:prstGeom prst="straightConnector1">
            <a:avLst/>
          </a:prstGeom>
          <a:noFill/>
          <a:ln w="9525">
            <a:solidFill>
              <a:schemeClr val="accent4">
                <a:lumMod val="75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1852690" y="4650205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items</a:t>
            </a:r>
            <a:r>
              <a:rPr lang="de-DE" sz="1100" dirty="0" smtClean="0"/>
              <a:t> S[1:?]</a:t>
            </a:r>
            <a:endParaRPr lang="de-DE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5216496" y="4650086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100">
                <a:solidFill>
                  <a:srgbClr val="00B050"/>
                </a:solidFill>
              </a:defRPr>
            </a:lvl1pPr>
          </a:lstStyle>
          <a:p>
            <a:r>
              <a:rPr lang="de-DE" dirty="0" err="1">
                <a:solidFill>
                  <a:schemeClr val="tx1"/>
                </a:solidFill>
              </a:rPr>
              <a:t>items</a:t>
            </a:r>
            <a:r>
              <a:rPr lang="de-DE" dirty="0">
                <a:solidFill>
                  <a:schemeClr val="tx1"/>
                </a:solidFill>
              </a:rPr>
              <a:t> S[1:?]</a:t>
            </a: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411551" y="4216162"/>
            <a:ext cx="828000" cy="449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Geometric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Coordinate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E2E6EE">
                    <a:lumMod val="10000"/>
                  </a:srgbClr>
                </a:solidFill>
              </a:rPr>
              <a:t>Space</a:t>
            </a:r>
          </a:p>
        </p:txBody>
      </p:sp>
      <p:cxnSp>
        <p:nvCxnSpPr>
          <p:cNvPr id="78" name="AutoShape 23"/>
          <p:cNvCxnSpPr>
            <a:cxnSpLocks noChangeShapeType="1"/>
            <a:stCxn id="77" idx="3"/>
          </p:cNvCxnSpPr>
          <p:nvPr/>
        </p:nvCxnSpPr>
        <p:spPr bwMode="auto">
          <a:xfrm flipV="1">
            <a:off x="1239551" y="4440701"/>
            <a:ext cx="223954" cy="1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74" name="AutoShape 23"/>
          <p:cNvCxnSpPr>
            <a:cxnSpLocks noChangeShapeType="1"/>
            <a:stCxn id="77" idx="1"/>
            <a:endCxn id="289" idx="3"/>
          </p:cNvCxnSpPr>
          <p:nvPr/>
        </p:nvCxnSpPr>
        <p:spPr bwMode="auto">
          <a:xfrm rot="10800000" flipH="1" flipV="1">
            <a:off x="411550" y="4440701"/>
            <a:ext cx="5988275" cy="12577"/>
          </a:xfrm>
          <a:prstGeom prst="bentConnector5">
            <a:avLst>
              <a:gd name="adj1" fmla="val -3817"/>
              <a:gd name="adj2" fmla="val 8768737"/>
              <a:gd name="adj3" fmla="val 121364"/>
            </a:avLst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81" name="Rechteck 80"/>
          <p:cNvSpPr/>
          <p:nvPr/>
        </p:nvSpPr>
        <p:spPr>
          <a:xfrm>
            <a:off x="6432702" y="4847508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Position=[</a:t>
            </a:r>
            <a:r>
              <a:rPr lang="de-DE" sz="1100" dirty="0"/>
              <a:t>0,0,0] </a:t>
            </a:r>
          </a:p>
        </p:txBody>
      </p:sp>
      <p:cxnSp>
        <p:nvCxnSpPr>
          <p:cNvPr id="82" name="AutoShape 23"/>
          <p:cNvCxnSpPr>
            <a:cxnSpLocks noChangeShapeType="1"/>
          </p:cNvCxnSpPr>
          <p:nvPr/>
        </p:nvCxnSpPr>
        <p:spPr bwMode="auto">
          <a:xfrm flipH="1" flipV="1">
            <a:off x="6399826" y="5109116"/>
            <a:ext cx="306822" cy="2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cxnSp>
        <p:nvCxnSpPr>
          <p:cNvPr id="84" name="AutoShape 23"/>
          <p:cNvCxnSpPr>
            <a:cxnSpLocks noChangeShapeType="1"/>
            <a:endCxn id="279" idx="1"/>
          </p:cNvCxnSpPr>
          <p:nvPr/>
        </p:nvCxnSpPr>
        <p:spPr bwMode="auto">
          <a:xfrm flipV="1">
            <a:off x="1131565" y="5109116"/>
            <a:ext cx="331940" cy="1"/>
          </a:xfrm>
          <a:prstGeom prst="straightConnector1">
            <a:avLst/>
          </a:prstGeom>
          <a:noFill/>
          <a:ln w="9525">
            <a:solidFill>
              <a:schemeClr val="bg2">
                <a:lumMod val="10000"/>
              </a:schemeClr>
            </a:solidFill>
            <a:round/>
            <a:headEnd type="oval" w="med" len="med"/>
            <a:tailEnd/>
          </a:ln>
          <a:effectLst/>
        </p:spPr>
      </p:cxnSp>
      <p:sp>
        <p:nvSpPr>
          <p:cNvPr id="86" name="Rechteck 85"/>
          <p:cNvSpPr/>
          <p:nvPr/>
        </p:nvSpPr>
        <p:spPr>
          <a:xfrm>
            <a:off x="468395" y="4810704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Position=[</a:t>
            </a:r>
            <a:r>
              <a:rPr lang="de-DE" sz="1100" dirty="0"/>
              <a:t>0,0,0] 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2626050" y="4250548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relating</a:t>
            </a:r>
            <a:endParaRPr lang="de-DE" sz="1100" dirty="0"/>
          </a:p>
        </p:txBody>
      </p:sp>
      <p:sp>
        <p:nvSpPr>
          <p:cNvPr id="98" name="Textfeld 97"/>
          <p:cNvSpPr txBox="1"/>
          <p:nvPr/>
        </p:nvSpPr>
        <p:spPr>
          <a:xfrm>
            <a:off x="4644008" y="4250548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related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8541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Bildschirmpräsentation (4:3)</PresentationFormat>
  <Paragraphs>136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st02739</dc:creator>
  <cp:lastModifiedBy>Ungerer, Max</cp:lastModifiedBy>
  <cp:revision>184</cp:revision>
  <dcterms:created xsi:type="dcterms:W3CDTF">2012-09-14T16:45:31Z</dcterms:created>
  <dcterms:modified xsi:type="dcterms:W3CDTF">2014-04-11T11:11:08Z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-1170487129</vt:i4>
  </property>
  <property fmtid="{D5CDD505-2E9C-101B-9397-08002B2CF9AE}" pid="4" name="_EmailSubject">
    <vt:lpwstr>[AP242] Release candidate 9 of BO Model for IS version----material and language comments</vt:lpwstr>
  </property>
  <property fmtid="{D5CDD505-2E9C-101B-9397-08002B2CF9AE}" pid="5" name="_AuthorEmail">
    <vt:lpwstr>frederic.darre@airbus.com</vt:lpwstr>
  </property>
  <property fmtid="{D5CDD505-2E9C-101B-9397-08002B2CF9AE}" pid="6" name="_AuthorEmailDisplayName">
    <vt:lpwstr>DARRE, Frederic (CIMPA SAS)</vt:lpwstr>
  </property>
</Properties>
</file>