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946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3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3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8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2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1BCE-9784-C64C-A2B8-9F2EED9C931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4CCC-2C82-EE4F-A73D-804D58B5DA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 Model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Ganser</a:t>
            </a:r>
          </a:p>
          <a:p>
            <a:r>
              <a:rPr lang="en-US" dirty="0" smtClean="0"/>
              <a:t>03/10/2015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2" y="2750701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G7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2" y="4568049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444599" y="320560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444599" y="3661282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444599" y="410671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3" y="2749175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5" name="Elbow Connector 54"/>
          <p:cNvCxnSpPr>
            <a:stCxn id="47" idx="2"/>
            <a:endCxn id="50" idx="1"/>
          </p:cNvCxnSpPr>
          <p:nvPr/>
        </p:nvCxnSpPr>
        <p:spPr>
          <a:xfrm rot="16200000" flipH="1">
            <a:off x="2153349" y="3065996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1" idx="1"/>
          </p:cNvCxnSpPr>
          <p:nvPr/>
        </p:nvCxnSpPr>
        <p:spPr>
          <a:xfrm rot="16200000" flipH="1">
            <a:off x="1918964" y="3287283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1702796" y="3516549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465955" y="3753389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9" y="2900812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2"/>
            <a:endCxn id="47" idx="1"/>
          </p:cNvCxnSpPr>
          <p:nvPr/>
        </p:nvCxnSpPr>
        <p:spPr>
          <a:xfrm rot="16200000" flipH="1">
            <a:off x="1183008" y="2199204"/>
            <a:ext cx="1089124" cy="31714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511825" y="151146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2" name="Elbow Connector 31"/>
          <p:cNvCxnSpPr>
            <a:stCxn id="39" idx="3"/>
            <a:endCxn id="30" idx="1"/>
          </p:cNvCxnSpPr>
          <p:nvPr/>
        </p:nvCxnSpPr>
        <p:spPr>
          <a:xfrm flipV="1">
            <a:off x="2710343" y="1663106"/>
            <a:ext cx="801482" cy="13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11825" y="1146789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30" idx="1"/>
            <a:endCxn id="33" idx="1"/>
          </p:cNvCxnSpPr>
          <p:nvPr/>
        </p:nvCxnSpPr>
        <p:spPr>
          <a:xfrm rot="10800000">
            <a:off x="3511825" y="1300678"/>
            <a:ext cx="12700" cy="362428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52361" y="218041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36" name="Elbow Connector 35"/>
          <p:cNvCxnSpPr>
            <a:stCxn id="39" idx="3"/>
            <a:endCxn id="35" idx="1"/>
          </p:cNvCxnSpPr>
          <p:nvPr/>
        </p:nvCxnSpPr>
        <p:spPr>
          <a:xfrm>
            <a:off x="2710343" y="1664436"/>
            <a:ext cx="842018" cy="6676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52361" y="1872634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8" name="Elbow Connector 37"/>
          <p:cNvCxnSpPr>
            <a:stCxn id="35" idx="1"/>
            <a:endCxn id="37" idx="1"/>
          </p:cNvCxnSpPr>
          <p:nvPr/>
        </p:nvCxnSpPr>
        <p:spPr>
          <a:xfrm rot="10800000">
            <a:off x="3552361" y="2026524"/>
            <a:ext cx="12700" cy="305525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222994" y="1512799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cxnSp>
        <p:nvCxnSpPr>
          <p:cNvPr id="40" name="Elbow Connector 39"/>
          <p:cNvCxnSpPr>
            <a:stCxn id="13" idx="3"/>
            <a:endCxn id="39" idx="1"/>
          </p:cNvCxnSpPr>
          <p:nvPr/>
        </p:nvCxnSpPr>
        <p:spPr>
          <a:xfrm>
            <a:off x="1848227" y="1661578"/>
            <a:ext cx="374767" cy="2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849" y="2258637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G8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71354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316921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25711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438894" y="1943319"/>
            <a:ext cx="597060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573932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795219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408748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1" y="45275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G9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1" y="5520358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44598" y="505902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2" y="452598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2115045" y="4881107"/>
            <a:ext cx="379879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878204" y="5117947"/>
            <a:ext cx="841213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8" y="467762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4" idx="2"/>
            <a:endCxn id="47" idx="1"/>
          </p:cNvCxnSpPr>
          <p:nvPr/>
        </p:nvCxnSpPr>
        <p:spPr>
          <a:xfrm rot="16200000" flipH="1">
            <a:off x="1525125" y="4318129"/>
            <a:ext cx="404891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89770" y="3970982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16200000" flipH="1">
            <a:off x="945636" y="3778485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476278" y="3782198"/>
            <a:ext cx="613584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41975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287543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64306" y="332086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24" idx="1"/>
          </p:cNvCxnSpPr>
          <p:nvPr/>
        </p:nvCxnSpPr>
        <p:spPr>
          <a:xfrm rot="16200000" flipH="1">
            <a:off x="1637562" y="1744650"/>
            <a:ext cx="758181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5" idx="1"/>
          </p:cNvCxnSpPr>
          <p:nvPr/>
        </p:nvCxnSpPr>
        <p:spPr>
          <a:xfrm rot="16200000" flipH="1">
            <a:off x="1409725" y="1972487"/>
            <a:ext cx="1213854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3" idx="2"/>
            <a:endCxn id="26" idx="1"/>
          </p:cNvCxnSpPr>
          <p:nvPr/>
        </p:nvCxnSpPr>
        <p:spPr>
          <a:xfrm rot="16200000" flipH="1">
            <a:off x="1187009" y="2195203"/>
            <a:ext cx="1659287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2"/>
            <a:endCxn id="16" idx="1"/>
          </p:cNvCxnSpPr>
          <p:nvPr/>
        </p:nvCxnSpPr>
        <p:spPr>
          <a:xfrm rot="16200000" flipH="1">
            <a:off x="962328" y="2419884"/>
            <a:ext cx="2120621" cy="9072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67653" y="3654543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667653" y="3203361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667653" y="2759988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667653" y="2293578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 (Defining </a:t>
            </a:r>
            <a:r>
              <a:rPr lang="en-US" dirty="0"/>
              <a:t>I</a:t>
            </a:r>
            <a:r>
              <a:rPr lang="en-US" dirty="0" smtClean="0"/>
              <a:t>nternal Cable)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389866" y="2143774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SX1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564402" y="3053591"/>
            <a:ext cx="667631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WX1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2564402" y="3509264"/>
            <a:ext cx="667631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WX2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2564402" y="3954697"/>
            <a:ext cx="667631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WX3</a:t>
            </a:r>
            <a:endParaRPr lang="en-US" dirty="0"/>
          </a:p>
        </p:txBody>
      </p:sp>
      <p:cxnSp>
        <p:nvCxnSpPr>
          <p:cNvPr id="65" name="Elbow Connector 64"/>
          <p:cNvCxnSpPr>
            <a:stCxn id="61" idx="2"/>
            <a:endCxn id="58" idx="1"/>
          </p:cNvCxnSpPr>
          <p:nvPr/>
        </p:nvCxnSpPr>
        <p:spPr>
          <a:xfrm rot="16200000" flipH="1">
            <a:off x="1050197" y="1955742"/>
            <a:ext cx="376038" cy="3032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8" idx="2"/>
            <a:endCxn id="60" idx="1"/>
          </p:cNvCxnSpPr>
          <p:nvPr/>
        </p:nvCxnSpPr>
        <p:spPr>
          <a:xfrm rot="16200000" flipH="1">
            <a:off x="1737658" y="2378483"/>
            <a:ext cx="758181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8" idx="2"/>
            <a:endCxn id="62" idx="1"/>
          </p:cNvCxnSpPr>
          <p:nvPr/>
        </p:nvCxnSpPr>
        <p:spPr>
          <a:xfrm rot="16200000" flipH="1">
            <a:off x="1509821" y="2606320"/>
            <a:ext cx="1213854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8" idx="2"/>
            <a:endCxn id="63" idx="1"/>
          </p:cNvCxnSpPr>
          <p:nvPr/>
        </p:nvCxnSpPr>
        <p:spPr>
          <a:xfrm rot="16200000" flipH="1">
            <a:off x="1287105" y="2829036"/>
            <a:ext cx="1659287" cy="8953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3268" y="1616100"/>
            <a:ext cx="60659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52955" y="3806175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752955" y="3373947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752955" y="2930574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47810" y="5599199"/>
            <a:ext cx="72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This is a recursive approach that allows the definition of wires and cables.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040126" y="184957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Shield</a:t>
            </a:r>
            <a:endParaRPr lang="en-US" dirty="0"/>
          </a:p>
        </p:txBody>
      </p:sp>
      <p:cxnSp>
        <p:nvCxnSpPr>
          <p:cNvPr id="29" name="Elbow Connector 28"/>
          <p:cNvCxnSpPr>
            <a:stCxn id="58" idx="3"/>
            <a:endCxn id="28" idx="1"/>
          </p:cNvCxnSpPr>
          <p:nvPr/>
        </p:nvCxnSpPr>
        <p:spPr>
          <a:xfrm flipV="1">
            <a:off x="1948323" y="2001208"/>
            <a:ext cx="1091803" cy="2942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060715" y="2458672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Plastic</a:t>
            </a:r>
            <a:endParaRPr lang="en-US" dirty="0"/>
          </a:p>
        </p:txBody>
      </p:sp>
      <p:cxnSp>
        <p:nvCxnSpPr>
          <p:cNvPr id="33" name="Elbow Connector 32"/>
          <p:cNvCxnSpPr>
            <a:stCxn id="58" idx="3"/>
            <a:endCxn id="32" idx="1"/>
          </p:cNvCxnSpPr>
          <p:nvPr/>
        </p:nvCxnSpPr>
        <p:spPr>
          <a:xfrm>
            <a:off x="1948323" y="2295411"/>
            <a:ext cx="1112392" cy="3148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324448" y="2146132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cxnSp>
        <p:nvCxnSpPr>
          <p:cNvPr id="44" name="Elbow Connector 43"/>
          <p:cNvCxnSpPr>
            <a:stCxn id="36" idx="0"/>
            <a:endCxn id="28" idx="3"/>
          </p:cNvCxnSpPr>
          <p:nvPr/>
        </p:nvCxnSpPr>
        <p:spPr>
          <a:xfrm rot="16200000" flipV="1">
            <a:off x="4148324" y="1726333"/>
            <a:ext cx="144924" cy="6946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6" idx="2"/>
            <a:endCxn id="32" idx="3"/>
          </p:cNvCxnSpPr>
          <p:nvPr/>
        </p:nvCxnSpPr>
        <p:spPr>
          <a:xfrm rot="5400000">
            <a:off x="4150629" y="2192815"/>
            <a:ext cx="160904" cy="67408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635292" y="286126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24" idx="1"/>
          </p:cNvCxnSpPr>
          <p:nvPr/>
        </p:nvCxnSpPr>
        <p:spPr>
          <a:xfrm rot="16200000" flipH="1">
            <a:off x="1502299" y="1879913"/>
            <a:ext cx="1199692" cy="10662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-2326105" y="3563143"/>
            <a:ext cx="6583362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81881" y="2747545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709274" y="1198965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2" name="Elbow Connector 21"/>
          <p:cNvCxnSpPr>
            <a:stCxn id="13" idx="3"/>
            <a:endCxn id="21" idx="1"/>
          </p:cNvCxnSpPr>
          <p:nvPr/>
        </p:nvCxnSpPr>
        <p:spPr>
          <a:xfrm flipV="1">
            <a:off x="1848227" y="1350602"/>
            <a:ext cx="861047" cy="3109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09274" y="834285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d2 from N2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21" idx="1"/>
            <a:endCxn id="23" idx="1"/>
          </p:cNvCxnSpPr>
          <p:nvPr/>
        </p:nvCxnSpPr>
        <p:spPr>
          <a:xfrm rot="10800000">
            <a:off x="2709274" y="988174"/>
            <a:ext cx="12700" cy="362428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723214" y="1867907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7" name="Elbow Connector 26"/>
          <p:cNvCxnSpPr>
            <a:stCxn id="13" idx="3"/>
            <a:endCxn id="26" idx="1"/>
          </p:cNvCxnSpPr>
          <p:nvPr/>
        </p:nvCxnSpPr>
        <p:spPr>
          <a:xfrm>
            <a:off x="1848227" y="1661578"/>
            <a:ext cx="874987" cy="3579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9810" y="2181988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26" idx="1"/>
            <a:endCxn id="28" idx="1"/>
          </p:cNvCxnSpPr>
          <p:nvPr/>
        </p:nvCxnSpPr>
        <p:spPr>
          <a:xfrm rot="10800000" flipH="1" flipV="1">
            <a:off x="2723214" y="2019543"/>
            <a:ext cx="26596" cy="316333"/>
          </a:xfrm>
          <a:prstGeom prst="bentConnector3">
            <a:avLst>
              <a:gd name="adj1" fmla="val -85952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065151" y="1508414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O2</a:t>
            </a:r>
            <a:endParaRPr lang="en-US" dirty="0"/>
          </a:p>
        </p:txBody>
      </p:sp>
      <p:cxnSp>
        <p:nvCxnSpPr>
          <p:cNvPr id="41" name="Elbow Connector 40"/>
          <p:cNvCxnSpPr>
            <a:stCxn id="21" idx="3"/>
            <a:endCxn id="35" idx="0"/>
          </p:cNvCxnSpPr>
          <p:nvPr/>
        </p:nvCxnSpPr>
        <p:spPr>
          <a:xfrm>
            <a:off x="3542597" y="1350602"/>
            <a:ext cx="766229" cy="15781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3"/>
            <a:endCxn id="35" idx="2"/>
          </p:cNvCxnSpPr>
          <p:nvPr/>
        </p:nvCxnSpPr>
        <p:spPr>
          <a:xfrm flipV="1">
            <a:off x="3556537" y="1811687"/>
            <a:ext cx="752289" cy="2078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9770" y="1829093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786060" y="1477020"/>
            <a:ext cx="680052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681549" y="2999052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681549" y="345472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681549" y="390015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55" name="Elbow Connector 54"/>
          <p:cNvCxnSpPr>
            <a:stCxn id="13" idx="2"/>
            <a:endCxn id="50" idx="1"/>
          </p:cNvCxnSpPr>
          <p:nvPr/>
        </p:nvCxnSpPr>
        <p:spPr>
          <a:xfrm rot="16200000" flipH="1">
            <a:off x="1616113" y="2085252"/>
            <a:ext cx="1018323" cy="11125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2"/>
            <a:endCxn id="51" idx="1"/>
          </p:cNvCxnSpPr>
          <p:nvPr/>
        </p:nvCxnSpPr>
        <p:spPr>
          <a:xfrm rot="16200000" flipH="1">
            <a:off x="1388276" y="2313089"/>
            <a:ext cx="1473996" cy="11125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3" idx="2"/>
            <a:endCxn id="53" idx="1"/>
          </p:cNvCxnSpPr>
          <p:nvPr/>
        </p:nvCxnSpPr>
        <p:spPr>
          <a:xfrm rot="16200000" flipH="1">
            <a:off x="1165560" y="2535805"/>
            <a:ext cx="1919429" cy="11125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3" idx="2"/>
            <a:endCxn id="33" idx="1"/>
          </p:cNvCxnSpPr>
          <p:nvPr/>
        </p:nvCxnSpPr>
        <p:spPr>
          <a:xfrm rot="16200000" flipH="1">
            <a:off x="931549" y="2769815"/>
            <a:ext cx="2375102" cy="11002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669202" y="4355831"/>
            <a:ext cx="638655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2955" y="4203431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752955" y="3771203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52955" y="3327830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2955" y="2861420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13150" y="1596378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2" name="Elbow Connector 31"/>
          <p:cNvCxnSpPr>
            <a:stCxn id="13" idx="3"/>
            <a:endCxn id="31" idx="1"/>
          </p:cNvCxnSpPr>
          <p:nvPr/>
        </p:nvCxnSpPr>
        <p:spPr>
          <a:xfrm flipV="1">
            <a:off x="1848227" y="1748015"/>
            <a:ext cx="1164923" cy="2327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9905" y="1158559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5" name="Elbow Connector 34"/>
          <p:cNvCxnSpPr>
            <a:stCxn id="31" idx="1"/>
            <a:endCxn id="34" idx="1"/>
          </p:cNvCxnSpPr>
          <p:nvPr/>
        </p:nvCxnSpPr>
        <p:spPr>
          <a:xfrm rot="10800000">
            <a:off x="2979906" y="1312449"/>
            <a:ext cx="33245" cy="435567"/>
          </a:xfrm>
          <a:prstGeom prst="bentConnector3">
            <a:avLst>
              <a:gd name="adj1" fmla="val 7876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20441" y="213234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37" name="Elbow Connector 36"/>
          <p:cNvCxnSpPr>
            <a:stCxn id="13" idx="3"/>
            <a:endCxn id="36" idx="1"/>
          </p:cNvCxnSpPr>
          <p:nvPr/>
        </p:nvCxnSpPr>
        <p:spPr>
          <a:xfrm>
            <a:off x="1848227" y="1980730"/>
            <a:ext cx="1172214" cy="3032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33141" y="2503112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39" name="Elbow Connector 38"/>
          <p:cNvCxnSpPr>
            <a:stCxn id="36" idx="1"/>
            <a:endCxn id="38" idx="1"/>
          </p:cNvCxnSpPr>
          <p:nvPr/>
        </p:nvCxnSpPr>
        <p:spPr>
          <a:xfrm rot="10800000" flipH="1" flipV="1">
            <a:off x="3020441" y="2283977"/>
            <a:ext cx="12700" cy="373024"/>
          </a:xfrm>
          <a:prstGeom prst="bentConnector3">
            <a:avLst>
              <a:gd name="adj1" fmla="val -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253908" y="1840278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O2</a:t>
            </a:r>
            <a:endParaRPr lang="en-US" dirty="0"/>
          </a:p>
        </p:txBody>
      </p:sp>
      <p:cxnSp>
        <p:nvCxnSpPr>
          <p:cNvPr id="47" name="Elbow Connector 46"/>
          <p:cNvCxnSpPr>
            <a:stCxn id="46" idx="0"/>
            <a:endCxn id="31" idx="3"/>
          </p:cNvCxnSpPr>
          <p:nvPr/>
        </p:nvCxnSpPr>
        <p:spPr>
          <a:xfrm rot="16200000" flipV="1">
            <a:off x="4125897" y="1468592"/>
            <a:ext cx="92263" cy="651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2"/>
            <a:endCxn id="36" idx="3"/>
          </p:cNvCxnSpPr>
          <p:nvPr/>
        </p:nvCxnSpPr>
        <p:spPr>
          <a:xfrm rot="5400000">
            <a:off x="4105461" y="1891855"/>
            <a:ext cx="140426" cy="64381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909772" y="218283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9250" y="263850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24" idx="1"/>
          </p:cNvCxnSpPr>
          <p:nvPr/>
        </p:nvCxnSpPr>
        <p:spPr>
          <a:xfrm rot="16200000" flipH="1">
            <a:off x="1978757" y="1403455"/>
            <a:ext cx="521256" cy="1340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5" idx="1"/>
          </p:cNvCxnSpPr>
          <p:nvPr/>
        </p:nvCxnSpPr>
        <p:spPr>
          <a:xfrm rot="16200000" flipH="1">
            <a:off x="1755660" y="1626552"/>
            <a:ext cx="976929" cy="13502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871108" y="464203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cxnSp>
        <p:nvCxnSpPr>
          <p:cNvPr id="58" name="Elbow Connector 57"/>
          <p:cNvCxnSpPr>
            <a:stCxn id="34" idx="2"/>
            <a:endCxn id="53" idx="1"/>
          </p:cNvCxnSpPr>
          <p:nvPr/>
        </p:nvCxnSpPr>
        <p:spPr>
          <a:xfrm rot="16200000" flipH="1">
            <a:off x="1960344" y="3882909"/>
            <a:ext cx="519418" cy="130210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4" idx="2"/>
            <a:endCxn id="42" idx="1"/>
          </p:cNvCxnSpPr>
          <p:nvPr/>
        </p:nvCxnSpPr>
        <p:spPr>
          <a:xfrm rot="16200000" flipH="1">
            <a:off x="1742365" y="4100888"/>
            <a:ext cx="956128" cy="130286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89770" y="3970982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16200000" flipH="1">
            <a:off x="945636" y="3778485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871860" y="5078746"/>
            <a:ext cx="644512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48227" y="2501356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48227" y="2069128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838749" y="4939329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838749" y="4507101"/>
            <a:ext cx="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Harness Definition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21477" y="1158729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59421" y="1862827"/>
            <a:ext cx="570230" cy="272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lug1</a:t>
            </a:r>
            <a:endParaRPr lang="en-US" sz="1600" dirty="0"/>
          </a:p>
        </p:txBody>
      </p:sp>
      <p:sp>
        <p:nvSpPr>
          <p:cNvPr id="75" name="Rounded Rectangle 74"/>
          <p:cNvSpPr/>
          <p:nvPr/>
        </p:nvSpPr>
        <p:spPr>
          <a:xfrm>
            <a:off x="1530216" y="3233211"/>
            <a:ext cx="699435" cy="272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arinc1</a:t>
            </a:r>
            <a:endParaRPr lang="en-US" sz="1600" dirty="0"/>
          </a:p>
        </p:txBody>
      </p:sp>
      <p:sp>
        <p:nvSpPr>
          <p:cNvPr id="76" name="Rounded Rectangle 75"/>
          <p:cNvSpPr/>
          <p:nvPr/>
        </p:nvSpPr>
        <p:spPr>
          <a:xfrm>
            <a:off x="6644363" y="3127610"/>
            <a:ext cx="697230" cy="272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dsub1</a:t>
            </a:r>
            <a:endParaRPr lang="en-US" sz="1600" dirty="0"/>
          </a:p>
        </p:txBody>
      </p:sp>
      <p:sp>
        <p:nvSpPr>
          <p:cNvPr id="77" name="Rounded Rectangle 76"/>
          <p:cNvSpPr/>
          <p:nvPr/>
        </p:nvSpPr>
        <p:spPr>
          <a:xfrm>
            <a:off x="6586937" y="1853911"/>
            <a:ext cx="812083" cy="272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phone1</a:t>
            </a:r>
            <a:endParaRPr lang="en-US" sz="1600" dirty="0"/>
          </a:p>
        </p:txBody>
      </p:sp>
      <p:sp>
        <p:nvSpPr>
          <p:cNvPr id="78" name="Oval 77"/>
          <p:cNvSpPr/>
          <p:nvPr/>
        </p:nvSpPr>
        <p:spPr>
          <a:xfrm>
            <a:off x="3500691" y="2549600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388501" y="2243501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236245" y="1985520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13032" y="1653816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236245" y="3195583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113032" y="286387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2301330" y="1947892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178117" y="1616188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2301330" y="3195583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992698" y="2876803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4809420" y="2549600"/>
            <a:ext cx="161128" cy="132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695482" y="2256694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2" name="Straight Connector 91"/>
          <p:cNvCxnSpPr>
            <a:stCxn id="85" idx="6"/>
          </p:cNvCxnSpPr>
          <p:nvPr/>
        </p:nvCxnSpPr>
        <p:spPr>
          <a:xfrm>
            <a:off x="2462458" y="2014233"/>
            <a:ext cx="1038233" cy="572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7" idx="6"/>
            <a:endCxn id="78" idx="3"/>
          </p:cNvCxnSpPr>
          <p:nvPr/>
        </p:nvCxnSpPr>
        <p:spPr>
          <a:xfrm flipV="1">
            <a:off x="2462458" y="2662851"/>
            <a:ext cx="1061830" cy="599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8" idx="6"/>
            <a:endCxn id="89" idx="2"/>
          </p:cNvCxnSpPr>
          <p:nvPr/>
        </p:nvCxnSpPr>
        <p:spPr>
          <a:xfrm>
            <a:off x="3661819" y="2615941"/>
            <a:ext cx="11476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9" idx="5"/>
            <a:endCxn id="83" idx="1"/>
          </p:cNvCxnSpPr>
          <p:nvPr/>
        </p:nvCxnSpPr>
        <p:spPr>
          <a:xfrm>
            <a:off x="4946951" y="2662851"/>
            <a:ext cx="1312891" cy="552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9" idx="6"/>
            <a:endCxn id="81" idx="3"/>
          </p:cNvCxnSpPr>
          <p:nvPr/>
        </p:nvCxnSpPr>
        <p:spPr>
          <a:xfrm flipV="1">
            <a:off x="4970548" y="2098771"/>
            <a:ext cx="1289294" cy="517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098424" y="2731915"/>
            <a:ext cx="511019" cy="30682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652341" y="2715199"/>
            <a:ext cx="672947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742435" y="1914105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934620" y="305991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374070" y="228445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78098" y="2018509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54883" y="2826251"/>
            <a:ext cx="4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17318" y="2567281"/>
            <a:ext cx="434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</a:t>
            </a:r>
            <a:r>
              <a:rPr lang="en-US" sz="11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187898" y="2822738"/>
            <a:ext cx="476348" cy="28569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25288" y="2705231"/>
            <a:ext cx="371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</a:t>
            </a:r>
            <a:r>
              <a:rPr lang="en-US" sz="1100" dirty="0"/>
              <a:t>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704481" y="2817463"/>
            <a:ext cx="620807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958796" y="3108436"/>
            <a:ext cx="229103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742435" y="3108436"/>
            <a:ext cx="216361" cy="124776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90128" y="3600514"/>
            <a:ext cx="59707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 </a:t>
            </a:r>
          </a:p>
          <a:p>
            <a:r>
              <a:rPr lang="en-US" sz="1200" dirty="0"/>
              <a:t>Wire </a:t>
            </a:r>
            <a:r>
              <a:rPr lang="en-US" sz="1200" dirty="0" smtClean="0"/>
              <a:t>list 1  </a:t>
            </a:r>
            <a:r>
              <a:rPr lang="en-US" sz="1200" dirty="0"/>
              <a:t>(simplified)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 smtClean="0"/>
              <a:t>W1,2 Coax R2 </a:t>
            </a:r>
            <a:r>
              <a:rPr lang="en-US" sz="1200" dirty="0"/>
              <a:t>– </a:t>
            </a:r>
            <a:r>
              <a:rPr lang="en-US" sz="1200" dirty="0" smtClean="0"/>
              <a:t>R6</a:t>
            </a:r>
            <a:endParaRPr lang="en-US" sz="1200" dirty="0"/>
          </a:p>
          <a:p>
            <a:r>
              <a:rPr lang="en-US" sz="1200" dirty="0" smtClean="0"/>
              <a:t>W3,4 Coax R2 </a:t>
            </a:r>
            <a:r>
              <a:rPr lang="en-US" sz="1200" dirty="0"/>
              <a:t>– R6</a:t>
            </a:r>
          </a:p>
          <a:p>
            <a:r>
              <a:rPr lang="en-US" sz="1200" dirty="0" smtClean="0"/>
              <a:t>W5 Single R2 </a:t>
            </a:r>
            <a:r>
              <a:rPr lang="en-US" sz="1200" dirty="0"/>
              <a:t>– </a:t>
            </a:r>
            <a:r>
              <a:rPr lang="en-US" sz="1200" dirty="0" smtClean="0"/>
              <a:t>R6, splice at N3</a:t>
            </a:r>
            <a:endParaRPr lang="en-US" sz="1200" dirty="0"/>
          </a:p>
          <a:p>
            <a:r>
              <a:rPr lang="en-US" sz="1200" dirty="0" smtClean="0"/>
              <a:t>W6 Shield R2 </a:t>
            </a:r>
            <a:r>
              <a:rPr lang="en-US" sz="1200" dirty="0"/>
              <a:t>– </a:t>
            </a:r>
            <a:r>
              <a:rPr lang="en-US" sz="1200" dirty="0" smtClean="0"/>
              <a:t>N4</a:t>
            </a:r>
          </a:p>
          <a:p>
            <a:r>
              <a:rPr lang="en-US" sz="1200" dirty="0" smtClean="0"/>
              <a:t>W7 Single N3/splice – R1</a:t>
            </a:r>
            <a:endParaRPr lang="en-US" sz="1200" dirty="0"/>
          </a:p>
          <a:p>
            <a:r>
              <a:rPr lang="en-US" sz="1200" dirty="0" smtClean="0"/>
              <a:t>W8,9 </a:t>
            </a:r>
            <a:r>
              <a:rPr lang="en-US" sz="1200" dirty="0" err="1" smtClean="0"/>
              <a:t>SpeakerWire</a:t>
            </a:r>
            <a:r>
              <a:rPr lang="en-US" sz="1200" dirty="0" smtClean="0"/>
              <a:t>  R2 </a:t>
            </a:r>
            <a:r>
              <a:rPr lang="en-US" sz="1200" dirty="0"/>
              <a:t>– </a:t>
            </a:r>
            <a:r>
              <a:rPr lang="en-US" sz="1200" dirty="0" smtClean="0"/>
              <a:t>R5     </a:t>
            </a:r>
            <a:r>
              <a:rPr lang="en-US" sz="1200" dirty="0"/>
              <a:t> </a:t>
            </a:r>
          </a:p>
          <a:p>
            <a:endParaRPr lang="en-US" sz="1200" dirty="0" smtClean="0"/>
          </a:p>
          <a:p>
            <a:r>
              <a:rPr lang="en-US" sz="1200" dirty="0" smtClean="0"/>
              <a:t>S5 grouped by lacing</a:t>
            </a:r>
          </a:p>
          <a:p>
            <a:r>
              <a:rPr lang="en-US" sz="1200" dirty="0" smtClean="0"/>
              <a:t>C1 wrap covering</a:t>
            </a:r>
          </a:p>
          <a:p>
            <a:r>
              <a:rPr lang="en-US" sz="1200" dirty="0" smtClean="0"/>
              <a:t>C2 </a:t>
            </a:r>
            <a:r>
              <a:rPr lang="en-US" sz="1200" dirty="0" err="1" smtClean="0"/>
              <a:t>HeatShrink</a:t>
            </a:r>
            <a:r>
              <a:rPr lang="en-US" sz="1200" dirty="0" smtClean="0"/>
              <a:t> covering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 </a:t>
            </a:r>
            <a:r>
              <a:rPr lang="en-US" sz="1200" dirty="0" smtClean="0"/>
              <a:t>X6 and X7 for fixings</a:t>
            </a:r>
            <a:endParaRPr lang="en-US" sz="1200" dirty="0"/>
          </a:p>
        </p:txBody>
      </p:sp>
      <p:sp>
        <p:nvSpPr>
          <p:cNvPr id="39" name="Oval 77"/>
          <p:cNvSpPr/>
          <p:nvPr/>
        </p:nvSpPr>
        <p:spPr>
          <a:xfrm>
            <a:off x="2959691" y="2863879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87"/>
          <p:cNvSpPr txBox="1"/>
          <p:nvPr/>
        </p:nvSpPr>
        <p:spPr>
          <a:xfrm>
            <a:off x="2689368" y="2507918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Oval 77"/>
          <p:cNvSpPr/>
          <p:nvPr/>
        </p:nvSpPr>
        <p:spPr>
          <a:xfrm>
            <a:off x="2677753" y="3039139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87"/>
          <p:cNvSpPr txBox="1"/>
          <p:nvPr/>
        </p:nvSpPr>
        <p:spPr>
          <a:xfrm>
            <a:off x="2360232" y="2676651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4" name="Oval 77"/>
          <p:cNvSpPr/>
          <p:nvPr/>
        </p:nvSpPr>
        <p:spPr>
          <a:xfrm>
            <a:off x="4293506" y="2543969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87"/>
          <p:cNvSpPr txBox="1"/>
          <p:nvPr/>
        </p:nvSpPr>
        <p:spPr>
          <a:xfrm>
            <a:off x="4137117" y="2308315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6" name="Oval 77"/>
          <p:cNvSpPr/>
          <p:nvPr/>
        </p:nvSpPr>
        <p:spPr>
          <a:xfrm>
            <a:off x="3908250" y="2559685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87"/>
          <p:cNvSpPr txBox="1"/>
          <p:nvPr/>
        </p:nvSpPr>
        <p:spPr>
          <a:xfrm>
            <a:off x="3761714" y="2311677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Oval 77"/>
          <p:cNvSpPr/>
          <p:nvPr/>
        </p:nvSpPr>
        <p:spPr>
          <a:xfrm>
            <a:off x="5299269" y="2780131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87"/>
          <p:cNvSpPr txBox="1"/>
          <p:nvPr/>
        </p:nvSpPr>
        <p:spPr>
          <a:xfrm>
            <a:off x="4970548" y="2736594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X6</a:t>
            </a:r>
          </a:p>
        </p:txBody>
      </p:sp>
      <p:sp>
        <p:nvSpPr>
          <p:cNvPr id="50" name="Oval 77"/>
          <p:cNvSpPr/>
          <p:nvPr/>
        </p:nvSpPr>
        <p:spPr>
          <a:xfrm>
            <a:off x="5820556" y="2995128"/>
            <a:ext cx="80564" cy="13268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87"/>
          <p:cNvSpPr txBox="1"/>
          <p:nvPr/>
        </p:nvSpPr>
        <p:spPr>
          <a:xfrm>
            <a:off x="5491835" y="2951591"/>
            <a:ext cx="47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X7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3948532" y="1546860"/>
            <a:ext cx="0" cy="193548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8"/>
          <p:cNvSpPr/>
          <p:nvPr/>
        </p:nvSpPr>
        <p:spPr>
          <a:xfrm>
            <a:off x="2720744" y="1447251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H1.a</a:t>
            </a:r>
            <a:endParaRPr lang="en-US" sz="1400" dirty="0"/>
          </a:p>
        </p:txBody>
      </p:sp>
      <p:sp>
        <p:nvSpPr>
          <p:cNvPr id="54" name="Rounded Rectangle 8"/>
          <p:cNvSpPr/>
          <p:nvPr/>
        </p:nvSpPr>
        <p:spPr>
          <a:xfrm>
            <a:off x="4472482" y="1462002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H1.b</a:t>
            </a:r>
            <a:endParaRPr lang="en-US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588093" y="2736594"/>
            <a:ext cx="15321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 smtClean="0"/>
              <a:t>Connector</a:t>
            </a:r>
            <a:r>
              <a:rPr lang="fr-FR" sz="1050" dirty="0" smtClean="0"/>
              <a:t> </a:t>
            </a:r>
            <a:r>
              <a:rPr lang="fr-FR" sz="1050" dirty="0" err="1" smtClean="0"/>
              <a:t>with</a:t>
            </a:r>
            <a:r>
              <a:rPr lang="fr-FR" sz="1050" dirty="0" smtClean="0"/>
              <a:t> inserts + </a:t>
            </a:r>
            <a:r>
              <a:rPr lang="fr-FR" sz="1050" dirty="0" err="1" smtClean="0"/>
              <a:t>backshell</a:t>
            </a:r>
            <a:r>
              <a:rPr lang="fr-FR" sz="1050" dirty="0" smtClean="0"/>
              <a:t> </a:t>
            </a:r>
            <a:r>
              <a:rPr lang="fr-FR" sz="1050" dirty="0" err="1" smtClean="0"/>
              <a:t>with</a:t>
            </a:r>
            <a:r>
              <a:rPr lang="fr-FR" sz="1050" dirty="0" smtClean="0"/>
              <a:t> EMI</a:t>
            </a:r>
          </a:p>
          <a:p>
            <a:r>
              <a:rPr lang="fr-FR" sz="1050" dirty="0" smtClean="0"/>
              <a:t>(ARINC600)</a:t>
            </a:r>
            <a:endParaRPr lang="fr-FR" sz="1050" dirty="0"/>
          </a:p>
        </p:txBody>
      </p:sp>
      <p:sp>
        <p:nvSpPr>
          <p:cNvPr id="56" name="ZoneTexte 55"/>
          <p:cNvSpPr txBox="1"/>
          <p:nvPr/>
        </p:nvSpPr>
        <p:spPr>
          <a:xfrm>
            <a:off x="457200" y="1820934"/>
            <a:ext cx="874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Terminal </a:t>
            </a:r>
            <a:r>
              <a:rPr lang="fr-FR" sz="1050" dirty="0" err="1" smtClean="0"/>
              <a:t>lug</a:t>
            </a:r>
            <a:endParaRPr lang="fr-FR" sz="1050" dirty="0"/>
          </a:p>
        </p:txBody>
      </p:sp>
      <p:sp>
        <p:nvSpPr>
          <p:cNvPr id="57" name="ZoneTexte 56"/>
          <p:cNvSpPr txBox="1"/>
          <p:nvPr/>
        </p:nvSpPr>
        <p:spPr>
          <a:xfrm>
            <a:off x="7437120" y="3120868"/>
            <a:ext cx="10882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DSUB9</a:t>
            </a:r>
            <a:endParaRPr lang="fr-FR" sz="105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60905" y="1853880"/>
            <a:ext cx="10882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Phone </a:t>
            </a:r>
            <a:r>
              <a:rPr lang="fr-FR" sz="1050" dirty="0" err="1" smtClean="0"/>
              <a:t>connector</a:t>
            </a:r>
            <a:r>
              <a:rPr lang="fr-FR" sz="1050" dirty="0" smtClean="0"/>
              <a:t> (6,35mm)</a:t>
            </a:r>
            <a:endParaRPr lang="fr-FR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726" y="1128351"/>
            <a:ext cx="983157" cy="63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Image 59"/>
          <p:cNvPicPr/>
          <p:nvPr/>
        </p:nvPicPr>
        <p:blipFill rotWithShape="1">
          <a:blip r:embed="rId3"/>
          <a:srcRect l="72436" t="17655" r="10203" b="25382"/>
          <a:stretch/>
        </p:blipFill>
        <p:spPr>
          <a:xfrm>
            <a:off x="92250" y="2357356"/>
            <a:ext cx="455083" cy="161036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5870"/>
            <a:ext cx="5556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ounded Rectangle 76"/>
          <p:cNvSpPr/>
          <p:nvPr/>
        </p:nvSpPr>
        <p:spPr>
          <a:xfrm>
            <a:off x="3188019" y="1858702"/>
            <a:ext cx="766649" cy="2724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splice1</a:t>
            </a:r>
            <a:endParaRPr lang="en-US" sz="1600" dirty="0"/>
          </a:p>
        </p:txBody>
      </p:sp>
      <p:sp>
        <p:nvSpPr>
          <p:cNvPr id="62" name="TextBox 111"/>
          <p:cNvSpPr txBox="1"/>
          <p:nvPr/>
        </p:nvSpPr>
        <p:spPr>
          <a:xfrm>
            <a:off x="2952167" y="2572977"/>
            <a:ext cx="47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S2-1</a:t>
            </a:r>
            <a:endParaRPr lang="en-US" sz="1200" dirty="0"/>
          </a:p>
        </p:txBody>
      </p:sp>
      <p:sp>
        <p:nvSpPr>
          <p:cNvPr id="63" name="TextBox 111"/>
          <p:cNvSpPr txBox="1"/>
          <p:nvPr/>
        </p:nvSpPr>
        <p:spPr>
          <a:xfrm>
            <a:off x="2568735" y="2786724"/>
            <a:ext cx="47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S2-2</a:t>
            </a:r>
            <a:endParaRPr lang="en-US" sz="1200" dirty="0"/>
          </a:p>
        </p:txBody>
      </p:sp>
      <p:sp>
        <p:nvSpPr>
          <p:cNvPr id="64" name="TextBox 111"/>
          <p:cNvSpPr txBox="1"/>
          <p:nvPr/>
        </p:nvSpPr>
        <p:spPr>
          <a:xfrm>
            <a:off x="3713761" y="2057876"/>
            <a:ext cx="47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S3-1</a:t>
            </a:r>
            <a:endParaRPr lang="en-US" sz="1200" dirty="0"/>
          </a:p>
        </p:txBody>
      </p:sp>
      <p:sp>
        <p:nvSpPr>
          <p:cNvPr id="3" name="Accolade fermante 2"/>
          <p:cNvSpPr/>
          <p:nvPr/>
        </p:nvSpPr>
        <p:spPr>
          <a:xfrm rot="16200000">
            <a:off x="3900793" y="1932496"/>
            <a:ext cx="107751" cy="712250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Accolade fermante 65"/>
          <p:cNvSpPr/>
          <p:nvPr/>
        </p:nvSpPr>
        <p:spPr>
          <a:xfrm rot="5400000">
            <a:off x="4379948" y="2485093"/>
            <a:ext cx="107750" cy="91232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Accolade fermante 66"/>
          <p:cNvSpPr/>
          <p:nvPr/>
        </p:nvSpPr>
        <p:spPr>
          <a:xfrm rot="5400000">
            <a:off x="3722356" y="2788854"/>
            <a:ext cx="108791" cy="303760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111"/>
          <p:cNvSpPr txBox="1"/>
          <p:nvPr/>
        </p:nvSpPr>
        <p:spPr>
          <a:xfrm>
            <a:off x="3540979" y="2950952"/>
            <a:ext cx="47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S3-a</a:t>
            </a:r>
            <a:endParaRPr lang="en-US" sz="1200" dirty="0"/>
          </a:p>
        </p:txBody>
      </p:sp>
      <p:sp>
        <p:nvSpPr>
          <p:cNvPr id="69" name="TextBox 111"/>
          <p:cNvSpPr txBox="1"/>
          <p:nvPr/>
        </p:nvSpPr>
        <p:spPr>
          <a:xfrm>
            <a:off x="4219278" y="2952314"/>
            <a:ext cx="47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S3-b</a:t>
            </a:r>
            <a:endParaRPr lang="en-US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4889984" y="3919728"/>
            <a:ext cx="3091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wire1: S2+S3+S5</a:t>
            </a:r>
          </a:p>
          <a:p>
            <a:r>
              <a:rPr lang="fr-FR" sz="1200" dirty="0"/>
              <a:t>w</a:t>
            </a:r>
            <a:r>
              <a:rPr lang="fr-FR" sz="1200" dirty="0" smtClean="0"/>
              <a:t>ire2: S1</a:t>
            </a:r>
          </a:p>
          <a:p>
            <a:r>
              <a:rPr lang="fr-FR" sz="1200" dirty="0" smtClean="0"/>
              <a:t>Cable1 (</a:t>
            </a:r>
            <a:r>
              <a:rPr lang="fr-FR" sz="1200" dirty="0"/>
              <a:t>RG </a:t>
            </a:r>
            <a:r>
              <a:rPr lang="fr-FR" sz="1200" dirty="0" smtClean="0"/>
              <a:t>58): S2+S3+S5</a:t>
            </a:r>
          </a:p>
          <a:p>
            <a:r>
              <a:rPr lang="fr-FR" sz="1200" dirty="0" smtClean="0"/>
              <a:t>Cable2</a:t>
            </a:r>
            <a:r>
              <a:rPr lang="fr-FR" sz="1200" dirty="0"/>
              <a:t> (RG 58): </a:t>
            </a:r>
            <a:r>
              <a:rPr lang="fr-FR" sz="1200" dirty="0" smtClean="0"/>
              <a:t>S2+S3+S5</a:t>
            </a:r>
          </a:p>
          <a:p>
            <a:r>
              <a:rPr lang="fr-FR" sz="1200" dirty="0" smtClean="0"/>
              <a:t>Cable3 (</a:t>
            </a:r>
            <a:r>
              <a:rPr lang="fr-FR" sz="1200" dirty="0"/>
              <a:t>Speaker </a:t>
            </a:r>
            <a:r>
              <a:rPr lang="fr-FR" sz="1200" dirty="0" err="1"/>
              <a:t>wire</a:t>
            </a:r>
            <a:r>
              <a:rPr lang="fr-FR" sz="1200" dirty="0"/>
              <a:t> </a:t>
            </a:r>
            <a:r>
              <a:rPr lang="fr-FR" sz="1200" dirty="0" smtClean="0"/>
              <a:t>): S2+S3+S4</a:t>
            </a:r>
          </a:p>
          <a:p>
            <a:r>
              <a:rPr lang="fr-FR" sz="1200" dirty="0" smtClean="0"/>
              <a:t>wrap1 (</a:t>
            </a:r>
            <a:r>
              <a:rPr lang="fr-FR" sz="1200" dirty="0"/>
              <a:t>protective </a:t>
            </a:r>
            <a:r>
              <a:rPr lang="fr-FR" sz="1200" dirty="0" err="1" smtClean="0"/>
              <a:t>covering</a:t>
            </a:r>
            <a:r>
              <a:rPr lang="fr-FR" sz="1200" dirty="0" smtClean="0"/>
              <a:t>): C1</a:t>
            </a:r>
          </a:p>
          <a:p>
            <a:r>
              <a:rPr lang="fr-FR" sz="1200" dirty="0" smtClean="0"/>
              <a:t>Heatshrink1 (</a:t>
            </a:r>
            <a:r>
              <a:rPr lang="fr-FR" sz="1200" dirty="0" err="1"/>
              <a:t>H</a:t>
            </a:r>
            <a:r>
              <a:rPr lang="fr-FR" sz="1200" dirty="0" err="1" smtClean="0"/>
              <a:t>eatshrink</a:t>
            </a:r>
            <a:r>
              <a:rPr lang="fr-FR" sz="1200" dirty="0" smtClean="0"/>
              <a:t>): C2</a:t>
            </a:r>
          </a:p>
          <a:p>
            <a:r>
              <a:rPr lang="fr-FR" sz="1200" dirty="0" smtClean="0"/>
              <a:t>Braid1 (</a:t>
            </a:r>
            <a:r>
              <a:rPr lang="fr-FR" sz="1200" dirty="0" err="1" smtClean="0"/>
              <a:t>braid</a:t>
            </a:r>
            <a:r>
              <a:rPr lang="fr-FR" sz="1200" dirty="0" smtClean="0"/>
              <a:t>): S2+S3</a:t>
            </a:r>
          </a:p>
          <a:p>
            <a:r>
              <a:rPr lang="fr-FR" sz="1200" dirty="0" smtClean="0"/>
              <a:t>[</a:t>
            </a:r>
            <a:r>
              <a:rPr lang="fr-FR" sz="1200" dirty="0" err="1" smtClean="0"/>
              <a:t>Lacing</a:t>
            </a:r>
            <a:r>
              <a:rPr lang="fr-FR" sz="1200" dirty="0"/>
              <a:t>]</a:t>
            </a:r>
            <a:r>
              <a:rPr lang="fr-FR" sz="1200" dirty="0" smtClean="0"/>
              <a:t>: S5</a:t>
            </a:r>
            <a:endParaRPr lang="fr-FR" sz="1200" dirty="0"/>
          </a:p>
        </p:txBody>
      </p:sp>
      <p:sp>
        <p:nvSpPr>
          <p:cNvPr id="73" name="TextBox 111"/>
          <p:cNvSpPr txBox="1"/>
          <p:nvPr/>
        </p:nvSpPr>
        <p:spPr>
          <a:xfrm>
            <a:off x="4443755" y="2046253"/>
            <a:ext cx="47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S3-2</a:t>
            </a:r>
            <a:endParaRPr lang="en-US" sz="1200" dirty="0"/>
          </a:p>
        </p:txBody>
      </p:sp>
      <p:sp>
        <p:nvSpPr>
          <p:cNvPr id="74" name="Accolade fermante 73"/>
          <p:cNvSpPr/>
          <p:nvPr/>
        </p:nvSpPr>
        <p:spPr>
          <a:xfrm rot="16200000">
            <a:off x="4549574" y="2002086"/>
            <a:ext cx="119374" cy="56144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111"/>
          <p:cNvSpPr txBox="1"/>
          <p:nvPr/>
        </p:nvSpPr>
        <p:spPr>
          <a:xfrm>
            <a:off x="2268530" y="2930220"/>
            <a:ext cx="47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S2-3</a:t>
            </a:r>
            <a:endParaRPr lang="en-US" sz="1200" dirty="0"/>
          </a:p>
        </p:txBody>
      </p:sp>
      <p:pic>
        <p:nvPicPr>
          <p:cNvPr id="7" name="Picture 2" descr="C:\Temp\SNAGHTML68c953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25" y="3429251"/>
            <a:ext cx="883853" cy="75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Onion Model (Pure)</a:t>
            </a:r>
          </a:p>
          <a:p>
            <a:r>
              <a:rPr lang="en-US" dirty="0" smtClean="0"/>
              <a:t>Onion Model (Hybrid)</a:t>
            </a:r>
          </a:p>
          <a:p>
            <a:r>
              <a:rPr lang="en-US" dirty="0" smtClean="0"/>
              <a:t>Segment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Details of wires, etc. are contained in Word document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Segment Model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Concepts.docx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It may be of value to review the “4” slides for each model one after the other rather than one model at a time.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479993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569117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639287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099845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048629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665710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59081" y="396304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SHLD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79853" y="449071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05849" y="1633155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178246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51959" y="3450503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7806" y="3961514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79853" y="494638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79853" y="5391822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89161" y="345202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Plastic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08806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2543736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64306" y="2989169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163162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985749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1561715" y="1481621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1948450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169737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26" idx="1"/>
          </p:cNvCxnSpPr>
          <p:nvPr/>
        </p:nvCxnSpPr>
        <p:spPr>
          <a:xfrm rot="16200000" flipH="1">
            <a:off x="1722503" y="2399003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9" idx="1"/>
          </p:cNvCxnSpPr>
          <p:nvPr/>
        </p:nvCxnSpPr>
        <p:spPr>
          <a:xfrm rot="16200000" flipH="1">
            <a:off x="1485662" y="2635843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2"/>
            <a:endCxn id="20" idx="1"/>
          </p:cNvCxnSpPr>
          <p:nvPr/>
        </p:nvCxnSpPr>
        <p:spPr>
          <a:xfrm rot="16200000" flipH="1">
            <a:off x="2737041" y="3792385"/>
            <a:ext cx="359375" cy="2821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2"/>
            <a:endCxn id="22" idx="1"/>
          </p:cNvCxnSpPr>
          <p:nvPr/>
        </p:nvCxnSpPr>
        <p:spPr>
          <a:xfrm rot="16200000" flipH="1">
            <a:off x="2819108" y="4782714"/>
            <a:ext cx="1278672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2"/>
            <a:endCxn id="21" idx="1"/>
          </p:cNvCxnSpPr>
          <p:nvPr/>
        </p:nvCxnSpPr>
        <p:spPr>
          <a:xfrm rot="16200000" flipH="1">
            <a:off x="3041825" y="4559997"/>
            <a:ext cx="833239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2"/>
            <a:endCxn id="11" idx="1"/>
          </p:cNvCxnSpPr>
          <p:nvPr/>
        </p:nvCxnSpPr>
        <p:spPr>
          <a:xfrm rot="16200000" flipH="1">
            <a:off x="3269661" y="4332161"/>
            <a:ext cx="377566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3744469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1783266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9" idx="3"/>
            <a:endCxn id="23" idx="1"/>
          </p:cNvCxnSpPr>
          <p:nvPr/>
        </p:nvCxnSpPr>
        <p:spPr>
          <a:xfrm>
            <a:off x="3099340" y="3602140"/>
            <a:ext cx="289821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0" idx="3"/>
            <a:endCxn id="10" idx="1"/>
          </p:cNvCxnSpPr>
          <p:nvPr/>
        </p:nvCxnSpPr>
        <p:spPr>
          <a:xfrm>
            <a:off x="3616263" y="4113151"/>
            <a:ext cx="242818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79807" y="5956352"/>
            <a:ext cx="72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This is a recursive approach that allows the definition of wires and cables.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849" y="2166006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62091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16448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485210" y="1897003"/>
            <a:ext cx="504429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481301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316117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874165" y="481811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G5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714846" y="481659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5" name="Elbow Connector 44"/>
          <p:cNvCxnSpPr>
            <a:stCxn id="13" idx="2"/>
            <a:endCxn id="41" idx="1"/>
          </p:cNvCxnSpPr>
          <p:nvPr/>
        </p:nvCxnSpPr>
        <p:spPr>
          <a:xfrm rot="16200000" flipH="1">
            <a:off x="143311" y="3238902"/>
            <a:ext cx="3156542" cy="3051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1" idx="2"/>
          </p:cNvCxnSpPr>
          <p:nvPr/>
        </p:nvCxnSpPr>
        <p:spPr>
          <a:xfrm rot="16200000" flipH="1">
            <a:off x="2141372" y="5133414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44" idx="1"/>
          </p:cNvCxnSpPr>
          <p:nvPr/>
        </p:nvCxnSpPr>
        <p:spPr>
          <a:xfrm flipV="1">
            <a:off x="2432622" y="496823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36" idx="1"/>
          </p:cNvCxnSpPr>
          <p:nvPr/>
        </p:nvCxnSpPr>
        <p:spPr>
          <a:xfrm rot="5400000" flipH="1" flipV="1">
            <a:off x="1533254" y="4699241"/>
            <a:ext cx="408958" cy="9900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87233" y="4390373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d2 from N2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2435617" y="5289916"/>
            <a:ext cx="63620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G51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994074" y="574482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276298" y="528839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3" name="Elbow Connector 32"/>
          <p:cNvCxnSpPr>
            <a:stCxn id="26" idx="2"/>
            <a:endCxn id="28" idx="1"/>
          </p:cNvCxnSpPr>
          <p:nvPr/>
        </p:nvCxnSpPr>
        <p:spPr>
          <a:xfrm rot="16200000" flipH="1">
            <a:off x="2722261" y="5624648"/>
            <a:ext cx="303272" cy="24035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3"/>
            <a:endCxn id="30" idx="1"/>
          </p:cNvCxnSpPr>
          <p:nvPr/>
        </p:nvCxnSpPr>
        <p:spPr>
          <a:xfrm flipV="1">
            <a:off x="3071825" y="5440027"/>
            <a:ext cx="204473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7" idx="1"/>
          </p:cNvCxnSpPr>
          <p:nvPr/>
        </p:nvCxnSpPr>
        <p:spPr>
          <a:xfrm rot="5400000" flipH="1" flipV="1">
            <a:off x="1628925" y="2098342"/>
            <a:ext cx="322265" cy="1163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48227" y="1841489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1949496" y="3477942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790177" y="3476416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6" name="Elbow Connector 45"/>
          <p:cNvCxnSpPr>
            <a:stCxn id="40" idx="2"/>
          </p:cNvCxnSpPr>
          <p:nvPr/>
        </p:nvCxnSpPr>
        <p:spPr>
          <a:xfrm rot="16200000" flipH="1">
            <a:off x="2216703" y="3793237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3"/>
            <a:endCxn id="43" idx="1"/>
          </p:cNvCxnSpPr>
          <p:nvPr/>
        </p:nvCxnSpPr>
        <p:spPr>
          <a:xfrm flipV="1">
            <a:off x="2507953" y="3628053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0" idx="1"/>
            <a:endCxn id="52" idx="1"/>
          </p:cNvCxnSpPr>
          <p:nvPr/>
        </p:nvCxnSpPr>
        <p:spPr>
          <a:xfrm rot="10800000">
            <a:off x="1862564" y="3204085"/>
            <a:ext cx="86932" cy="425494"/>
          </a:xfrm>
          <a:prstGeom prst="bentConnector3">
            <a:avLst>
              <a:gd name="adj1" fmla="val 2558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62564" y="3050196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2513368" y="393285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cxnSp>
        <p:nvCxnSpPr>
          <p:cNvPr id="58" name="Elbow Connector 57"/>
          <p:cNvCxnSpPr>
            <a:stCxn id="13" idx="2"/>
            <a:endCxn id="40" idx="1"/>
          </p:cNvCxnSpPr>
          <p:nvPr/>
        </p:nvCxnSpPr>
        <p:spPr>
          <a:xfrm rot="16200000" flipH="1">
            <a:off x="851065" y="2531147"/>
            <a:ext cx="1816365" cy="3804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39899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11438" y="2045869"/>
            <a:ext cx="60746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G61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91153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857548" y="3863217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69895" y="2500777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869895" y="2956450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869895" y="340188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152119" y="204434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71903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38" idx="1"/>
          </p:cNvCxnSpPr>
          <p:nvPr/>
        </p:nvCxnSpPr>
        <p:spPr>
          <a:xfrm rot="16200000" flipH="1">
            <a:off x="1474152" y="1309651"/>
            <a:ext cx="506837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590896" y="2373415"/>
            <a:ext cx="303272" cy="2547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2"/>
            <a:endCxn id="25" idx="1"/>
          </p:cNvCxnSpPr>
          <p:nvPr/>
        </p:nvCxnSpPr>
        <p:spPr>
          <a:xfrm rot="16200000" flipH="1">
            <a:off x="2363060" y="2601251"/>
            <a:ext cx="758945" cy="2547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26" idx="1"/>
          </p:cNvCxnSpPr>
          <p:nvPr/>
        </p:nvCxnSpPr>
        <p:spPr>
          <a:xfrm rot="16200000" flipH="1">
            <a:off x="2140343" y="2823968"/>
            <a:ext cx="1204378" cy="2547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9" idx="1"/>
          </p:cNvCxnSpPr>
          <p:nvPr/>
        </p:nvCxnSpPr>
        <p:spPr>
          <a:xfrm rot="16200000" flipH="1">
            <a:off x="1903502" y="3060808"/>
            <a:ext cx="1665712" cy="2423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2081120" y="3745789"/>
            <a:ext cx="6093394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918899" y="2195980"/>
            <a:ext cx="233220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1" y="45275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G7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1" y="6344857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444598" y="4982417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444598" y="5438090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444598" y="588352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2" y="452598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5" name="Elbow Connector 54"/>
          <p:cNvCxnSpPr>
            <a:stCxn id="47" idx="2"/>
            <a:endCxn id="50" idx="1"/>
          </p:cNvCxnSpPr>
          <p:nvPr/>
        </p:nvCxnSpPr>
        <p:spPr>
          <a:xfrm rot="16200000" flipH="1">
            <a:off x="2153348" y="4842804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1" idx="1"/>
          </p:cNvCxnSpPr>
          <p:nvPr/>
        </p:nvCxnSpPr>
        <p:spPr>
          <a:xfrm rot="16200000" flipH="1">
            <a:off x="1918963" y="5064091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1702795" y="5293357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465954" y="5530197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8" y="467762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2"/>
            <a:endCxn id="47" idx="1"/>
          </p:cNvCxnSpPr>
          <p:nvPr/>
        </p:nvCxnSpPr>
        <p:spPr>
          <a:xfrm rot="16200000" flipH="1">
            <a:off x="-4601" y="2788404"/>
            <a:ext cx="3464342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886141" y="1570004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G6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2726822" y="1568478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41" name="Elbow Connector 40"/>
          <p:cNvCxnSpPr>
            <a:stCxn id="38" idx="3"/>
            <a:endCxn id="39" idx="1"/>
          </p:cNvCxnSpPr>
          <p:nvPr/>
        </p:nvCxnSpPr>
        <p:spPr>
          <a:xfrm flipV="1">
            <a:off x="2444598" y="1720115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8" idx="1"/>
            <a:endCxn id="43" idx="1"/>
          </p:cNvCxnSpPr>
          <p:nvPr/>
        </p:nvCxnSpPr>
        <p:spPr>
          <a:xfrm rot="10800000">
            <a:off x="1799209" y="1389233"/>
            <a:ext cx="86932" cy="332408"/>
          </a:xfrm>
          <a:prstGeom prst="bentConnector3">
            <a:avLst>
              <a:gd name="adj1" fmla="val 22529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99209" y="1235344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cxnSp>
        <p:nvCxnSpPr>
          <p:cNvPr id="52" name="Elbow Connector 51"/>
          <p:cNvCxnSpPr>
            <a:stCxn id="47" idx="1"/>
            <a:endCxn id="63" idx="1"/>
          </p:cNvCxnSpPr>
          <p:nvPr/>
        </p:nvCxnSpPr>
        <p:spPr>
          <a:xfrm rot="10800000">
            <a:off x="1799209" y="4351650"/>
            <a:ext cx="86933" cy="327496"/>
          </a:xfrm>
          <a:prstGeom prst="bentConnector3">
            <a:avLst>
              <a:gd name="adj1" fmla="val 2099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99208" y="4197761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d5 from N4</a:t>
            </a:r>
            <a:endParaRPr lang="en-US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cxnSp>
        <p:nvCxnSpPr>
          <p:cNvPr id="65" name="Elbow Connector 64"/>
          <p:cNvCxnSpPr>
            <a:stCxn id="38" idx="2"/>
            <a:endCxn id="12" idx="1"/>
          </p:cNvCxnSpPr>
          <p:nvPr/>
        </p:nvCxnSpPr>
        <p:spPr>
          <a:xfrm rot="16200000" flipH="1">
            <a:off x="2076290" y="1962357"/>
            <a:ext cx="324229" cy="1460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(Pure)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5849" y="2258637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G8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713545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316921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257111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438894" y="1943319"/>
            <a:ext cx="597060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573932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795219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408748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886141" y="45275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G9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432251" y="5520358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44598" y="505902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26822" y="4525983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8" name="Elbow Connector 57"/>
          <p:cNvCxnSpPr>
            <a:stCxn id="47" idx="2"/>
            <a:endCxn id="53" idx="1"/>
          </p:cNvCxnSpPr>
          <p:nvPr/>
        </p:nvCxnSpPr>
        <p:spPr>
          <a:xfrm rot="16200000" flipH="1">
            <a:off x="2115045" y="4881107"/>
            <a:ext cx="379879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2"/>
            <a:endCxn id="48" idx="1"/>
          </p:cNvCxnSpPr>
          <p:nvPr/>
        </p:nvCxnSpPr>
        <p:spPr>
          <a:xfrm rot="16200000" flipH="1">
            <a:off x="1878204" y="5117947"/>
            <a:ext cx="841213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4" idx="1"/>
          </p:cNvCxnSpPr>
          <p:nvPr/>
        </p:nvCxnSpPr>
        <p:spPr>
          <a:xfrm flipV="1">
            <a:off x="2444598" y="4677620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3" idx="2"/>
            <a:endCxn id="47" idx="1"/>
          </p:cNvCxnSpPr>
          <p:nvPr/>
        </p:nvCxnSpPr>
        <p:spPr>
          <a:xfrm rot="16200000" flipH="1">
            <a:off x="1564942" y="4357947"/>
            <a:ext cx="325256" cy="3171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289770" y="4050617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46" name="Elbow Connector 45"/>
          <p:cNvCxnSpPr>
            <a:endCxn id="43" idx="1"/>
          </p:cNvCxnSpPr>
          <p:nvPr/>
        </p:nvCxnSpPr>
        <p:spPr>
          <a:xfrm rot="16200000" flipH="1">
            <a:off x="945636" y="3858120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59081" y="4294735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SHLD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79853" y="482241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05849" y="1964850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451959" y="3782198"/>
            <a:ext cx="647381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CA1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7806" y="4293209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79853" y="527808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79853" y="5723517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89161" y="3783724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Plastic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2419758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464306" y="2875431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64306" y="3320864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1963324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1561715" y="1813316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2280145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5" idx="1"/>
          </p:cNvCxnSpPr>
          <p:nvPr/>
        </p:nvCxnSpPr>
        <p:spPr>
          <a:xfrm rot="16200000" flipH="1">
            <a:off x="1938671" y="2501432"/>
            <a:ext cx="758945" cy="2923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26" idx="1"/>
          </p:cNvCxnSpPr>
          <p:nvPr/>
        </p:nvCxnSpPr>
        <p:spPr>
          <a:xfrm rot="16200000" flipH="1">
            <a:off x="1722503" y="2730698"/>
            <a:ext cx="1204378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9" idx="1"/>
          </p:cNvCxnSpPr>
          <p:nvPr/>
        </p:nvCxnSpPr>
        <p:spPr>
          <a:xfrm rot="16200000" flipH="1">
            <a:off x="1485662" y="2967538"/>
            <a:ext cx="1665712" cy="2668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2"/>
            <a:endCxn id="20" idx="1"/>
          </p:cNvCxnSpPr>
          <p:nvPr/>
        </p:nvCxnSpPr>
        <p:spPr>
          <a:xfrm rot="16200000" flipH="1">
            <a:off x="2737041" y="4124080"/>
            <a:ext cx="359375" cy="2821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2"/>
            <a:endCxn id="22" idx="1"/>
          </p:cNvCxnSpPr>
          <p:nvPr/>
        </p:nvCxnSpPr>
        <p:spPr>
          <a:xfrm rot="16200000" flipH="1">
            <a:off x="2819108" y="5114409"/>
            <a:ext cx="1278672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2"/>
            <a:endCxn id="21" idx="1"/>
          </p:cNvCxnSpPr>
          <p:nvPr/>
        </p:nvCxnSpPr>
        <p:spPr>
          <a:xfrm rot="16200000" flipH="1">
            <a:off x="3041825" y="4891692"/>
            <a:ext cx="833239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2"/>
            <a:endCxn id="11" idx="1"/>
          </p:cNvCxnSpPr>
          <p:nvPr/>
        </p:nvCxnSpPr>
        <p:spPr>
          <a:xfrm rot="16200000" flipH="1">
            <a:off x="3269661" y="4663856"/>
            <a:ext cx="377566" cy="242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2"/>
          </p:cNvCxnSpPr>
          <p:nvPr/>
        </p:nvCxnSpPr>
        <p:spPr>
          <a:xfrm rot="16200000" flipH="1">
            <a:off x="-1813084" y="4076164"/>
            <a:ext cx="5557322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114961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9" idx="3"/>
            <a:endCxn id="23" idx="1"/>
          </p:cNvCxnSpPr>
          <p:nvPr/>
        </p:nvCxnSpPr>
        <p:spPr>
          <a:xfrm>
            <a:off x="3099340" y="3933835"/>
            <a:ext cx="289821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0" idx="3"/>
            <a:endCxn id="10" idx="1"/>
          </p:cNvCxnSpPr>
          <p:nvPr/>
        </p:nvCxnSpPr>
        <p:spPr>
          <a:xfrm>
            <a:off x="3616263" y="4444846"/>
            <a:ext cx="242818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90516" y="6215222"/>
            <a:ext cx="72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This is a recursive approach that allows the definition of wires and cables.</a:t>
            </a:r>
            <a:endParaRPr lang="en-US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Onion (Hybrid)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77804" y="1811688"/>
            <a:ext cx="1108938" cy="303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Harness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77804" y="2900812"/>
            <a:ext cx="1108938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77804" y="3970982"/>
            <a:ext cx="1108938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77804" y="3431540"/>
            <a:ext cx="1108938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77804" y="2380324"/>
            <a:ext cx="1108938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05849" y="2778705"/>
            <a:ext cx="558457" cy="303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89770" y="1509941"/>
            <a:ext cx="558457" cy="303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464306" y="3233613"/>
            <a:ext cx="558457" cy="303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746530" y="2777179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9" name="Elbow Connector 28"/>
          <p:cNvCxnSpPr>
            <a:stCxn id="9" idx="2"/>
            <a:endCxn id="13" idx="1"/>
          </p:cNvCxnSpPr>
          <p:nvPr/>
        </p:nvCxnSpPr>
        <p:spPr>
          <a:xfrm rot="16200000" flipH="1">
            <a:off x="945636" y="1317444"/>
            <a:ext cx="360900" cy="3273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2" idx="1"/>
          </p:cNvCxnSpPr>
          <p:nvPr/>
        </p:nvCxnSpPr>
        <p:spPr>
          <a:xfrm rot="16200000" flipH="1">
            <a:off x="1178860" y="2203353"/>
            <a:ext cx="1117128" cy="3368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2"/>
            <a:endCxn id="24" idx="1"/>
          </p:cNvCxnSpPr>
          <p:nvPr/>
        </p:nvCxnSpPr>
        <p:spPr>
          <a:xfrm rot="16200000" flipH="1">
            <a:off x="2173056" y="3094000"/>
            <a:ext cx="303272" cy="279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-2326105" y="3563143"/>
            <a:ext cx="6583362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27" idx="1"/>
          </p:cNvCxnSpPr>
          <p:nvPr/>
        </p:nvCxnSpPr>
        <p:spPr>
          <a:xfrm flipV="1">
            <a:off x="2464306" y="2928816"/>
            <a:ext cx="282224" cy="15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83173" y="997405"/>
            <a:ext cx="558457" cy="3032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473909" y="1511468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38" name="Elbow Connector 37"/>
          <p:cNvCxnSpPr>
            <a:stCxn id="34" idx="3"/>
            <a:endCxn id="37" idx="1"/>
          </p:cNvCxnSpPr>
          <p:nvPr/>
        </p:nvCxnSpPr>
        <p:spPr>
          <a:xfrm flipV="1">
            <a:off x="2672427" y="1663105"/>
            <a:ext cx="801482" cy="13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3909" y="1146788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d2 from N2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37" idx="1"/>
            <a:endCxn id="39" idx="1"/>
          </p:cNvCxnSpPr>
          <p:nvPr/>
        </p:nvCxnSpPr>
        <p:spPr>
          <a:xfrm rot="10800000">
            <a:off x="3473909" y="1300677"/>
            <a:ext cx="12700" cy="362428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14445" y="2180410"/>
            <a:ext cx="833323" cy="303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25" name="Elbow Connector 24"/>
          <p:cNvCxnSpPr>
            <a:stCxn id="34" idx="3"/>
            <a:endCxn id="23" idx="1"/>
          </p:cNvCxnSpPr>
          <p:nvPr/>
        </p:nvCxnSpPr>
        <p:spPr>
          <a:xfrm>
            <a:off x="2672427" y="1664435"/>
            <a:ext cx="842018" cy="6676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4445" y="1872633"/>
            <a:ext cx="166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Distance d1 from N2</a:t>
            </a:r>
            <a:endParaRPr lang="en-US" sz="1400" dirty="0"/>
          </a:p>
        </p:txBody>
      </p:sp>
      <p:cxnSp>
        <p:nvCxnSpPr>
          <p:cNvPr id="28" name="Elbow Connector 27"/>
          <p:cNvCxnSpPr>
            <a:stCxn id="23" idx="1"/>
            <a:endCxn id="26" idx="1"/>
          </p:cNvCxnSpPr>
          <p:nvPr/>
        </p:nvCxnSpPr>
        <p:spPr>
          <a:xfrm rot="10800000">
            <a:off x="3514445" y="2026523"/>
            <a:ext cx="12700" cy="305525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577804" y="4501554"/>
            <a:ext cx="1108938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185078" y="1512798"/>
            <a:ext cx="487349" cy="303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cxnSp>
        <p:nvCxnSpPr>
          <p:cNvPr id="41" name="Elbow Connector 40"/>
          <p:cNvCxnSpPr>
            <a:stCxn id="13" idx="3"/>
            <a:endCxn id="34" idx="1"/>
          </p:cNvCxnSpPr>
          <p:nvPr/>
        </p:nvCxnSpPr>
        <p:spPr>
          <a:xfrm>
            <a:off x="1848227" y="1661578"/>
            <a:ext cx="336851" cy="28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Affichage à l'écran (4:3)</PresentationFormat>
  <Paragraphs>331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Office Theme</vt:lpstr>
      <vt:lpstr>Segment Model Concepts</vt:lpstr>
      <vt:lpstr>Sample Harness Definition</vt:lpstr>
      <vt:lpstr>Table of contents</vt:lpstr>
      <vt:lpstr>Onion (Pure)</vt:lpstr>
      <vt:lpstr>Onion (Pure)</vt:lpstr>
      <vt:lpstr>Onion (Pure)</vt:lpstr>
      <vt:lpstr>Onion (Pure)</vt:lpstr>
      <vt:lpstr>Onion (Hybrid)</vt:lpstr>
      <vt:lpstr>Onion (Hybrid)</vt:lpstr>
      <vt:lpstr>Onion (Hybrid)</vt:lpstr>
      <vt:lpstr>Onion (Hybrid)</vt:lpstr>
      <vt:lpstr>Segment</vt:lpstr>
      <vt:lpstr>Segment (Defining Internal Cable)</vt:lpstr>
      <vt:lpstr>Segment</vt:lpstr>
      <vt:lpstr>Segment</vt:lpstr>
      <vt:lpstr>Segment</vt:lpstr>
    </vt:vector>
  </TitlesOfParts>
  <Company>Gulfstream Aerospace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Ganser</dc:creator>
  <cp:lastModifiedBy>HERAIL, Sophie SH (CIMPA SAS)</cp:lastModifiedBy>
  <cp:revision>58</cp:revision>
  <dcterms:created xsi:type="dcterms:W3CDTF">2015-03-09T19:07:00Z</dcterms:created>
  <dcterms:modified xsi:type="dcterms:W3CDTF">2015-12-18T16:42:10Z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1084567993</vt:i4>
  </property>
  <property fmtid="{D5CDD505-2E9C-101B-9397-08002B2CF9AE}" pid="3" name="_NewReviewCycle">
    <vt:lpwstr/>
  </property>
  <property fmtid="{D5CDD505-2E9C-101B-9397-08002B2CF9AE}" pid="4" name="_EmailSubject">
    <vt:lpwstr>Today results</vt:lpwstr>
  </property>
  <property fmtid="{D5CDD505-2E9C-101B-9397-08002B2CF9AE}" pid="5" name="_AuthorEmail">
    <vt:lpwstr>sophie.herail.external@airbus.com</vt:lpwstr>
  </property>
  <property fmtid="{D5CDD505-2E9C-101B-9397-08002B2CF9AE}" pid="6" name="_AuthorEmailDisplayName">
    <vt:lpwstr>HERAIL, Sophie SH (CIMPA SAS)</vt:lpwstr>
  </property>
</Properties>
</file>