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C1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58" y="4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458D-158C-41CC-A47F-F2FD86B63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AE842-A393-454D-875A-20DC2876A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C1F14-751F-44D9-8ABD-4BF4C14A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DCDD-CDE3-47E0-8DD0-42109E0684EE}" type="datetimeFigureOut">
              <a:rPr lang="en-US" smtClean="0"/>
              <a:t>2018-08-22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1228B-516A-4608-AFA0-8E2B700B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170F3-23C7-41AE-BE4E-E75CA569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4531-28FD-4B4F-8810-6C1AEE06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3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F6FF-ECCE-4798-936B-EC2B4752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EDE32-CE5C-45A9-9EEE-2196640E1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E0833-A72E-4C3F-A506-ACF8413E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DCDD-CDE3-47E0-8DD0-42109E0684EE}" type="datetimeFigureOut">
              <a:rPr lang="en-US" smtClean="0"/>
              <a:t>2018-08-22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F206-27F2-4973-8F19-C8EDEAAE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BBD1D-CB78-4DA6-AF6D-D7DF7098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4531-28FD-4B4F-8810-6C1AEE06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7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4AE42-7F2C-4637-B2B4-84A0F8300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30CF6-74D9-449F-B933-7F6395490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046C-61F4-47A7-916A-A35D68D5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DCDD-CDE3-47E0-8DD0-42109E0684EE}" type="datetimeFigureOut">
              <a:rPr lang="en-US" smtClean="0"/>
              <a:t>2018-08-22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C6D51-EA89-438E-8D62-71A3E84D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73E5D-4F3B-4E32-B01A-63C5A215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4531-28FD-4B4F-8810-6C1AEE06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4131-193B-49DF-800D-AAF7FF96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CB219-88C3-4685-A370-DF279F123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DB7D-9C0F-4C7D-88FF-0A6E0011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DCDD-CDE3-47E0-8DD0-42109E0684EE}" type="datetimeFigureOut">
              <a:rPr lang="en-US" smtClean="0"/>
              <a:t>2018-08-22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2BF45-069E-47EB-8747-0C8C3093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610DF-98BB-4E0F-955F-3DF63590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4531-28FD-4B4F-8810-6C1AEE06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4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8090-DFF6-4A86-8BDF-E5597269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7E637-5CD2-42BA-9834-D43C83AC5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9F9AF-F9B1-41AF-AD05-F42C0BE2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DCDD-CDE3-47E0-8DD0-42109E0684EE}" type="datetimeFigureOut">
              <a:rPr lang="en-US" smtClean="0"/>
              <a:t>2018-08-22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B77F3-4A08-4599-A3CB-55FB5866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B0890-60AA-43AC-83B7-DCA602EF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4531-28FD-4B4F-8810-6C1AEE06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9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DA09-814E-4CC0-9884-CA1B9ADE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4FBD-088D-43CD-9781-DC6D95BBD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77FE8-023E-4A63-B353-FA43ED14A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82DF8-1547-4970-9D0C-79556E98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DCDD-CDE3-47E0-8DD0-42109E0684EE}" type="datetimeFigureOut">
              <a:rPr lang="en-US" smtClean="0"/>
              <a:t>2018-08-22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9603B-5573-4324-963C-4C41CFFF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9D8A8-A3CC-401F-A6BB-0621E0B3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4531-28FD-4B4F-8810-6C1AEE06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04BD-355F-4A30-ACE3-8814F74E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977D7-1FE7-42FE-B091-D7B825C59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13BCD-03B2-4E15-8ED7-306E057D0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E2226-9798-43EE-BAB3-04AD03FCC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70E49-8FE3-4B2E-AF76-95691D121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54836-967C-4A5D-8350-2612D01E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DCDD-CDE3-47E0-8DD0-42109E0684EE}" type="datetimeFigureOut">
              <a:rPr lang="en-US" smtClean="0"/>
              <a:t>2018-08-22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662E6-891C-4EFA-8C85-1766B61B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CD151-09ED-4DB2-8E73-D8560299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4531-28FD-4B4F-8810-6C1AEE06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CABD-93B2-4E2C-B674-257C6FDB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C9FCD-CB91-44FA-9C9F-165EEE72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DCDD-CDE3-47E0-8DD0-42109E0684EE}" type="datetimeFigureOut">
              <a:rPr lang="en-US" smtClean="0"/>
              <a:t>2018-08-22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9163D-110C-431A-A679-DA506415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5A332-9AB8-484B-A346-6EF504DD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4531-28FD-4B4F-8810-6C1AEE06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9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BF063-04BB-43C7-A161-E3010503D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DCDD-CDE3-47E0-8DD0-42109E0684EE}" type="datetimeFigureOut">
              <a:rPr lang="en-US" smtClean="0"/>
              <a:t>2018-08-22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48E6E-1ADF-44A8-A1E9-0CF78FF6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E2E8F-3620-4A62-826D-F69BFF66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4531-28FD-4B4F-8810-6C1AEE06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0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ABF1-EDF5-451A-BE71-1AB06EBE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DC142-4167-4518-8FB9-8364DE10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AE0B7-FDA3-4442-9B6C-7FDD1522E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5820B-DB6E-4609-93A9-3C1269FD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DCDD-CDE3-47E0-8DD0-42109E0684EE}" type="datetimeFigureOut">
              <a:rPr lang="en-US" smtClean="0"/>
              <a:t>2018-08-22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9840-AF7F-405D-B7ED-99E0CE68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57C18-3038-4088-BB28-A70BA90D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4531-28FD-4B4F-8810-6C1AEE06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9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3D33-8D2F-4F1E-97E8-5D1E61ADF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4DF45-4D23-454E-9EC2-97D2A40E1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0C789-541C-4760-8B28-A83641042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A9E11-DC13-484E-8A6E-8112CAA0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DCDD-CDE3-47E0-8DD0-42109E0684EE}" type="datetimeFigureOut">
              <a:rPr lang="en-US" smtClean="0"/>
              <a:t>2018-08-22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79CA9-0068-4AD2-B900-F35312F7C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CC26A-403A-463C-A1D7-67CF44BB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4531-28FD-4B4F-8810-6C1AEE06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7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C8EC4-E936-46EB-B69C-0563B68E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FB44D-491A-41BF-AD6C-1BC9354A9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B0DC3-F325-46DC-ADBB-B72EF4F57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BDCDD-CDE3-47E0-8DD0-42109E0684EE}" type="datetimeFigureOut">
              <a:rPr lang="en-US" smtClean="0"/>
              <a:t>2018-08-22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2AADD-568D-4DCF-B2F9-AFE4302D4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B3D67-2857-4E65-B019-CBC6D7815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D4531-28FD-4B4F-8810-6C1AEE06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EBF0-C584-4288-BDB8-F13B956D0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F70A5-149D-47C1-8960-AC5C15A28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9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072A9C2-D2E6-492E-804C-B48EDF969150}"/>
              </a:ext>
            </a:extLst>
          </p:cNvPr>
          <p:cNvSpPr/>
          <p:nvPr/>
        </p:nvSpPr>
        <p:spPr>
          <a:xfrm>
            <a:off x="4097116" y="1622322"/>
            <a:ext cx="2359742" cy="6194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/>
              <a:t>输出层：</a:t>
            </a:r>
            <a:r>
              <a:rPr lang="en-US" altLang="zh-CN" sz="1200" dirty="0"/>
              <a:t>X</a:t>
            </a:r>
          </a:p>
          <a:p>
            <a:pPr algn="ctr"/>
            <a:r>
              <a:rPr lang="zh-CN" altLang="en-US" sz="1200" dirty="0"/>
              <a:t>（现有</a:t>
            </a:r>
            <a:r>
              <a:rPr lang="en-US" altLang="zh-CN" sz="1200" dirty="0"/>
              <a:t>2</a:t>
            </a:r>
            <a:r>
              <a:rPr lang="zh-CN" altLang="en-US" sz="1200" dirty="0"/>
              <a:t>个自变量，所以有</a:t>
            </a:r>
            <a:r>
              <a:rPr lang="en-US" altLang="zh-CN" sz="1200" dirty="0"/>
              <a:t>2</a:t>
            </a:r>
            <a:r>
              <a:rPr lang="zh-CN" altLang="en-US" sz="1200" dirty="0"/>
              <a:t>个绿色神经元，</a:t>
            </a:r>
            <a:r>
              <a:rPr lang="en-US" altLang="zh-CN" sz="1200" dirty="0"/>
              <a:t>2</a:t>
            </a:r>
            <a:r>
              <a:rPr lang="zh-CN" altLang="en-US" sz="1200" dirty="0"/>
              <a:t>个结点）</a:t>
            </a:r>
            <a:endParaRPr lang="en-US" sz="1200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7490B37E-B56B-4445-AEC3-27D249AB9D10}"/>
              </a:ext>
            </a:extLst>
          </p:cNvPr>
          <p:cNvSpPr/>
          <p:nvPr/>
        </p:nvSpPr>
        <p:spPr>
          <a:xfrm>
            <a:off x="4097116" y="3119284"/>
            <a:ext cx="2359742" cy="619432"/>
          </a:xfrm>
          <a:prstGeom prst="roundRect">
            <a:avLst/>
          </a:prstGeom>
          <a:solidFill>
            <a:srgbClr val="FF9999"/>
          </a:solidFill>
          <a:ln>
            <a:solidFill>
              <a:srgbClr val="FF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/>
              <a:t>隐藏层（第一层）：</a:t>
            </a:r>
            <a:r>
              <a:rPr lang="en-US" altLang="zh-CN" sz="1200" dirty="0"/>
              <a:t>Z1</a:t>
            </a:r>
          </a:p>
          <a:p>
            <a:pPr algn="ctr"/>
            <a:r>
              <a:rPr lang="zh-CN" altLang="en-US" sz="1200" dirty="0"/>
              <a:t>（神经元个数自定义。在隐藏层需要激活函数对</a:t>
            </a:r>
            <a:r>
              <a:rPr lang="en-US" altLang="zh-CN" sz="1200" dirty="0"/>
              <a:t>Z1</a:t>
            </a:r>
            <a:r>
              <a:rPr lang="zh-CN" altLang="en-US" sz="1200" dirty="0"/>
              <a:t>进行激活）</a:t>
            </a:r>
            <a:endParaRPr lang="en-US" sz="12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E40F5BA-CBB8-4440-9001-711D9576C34A}"/>
              </a:ext>
            </a:extLst>
          </p:cNvPr>
          <p:cNvSpPr/>
          <p:nvPr/>
        </p:nvSpPr>
        <p:spPr>
          <a:xfrm>
            <a:off x="4097116" y="4616246"/>
            <a:ext cx="2359742" cy="6194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/>
              <a:t>输出层：</a:t>
            </a:r>
            <a:r>
              <a:rPr lang="en-US" altLang="zh-CN" sz="1200" dirty="0"/>
              <a:t>Y/Y^</a:t>
            </a:r>
          </a:p>
          <a:p>
            <a:pPr algn="ctr"/>
            <a:r>
              <a:rPr lang="zh-CN" altLang="en-US" sz="1200" dirty="0"/>
              <a:t>（</a:t>
            </a:r>
            <a:r>
              <a:rPr lang="en-US" altLang="zh-CN" sz="1200" dirty="0"/>
              <a:t>Y</a:t>
            </a:r>
            <a:r>
              <a:rPr lang="zh-CN" altLang="en-US" sz="1200" dirty="0"/>
              <a:t>决策结果两种可能。在输出层需要激活函数对</a:t>
            </a:r>
            <a:r>
              <a:rPr lang="en-US" altLang="zh-CN" sz="1200" dirty="0"/>
              <a:t>Z1</a:t>
            </a:r>
            <a:r>
              <a:rPr lang="zh-CN" altLang="en-US" sz="1200" dirty="0"/>
              <a:t>进行激活）</a:t>
            </a:r>
            <a:endParaRPr lang="en-US" sz="1200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FA367BB-EDCB-4017-A0D1-758F6E49E1C0}"/>
              </a:ext>
            </a:extLst>
          </p:cNvPr>
          <p:cNvGrpSpPr/>
          <p:nvPr/>
        </p:nvGrpSpPr>
        <p:grpSpPr>
          <a:xfrm>
            <a:off x="113774" y="1622322"/>
            <a:ext cx="3779460" cy="3613356"/>
            <a:chOff x="113774" y="1622322"/>
            <a:chExt cx="3779460" cy="361335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5CA13BC-8F5F-4BB0-AC09-801B1FBD475D}"/>
                </a:ext>
              </a:extLst>
            </p:cNvPr>
            <p:cNvGrpSpPr/>
            <p:nvPr/>
          </p:nvGrpSpPr>
          <p:grpSpPr>
            <a:xfrm>
              <a:off x="113774" y="1622322"/>
              <a:ext cx="3779460" cy="3613356"/>
              <a:chOff x="4011560" y="1578078"/>
              <a:chExt cx="3779460" cy="3613356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7B1406D-6ADC-4DCF-9698-52244C6F0AF5}"/>
                  </a:ext>
                </a:extLst>
              </p:cNvPr>
              <p:cNvSpPr/>
              <p:nvPr/>
            </p:nvSpPr>
            <p:spPr>
              <a:xfrm>
                <a:off x="4572000" y="1578078"/>
                <a:ext cx="619432" cy="61943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X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270D245-D482-483C-A8D3-834CF5E97607}"/>
                  </a:ext>
                </a:extLst>
              </p:cNvPr>
              <p:cNvSpPr/>
              <p:nvPr/>
            </p:nvSpPr>
            <p:spPr>
              <a:xfrm>
                <a:off x="6389525" y="1578078"/>
                <a:ext cx="619432" cy="61943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X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7CD9E43-2C95-46C1-A4C7-1AE62393AE55}"/>
                  </a:ext>
                </a:extLst>
              </p:cNvPr>
              <p:cNvSpPr/>
              <p:nvPr/>
            </p:nvSpPr>
            <p:spPr>
              <a:xfrm>
                <a:off x="4011560" y="3075040"/>
                <a:ext cx="619432" cy="619432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z1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896201A-7168-4074-A902-E05C008534FE}"/>
                  </a:ext>
                </a:extLst>
              </p:cNvPr>
              <p:cNvSpPr/>
              <p:nvPr/>
            </p:nvSpPr>
            <p:spPr>
              <a:xfrm>
                <a:off x="4801567" y="3075040"/>
                <a:ext cx="619432" cy="619432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z1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B1AF448-8332-4D14-AC74-B42EDEAE3550}"/>
                  </a:ext>
                </a:extLst>
              </p:cNvPr>
              <p:cNvSpPr/>
              <p:nvPr/>
            </p:nvSpPr>
            <p:spPr>
              <a:xfrm>
                <a:off x="5591574" y="3075040"/>
                <a:ext cx="619432" cy="619432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z1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D29FB32-9ED1-4B67-A02D-2494D882118E}"/>
                  </a:ext>
                </a:extLst>
              </p:cNvPr>
              <p:cNvSpPr/>
              <p:nvPr/>
            </p:nvSpPr>
            <p:spPr>
              <a:xfrm>
                <a:off x="6381581" y="3075040"/>
                <a:ext cx="619432" cy="619432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z1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D3273D0-E08F-4D96-8ADE-5D7A53C64805}"/>
                  </a:ext>
                </a:extLst>
              </p:cNvPr>
              <p:cNvSpPr/>
              <p:nvPr/>
            </p:nvSpPr>
            <p:spPr>
              <a:xfrm>
                <a:off x="7171588" y="3075040"/>
                <a:ext cx="619432" cy="619432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C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z1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21C12AB-8561-4834-B55A-844642E3CCD2}"/>
                  </a:ext>
                </a:extLst>
              </p:cNvPr>
              <p:cNvSpPr/>
              <p:nvPr/>
            </p:nvSpPr>
            <p:spPr>
              <a:xfrm>
                <a:off x="4572000" y="4572002"/>
                <a:ext cx="619432" cy="6194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Y=1</a:t>
                </a:r>
                <a:endParaRPr lang="en-US" sz="1200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9F475F3-2411-43F5-A100-E1763A720363}"/>
                  </a:ext>
                </a:extLst>
              </p:cNvPr>
              <p:cNvSpPr/>
              <p:nvPr/>
            </p:nvSpPr>
            <p:spPr>
              <a:xfrm>
                <a:off x="6395779" y="4572002"/>
                <a:ext cx="619432" cy="6194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Y=0</a:t>
                </a:r>
                <a:endParaRPr lang="en-US" sz="1200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5CE84B9-10B1-4A5F-A0E3-C5F1E57E4ACA}"/>
                  </a:ext>
                </a:extLst>
              </p:cNvPr>
              <p:cNvCxnSpPr>
                <a:stCxn id="4" idx="4"/>
                <a:endCxn id="6" idx="0"/>
              </p:cNvCxnSpPr>
              <p:nvPr/>
            </p:nvCxnSpPr>
            <p:spPr>
              <a:xfrm flipH="1">
                <a:off x="4321276" y="2197510"/>
                <a:ext cx="560440" cy="87753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6C7AD2F-117C-475D-A0A9-AC528A5A694E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>
              <a:xfrm>
                <a:off x="4881716" y="2197510"/>
                <a:ext cx="229567" cy="87753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418A812-0B4F-470C-9746-6A5E559010B4}"/>
                  </a:ext>
                </a:extLst>
              </p:cNvPr>
              <p:cNvCxnSpPr>
                <a:cxnSpLocks/>
                <a:stCxn id="4" idx="4"/>
                <a:endCxn id="8" idx="0"/>
              </p:cNvCxnSpPr>
              <p:nvPr/>
            </p:nvCxnSpPr>
            <p:spPr>
              <a:xfrm>
                <a:off x="4881716" y="2197510"/>
                <a:ext cx="1019574" cy="87753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1D1D36A-8769-495C-A74F-38CB8E931839}"/>
                  </a:ext>
                </a:extLst>
              </p:cNvPr>
              <p:cNvCxnSpPr>
                <a:cxnSpLocks/>
                <a:stCxn id="4" idx="4"/>
                <a:endCxn id="9" idx="0"/>
              </p:cNvCxnSpPr>
              <p:nvPr/>
            </p:nvCxnSpPr>
            <p:spPr>
              <a:xfrm>
                <a:off x="4881716" y="2197510"/>
                <a:ext cx="1809581" cy="87753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52673E6-FF11-4319-8B8F-8C53230FF3C8}"/>
                  </a:ext>
                </a:extLst>
              </p:cNvPr>
              <p:cNvCxnSpPr>
                <a:cxnSpLocks/>
                <a:stCxn id="4" idx="4"/>
                <a:endCxn id="10" idx="0"/>
              </p:cNvCxnSpPr>
              <p:nvPr/>
            </p:nvCxnSpPr>
            <p:spPr>
              <a:xfrm>
                <a:off x="4881716" y="2197510"/>
                <a:ext cx="2599588" cy="87753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BE46FFA-E0A8-4B35-82EF-1410685E2F68}"/>
                  </a:ext>
                </a:extLst>
              </p:cNvPr>
              <p:cNvCxnSpPr>
                <a:cxnSpLocks/>
                <a:stCxn id="5" idx="4"/>
                <a:endCxn id="6" idx="0"/>
              </p:cNvCxnSpPr>
              <p:nvPr/>
            </p:nvCxnSpPr>
            <p:spPr>
              <a:xfrm flipH="1">
                <a:off x="4321276" y="2197510"/>
                <a:ext cx="2377965" cy="87753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DC6C346-A694-4683-B2C9-30D3BCD61D83}"/>
                  </a:ext>
                </a:extLst>
              </p:cNvPr>
              <p:cNvCxnSpPr>
                <a:cxnSpLocks/>
                <a:stCxn id="6" idx="4"/>
                <a:endCxn id="12" idx="0"/>
              </p:cNvCxnSpPr>
              <p:nvPr/>
            </p:nvCxnSpPr>
            <p:spPr>
              <a:xfrm>
                <a:off x="4321276" y="3694472"/>
                <a:ext cx="560440" cy="87753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6BEE9BC-4D1B-4D71-9271-C687BD7E0279}"/>
                  </a:ext>
                </a:extLst>
              </p:cNvPr>
              <p:cNvCxnSpPr>
                <a:cxnSpLocks/>
                <a:stCxn id="5" idx="4"/>
                <a:endCxn id="7" idx="0"/>
              </p:cNvCxnSpPr>
              <p:nvPr/>
            </p:nvCxnSpPr>
            <p:spPr>
              <a:xfrm flipH="1">
                <a:off x="5111283" y="2197510"/>
                <a:ext cx="1587958" cy="87753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F37A690-CF07-4846-85D5-9BF07A461537}"/>
                  </a:ext>
                </a:extLst>
              </p:cNvPr>
              <p:cNvCxnSpPr>
                <a:cxnSpLocks/>
                <a:stCxn id="10" idx="4"/>
                <a:endCxn id="12" idx="0"/>
              </p:cNvCxnSpPr>
              <p:nvPr/>
            </p:nvCxnSpPr>
            <p:spPr>
              <a:xfrm flipH="1">
                <a:off x="4881716" y="3694472"/>
                <a:ext cx="2599588" cy="87753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818F3D7-DA11-47DF-BCE4-660D7A6783FA}"/>
                  </a:ext>
                </a:extLst>
              </p:cNvPr>
              <p:cNvCxnSpPr>
                <a:cxnSpLocks/>
                <a:stCxn id="9" idx="4"/>
                <a:endCxn id="12" idx="0"/>
              </p:cNvCxnSpPr>
              <p:nvPr/>
            </p:nvCxnSpPr>
            <p:spPr>
              <a:xfrm flipH="1">
                <a:off x="4881716" y="3694472"/>
                <a:ext cx="1809581" cy="87753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D605F31-830F-43A9-8C3E-7C0A517B31A0}"/>
                  </a:ext>
                </a:extLst>
              </p:cNvPr>
              <p:cNvCxnSpPr>
                <a:cxnSpLocks/>
                <a:stCxn id="8" idx="4"/>
                <a:endCxn id="12" idx="0"/>
              </p:cNvCxnSpPr>
              <p:nvPr/>
            </p:nvCxnSpPr>
            <p:spPr>
              <a:xfrm flipH="1">
                <a:off x="4881716" y="3694472"/>
                <a:ext cx="1019574" cy="87753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5F7D286-9BFB-4F93-831B-57AB1D1B8C72}"/>
                  </a:ext>
                </a:extLst>
              </p:cNvPr>
              <p:cNvCxnSpPr>
                <a:cxnSpLocks/>
                <a:stCxn id="12" idx="0"/>
                <a:endCxn id="7" idx="4"/>
              </p:cNvCxnSpPr>
              <p:nvPr/>
            </p:nvCxnSpPr>
            <p:spPr>
              <a:xfrm flipV="1">
                <a:off x="4881716" y="3694472"/>
                <a:ext cx="229567" cy="87753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C0C0392-572A-4156-B5E7-7234F42B4678}"/>
                  </a:ext>
                </a:extLst>
              </p:cNvPr>
              <p:cNvCxnSpPr>
                <a:cxnSpLocks/>
                <a:stCxn id="13" idx="0"/>
                <a:endCxn id="6" idx="4"/>
              </p:cNvCxnSpPr>
              <p:nvPr/>
            </p:nvCxnSpPr>
            <p:spPr>
              <a:xfrm flipH="1" flipV="1">
                <a:off x="4321276" y="3694472"/>
                <a:ext cx="2384219" cy="87753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CB695D1-AF46-4170-9440-DBA9B97E0104}"/>
                  </a:ext>
                </a:extLst>
              </p:cNvPr>
              <p:cNvCxnSpPr>
                <a:cxnSpLocks/>
                <a:stCxn id="5" idx="4"/>
                <a:endCxn id="9" idx="0"/>
              </p:cNvCxnSpPr>
              <p:nvPr/>
            </p:nvCxnSpPr>
            <p:spPr>
              <a:xfrm flipH="1">
                <a:off x="6691297" y="2197510"/>
                <a:ext cx="7944" cy="87753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562484C-412C-497C-A40E-7D0C671F0C7F}"/>
                  </a:ext>
                </a:extLst>
              </p:cNvPr>
              <p:cNvCxnSpPr>
                <a:cxnSpLocks/>
                <a:stCxn id="5" idx="4"/>
                <a:endCxn id="10" idx="0"/>
              </p:cNvCxnSpPr>
              <p:nvPr/>
            </p:nvCxnSpPr>
            <p:spPr>
              <a:xfrm>
                <a:off x="6699241" y="2197510"/>
                <a:ext cx="782063" cy="87753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10E7C7F-10C9-43AD-B64F-FD22157D3AB0}"/>
                  </a:ext>
                </a:extLst>
              </p:cNvPr>
              <p:cNvCxnSpPr>
                <a:cxnSpLocks/>
                <a:stCxn id="13" idx="0"/>
                <a:endCxn id="10" idx="4"/>
              </p:cNvCxnSpPr>
              <p:nvPr/>
            </p:nvCxnSpPr>
            <p:spPr>
              <a:xfrm flipV="1">
                <a:off x="6705495" y="3694472"/>
                <a:ext cx="775809" cy="87753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94330CD-7079-40FB-A263-560A8CE5E928}"/>
                  </a:ext>
                </a:extLst>
              </p:cNvPr>
              <p:cNvCxnSpPr>
                <a:cxnSpLocks/>
                <a:stCxn id="13" idx="0"/>
                <a:endCxn id="9" idx="4"/>
              </p:cNvCxnSpPr>
              <p:nvPr/>
            </p:nvCxnSpPr>
            <p:spPr>
              <a:xfrm flipH="1" flipV="1">
                <a:off x="6691297" y="3694472"/>
                <a:ext cx="14198" cy="87753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CFEB20B-8EE8-40CA-8574-6F387226DCAF}"/>
                  </a:ext>
                </a:extLst>
              </p:cNvPr>
              <p:cNvCxnSpPr>
                <a:cxnSpLocks/>
                <a:stCxn id="13" idx="0"/>
                <a:endCxn id="8" idx="4"/>
              </p:cNvCxnSpPr>
              <p:nvPr/>
            </p:nvCxnSpPr>
            <p:spPr>
              <a:xfrm flipH="1" flipV="1">
                <a:off x="5901290" y="3694472"/>
                <a:ext cx="804205" cy="87753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1FA643A-A291-4468-87D3-2ABEE80E7BD1}"/>
                  </a:ext>
                </a:extLst>
              </p:cNvPr>
              <p:cNvCxnSpPr>
                <a:cxnSpLocks/>
                <a:stCxn id="13" idx="0"/>
                <a:endCxn id="7" idx="4"/>
              </p:cNvCxnSpPr>
              <p:nvPr/>
            </p:nvCxnSpPr>
            <p:spPr>
              <a:xfrm flipH="1" flipV="1">
                <a:off x="5111283" y="3694472"/>
                <a:ext cx="1594212" cy="87753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A2F9DC8-C3D1-4018-96BE-C26BD2CBA097}"/>
                  </a:ext>
                </a:extLst>
              </p:cNvPr>
              <p:cNvCxnSpPr>
                <a:cxnSpLocks/>
                <a:stCxn id="5" idx="4"/>
                <a:endCxn id="8" idx="0"/>
              </p:cNvCxnSpPr>
              <p:nvPr/>
            </p:nvCxnSpPr>
            <p:spPr>
              <a:xfrm flipH="1">
                <a:off x="5901290" y="2197510"/>
                <a:ext cx="797951" cy="87753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8D0B0C6-4668-4F0E-97DF-BC13437F810A}"/>
                </a:ext>
              </a:extLst>
            </p:cNvPr>
            <p:cNvSpPr/>
            <p:nvPr/>
          </p:nvSpPr>
          <p:spPr>
            <a:xfrm>
              <a:off x="3218051" y="2499852"/>
              <a:ext cx="5966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W1,b1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C4A666E-A1F9-477A-BB91-186BA45DB59F}"/>
                </a:ext>
              </a:extLst>
            </p:cNvPr>
            <p:cNvSpPr/>
            <p:nvPr/>
          </p:nvSpPr>
          <p:spPr>
            <a:xfrm>
              <a:off x="3174506" y="4177481"/>
              <a:ext cx="5966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W2,b2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D48EA314-3904-4C06-B4E2-F2631F5DDAEC}"/>
              </a:ext>
            </a:extLst>
          </p:cNvPr>
          <p:cNvSpPr txBox="1"/>
          <p:nvPr/>
        </p:nvSpPr>
        <p:spPr>
          <a:xfrm>
            <a:off x="6972754" y="2499852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z1 = X* w1 + b1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78ED682-688E-417D-8DC9-391B92FDFCFE}"/>
              </a:ext>
            </a:extLst>
          </p:cNvPr>
          <p:cNvSpPr txBox="1"/>
          <p:nvPr/>
        </p:nvSpPr>
        <p:spPr>
          <a:xfrm>
            <a:off x="6972754" y="3244334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 = tanh(z1)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26253A6-7528-4D2B-9204-C4953981D96E}"/>
              </a:ext>
            </a:extLst>
          </p:cNvPr>
          <p:cNvSpPr txBox="1"/>
          <p:nvPr/>
        </p:nvSpPr>
        <p:spPr>
          <a:xfrm>
            <a:off x="6972754" y="3994650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z2 = a1* w2 + b2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BEDF439-CB47-4992-AE58-60C5F2421B27}"/>
              </a:ext>
            </a:extLst>
          </p:cNvPr>
          <p:cNvSpPr txBox="1"/>
          <p:nvPr/>
        </p:nvSpPr>
        <p:spPr>
          <a:xfrm>
            <a:off x="6972754" y="4741296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dirty="0"/>
              <a:t>2 = </a:t>
            </a:r>
            <a:r>
              <a:rPr lang="en-US" altLang="zh-CN" dirty="0"/>
              <a:t>softmax(z2)=y hat</a:t>
            </a:r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50647DD-569E-4621-BF10-F63643AA382A}"/>
              </a:ext>
            </a:extLst>
          </p:cNvPr>
          <p:cNvSpPr/>
          <p:nvPr/>
        </p:nvSpPr>
        <p:spPr>
          <a:xfrm>
            <a:off x="4097116" y="2370803"/>
            <a:ext cx="2359742" cy="61943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/>
              <a:t>W1,b1</a:t>
            </a:r>
          </a:p>
          <a:p>
            <a:pPr algn="ctr"/>
            <a:r>
              <a:rPr lang="zh-CN" altLang="en-US" sz="1200" dirty="0"/>
              <a:t>（参数，神经网络训练数据就是为了要得到的</a:t>
            </a:r>
            <a:r>
              <a:rPr lang="en-US" altLang="zh-CN" sz="1200" dirty="0"/>
              <a:t>w1</a:t>
            </a:r>
            <a:r>
              <a:rPr lang="zh-CN" altLang="en-US" sz="1200" dirty="0"/>
              <a:t>，</a:t>
            </a:r>
            <a:r>
              <a:rPr lang="en-US" altLang="zh-CN" sz="1200" dirty="0"/>
              <a:t>b1</a:t>
            </a:r>
            <a:r>
              <a:rPr lang="zh-CN" altLang="en-US" sz="1200" dirty="0"/>
              <a:t>）</a:t>
            </a:r>
            <a:endParaRPr lang="en-US" sz="1200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ED57731-742B-49CD-AB4E-9FD5C686BDFC}"/>
              </a:ext>
            </a:extLst>
          </p:cNvPr>
          <p:cNvSpPr/>
          <p:nvPr/>
        </p:nvSpPr>
        <p:spPr>
          <a:xfrm>
            <a:off x="4097116" y="3867765"/>
            <a:ext cx="2359742" cy="61943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/>
              <a:t>W2,b2</a:t>
            </a:r>
          </a:p>
          <a:p>
            <a:pPr algn="ctr"/>
            <a:r>
              <a:rPr lang="zh-CN" altLang="en-US" sz="1200" dirty="0"/>
              <a:t>（参数，神经网络训练数据就是为了要得到的</a:t>
            </a:r>
            <a:r>
              <a:rPr lang="en-US" altLang="zh-CN" sz="1200" dirty="0"/>
              <a:t>w2</a:t>
            </a:r>
            <a:r>
              <a:rPr lang="zh-CN" altLang="en-US" sz="1200" dirty="0"/>
              <a:t>，</a:t>
            </a:r>
            <a:r>
              <a:rPr lang="en-US" altLang="zh-CN" sz="1200" dirty="0"/>
              <a:t>b2</a:t>
            </a:r>
            <a:r>
              <a:rPr lang="zh-CN" altLang="en-US" sz="1200" dirty="0"/>
              <a:t>）</a:t>
            </a:r>
            <a:endParaRPr lang="en-US" sz="12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E94792D-B0F5-4FE4-A138-69F75DF1B823}"/>
              </a:ext>
            </a:extLst>
          </p:cNvPr>
          <p:cNvSpPr/>
          <p:nvPr/>
        </p:nvSpPr>
        <p:spPr>
          <a:xfrm>
            <a:off x="6943239" y="2510504"/>
            <a:ext cx="369332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53753EE-2E92-4A59-A1BC-0B2234C20E02}"/>
              </a:ext>
            </a:extLst>
          </p:cNvPr>
          <p:cNvSpPr/>
          <p:nvPr/>
        </p:nvSpPr>
        <p:spPr>
          <a:xfrm>
            <a:off x="7932159" y="3244334"/>
            <a:ext cx="369332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6F453C5-0284-421B-A120-D5E361C8C358}"/>
              </a:ext>
            </a:extLst>
          </p:cNvPr>
          <p:cNvCxnSpPr>
            <a:stCxn id="101" idx="2"/>
            <a:endCxn id="102" idx="0"/>
          </p:cNvCxnSpPr>
          <p:nvPr/>
        </p:nvCxnSpPr>
        <p:spPr>
          <a:xfrm>
            <a:off x="7127905" y="2879836"/>
            <a:ext cx="988920" cy="36449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12B6727-A16C-44AA-A113-E8554EF6B6D6}"/>
              </a:ext>
            </a:extLst>
          </p:cNvPr>
          <p:cNvSpPr/>
          <p:nvPr/>
        </p:nvSpPr>
        <p:spPr>
          <a:xfrm>
            <a:off x="6943239" y="3254175"/>
            <a:ext cx="369332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1EB884-D490-42B0-94EE-10ADFFF454B7}"/>
              </a:ext>
            </a:extLst>
          </p:cNvPr>
          <p:cNvSpPr/>
          <p:nvPr/>
        </p:nvSpPr>
        <p:spPr>
          <a:xfrm>
            <a:off x="7455909" y="3968323"/>
            <a:ext cx="369332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076A6AF-42CF-48A4-82F8-177A3207DD77}"/>
              </a:ext>
            </a:extLst>
          </p:cNvPr>
          <p:cNvSpPr/>
          <p:nvPr/>
        </p:nvSpPr>
        <p:spPr>
          <a:xfrm>
            <a:off x="6943239" y="3978164"/>
            <a:ext cx="369332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A7A160C-3D60-4D34-B1CF-C3926F4B08B5}"/>
              </a:ext>
            </a:extLst>
          </p:cNvPr>
          <p:cNvSpPr/>
          <p:nvPr/>
        </p:nvSpPr>
        <p:spPr>
          <a:xfrm>
            <a:off x="6943239" y="4728480"/>
            <a:ext cx="369332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8D6335A-0654-4F07-BA42-DC084EB35759}"/>
              </a:ext>
            </a:extLst>
          </p:cNvPr>
          <p:cNvSpPr/>
          <p:nvPr/>
        </p:nvSpPr>
        <p:spPr>
          <a:xfrm>
            <a:off x="8231125" y="4728480"/>
            <a:ext cx="369332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8510B05-9D20-4629-B74F-30390D3BEB7E}"/>
              </a:ext>
            </a:extLst>
          </p:cNvPr>
          <p:cNvCxnSpPr>
            <a:cxnSpLocks/>
            <a:stCxn id="106" idx="2"/>
            <a:endCxn id="108" idx="0"/>
          </p:cNvCxnSpPr>
          <p:nvPr/>
        </p:nvCxnSpPr>
        <p:spPr>
          <a:xfrm>
            <a:off x="7127905" y="3623507"/>
            <a:ext cx="512670" cy="34481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58459D1-5B52-433F-B905-8FEBFD8D9254}"/>
              </a:ext>
            </a:extLst>
          </p:cNvPr>
          <p:cNvCxnSpPr>
            <a:cxnSpLocks/>
            <a:stCxn id="109" idx="2"/>
            <a:endCxn id="111" idx="0"/>
          </p:cNvCxnSpPr>
          <p:nvPr/>
        </p:nvCxnSpPr>
        <p:spPr>
          <a:xfrm>
            <a:off x="7127905" y="4347496"/>
            <a:ext cx="1287886" cy="38098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337FA177-491A-4D43-9857-A693E1FF03DF}"/>
              </a:ext>
            </a:extLst>
          </p:cNvPr>
          <p:cNvSpPr/>
          <p:nvPr/>
        </p:nvSpPr>
        <p:spPr>
          <a:xfrm>
            <a:off x="9378907" y="1089599"/>
            <a:ext cx="2118520" cy="36933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/>
              <a:t>神经网络的构建过程：</a:t>
            </a:r>
            <a:endParaRPr lang="en-US" altLang="zh-CN" sz="1200" dirty="0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AA6437C-B7E5-4FA6-A706-A230C0975457}"/>
              </a:ext>
            </a:extLst>
          </p:cNvPr>
          <p:cNvGrpSpPr/>
          <p:nvPr/>
        </p:nvGrpSpPr>
        <p:grpSpPr>
          <a:xfrm>
            <a:off x="9197333" y="1651788"/>
            <a:ext cx="2300094" cy="549975"/>
            <a:chOff x="9733561" y="2930924"/>
            <a:chExt cx="2300094" cy="549975"/>
          </a:xfrm>
        </p:grpSpPr>
        <p:sp>
          <p:nvSpPr>
            <p:cNvPr id="120" name="Arrow: Pentagon 119">
              <a:extLst>
                <a:ext uri="{FF2B5EF4-FFF2-40B4-BE49-F238E27FC236}">
                  <a16:creationId xmlns:a16="http://schemas.microsoft.com/office/drawing/2014/main" id="{8E3A96E3-EC10-49AF-89F6-2CF91FC5CBE0}"/>
                </a:ext>
              </a:extLst>
            </p:cNvPr>
            <p:cNvSpPr/>
            <p:nvPr/>
          </p:nvSpPr>
          <p:spPr>
            <a:xfrm rot="10800000">
              <a:off x="9733561" y="2930924"/>
              <a:ext cx="2300094" cy="549975"/>
            </a:xfrm>
            <a:prstGeom prst="homePlate">
              <a:avLst>
                <a:gd name="adj" fmla="val 52639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3C35313A-E056-414E-839F-C0D9CF979D2D}"/>
                </a:ext>
              </a:extLst>
            </p:cNvPr>
            <p:cNvSpPr/>
            <p:nvPr/>
          </p:nvSpPr>
          <p:spPr>
            <a:xfrm>
              <a:off x="10044335" y="2990235"/>
              <a:ext cx="1948108" cy="41112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dirty="0"/>
                <a:t>1. </a:t>
              </a:r>
              <a:r>
                <a:rPr lang="zh-CN" altLang="en-US" sz="1000" dirty="0"/>
                <a:t>输入自变量的数值</a:t>
              </a:r>
              <a:r>
                <a:rPr lang="en-US" altLang="zh-CN" sz="1000" dirty="0"/>
                <a:t>x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F42D268-D8BA-4E56-9D1E-81339B0C323D}"/>
              </a:ext>
            </a:extLst>
          </p:cNvPr>
          <p:cNvGrpSpPr/>
          <p:nvPr/>
        </p:nvGrpSpPr>
        <p:grpSpPr>
          <a:xfrm>
            <a:off x="9197333" y="2419325"/>
            <a:ext cx="2300094" cy="549975"/>
            <a:chOff x="9733561" y="2930924"/>
            <a:chExt cx="2300094" cy="549975"/>
          </a:xfrm>
        </p:grpSpPr>
        <p:sp>
          <p:nvSpPr>
            <p:cNvPr id="124" name="Arrow: Pentagon 123">
              <a:extLst>
                <a:ext uri="{FF2B5EF4-FFF2-40B4-BE49-F238E27FC236}">
                  <a16:creationId xmlns:a16="http://schemas.microsoft.com/office/drawing/2014/main" id="{8B998615-080A-49CB-B570-B50213F1D10A}"/>
                </a:ext>
              </a:extLst>
            </p:cNvPr>
            <p:cNvSpPr/>
            <p:nvPr/>
          </p:nvSpPr>
          <p:spPr>
            <a:xfrm rot="10800000">
              <a:off x="9733561" y="2930924"/>
              <a:ext cx="2300094" cy="549975"/>
            </a:xfrm>
            <a:prstGeom prst="homePlate">
              <a:avLst>
                <a:gd name="adj" fmla="val 52639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BBDBF4F6-4A8D-4809-8957-55C6D71C3BD8}"/>
                </a:ext>
              </a:extLst>
            </p:cNvPr>
            <p:cNvSpPr/>
            <p:nvPr/>
          </p:nvSpPr>
          <p:spPr>
            <a:xfrm>
              <a:off x="10044335" y="2990235"/>
              <a:ext cx="1948108" cy="41112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dirty="0">
                  <a:solidFill>
                    <a:schemeClr val="dk1"/>
                  </a:solidFill>
                </a:rPr>
                <a:t>2. </a:t>
              </a:r>
              <a:r>
                <a:rPr lang="zh-CN" altLang="en-US" sz="1000" dirty="0">
                  <a:solidFill>
                    <a:schemeClr val="dk1"/>
                  </a:solidFill>
                </a:rPr>
                <a:t>经过</a:t>
              </a:r>
              <a:r>
                <a:rPr lang="en-US" altLang="zh-CN" sz="1000" dirty="0">
                  <a:solidFill>
                    <a:schemeClr val="dk1"/>
                  </a:solidFill>
                </a:rPr>
                <a:t>w1</a:t>
              </a:r>
              <a:r>
                <a:rPr lang="zh-CN" altLang="en-US" sz="1000" dirty="0">
                  <a:solidFill>
                    <a:schemeClr val="dk1"/>
                  </a:solidFill>
                </a:rPr>
                <a:t>，</a:t>
              </a:r>
              <a:r>
                <a:rPr lang="en-US" altLang="zh-CN" sz="1000" dirty="0">
                  <a:solidFill>
                    <a:schemeClr val="dk1"/>
                  </a:solidFill>
                </a:rPr>
                <a:t>b1</a:t>
              </a:r>
              <a:r>
                <a:rPr lang="zh-CN" altLang="en-US" sz="1000" dirty="0">
                  <a:solidFill>
                    <a:schemeClr val="dk1"/>
                  </a:solidFill>
                </a:rPr>
                <a:t>的调整，得到隐藏层</a:t>
              </a:r>
              <a:r>
                <a:rPr lang="en-US" altLang="zh-CN" sz="1000" dirty="0">
                  <a:solidFill>
                    <a:schemeClr val="dk1"/>
                  </a:solidFill>
                </a:rPr>
                <a:t>z1</a:t>
              </a:r>
              <a:r>
                <a:rPr lang="zh-CN" altLang="en-US" sz="1000" dirty="0">
                  <a:solidFill>
                    <a:schemeClr val="dk1"/>
                  </a:solidFill>
                </a:rPr>
                <a:t>数值</a:t>
              </a:r>
              <a:endParaRPr lang="en-US" altLang="zh-CN" sz="10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2FD8085-4625-4931-92FE-3C985EA5F920}"/>
              </a:ext>
            </a:extLst>
          </p:cNvPr>
          <p:cNvGrpSpPr/>
          <p:nvPr/>
        </p:nvGrpSpPr>
        <p:grpSpPr>
          <a:xfrm>
            <a:off x="9197333" y="3158425"/>
            <a:ext cx="2300094" cy="549975"/>
            <a:chOff x="9733561" y="2930924"/>
            <a:chExt cx="2300094" cy="549975"/>
          </a:xfrm>
        </p:grpSpPr>
        <p:sp>
          <p:nvSpPr>
            <p:cNvPr id="127" name="Arrow: Pentagon 126">
              <a:extLst>
                <a:ext uri="{FF2B5EF4-FFF2-40B4-BE49-F238E27FC236}">
                  <a16:creationId xmlns:a16="http://schemas.microsoft.com/office/drawing/2014/main" id="{752210E4-192B-4DF9-94C2-B1D249BA6915}"/>
                </a:ext>
              </a:extLst>
            </p:cNvPr>
            <p:cNvSpPr/>
            <p:nvPr/>
          </p:nvSpPr>
          <p:spPr>
            <a:xfrm rot="10800000">
              <a:off x="9733561" y="2930924"/>
              <a:ext cx="2300094" cy="549975"/>
            </a:xfrm>
            <a:prstGeom prst="homePlate">
              <a:avLst>
                <a:gd name="adj" fmla="val 52639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AF82834B-F08E-4331-B950-7CE0A2191E72}"/>
                </a:ext>
              </a:extLst>
            </p:cNvPr>
            <p:cNvSpPr/>
            <p:nvPr/>
          </p:nvSpPr>
          <p:spPr>
            <a:xfrm>
              <a:off x="10044335" y="2990235"/>
              <a:ext cx="1948108" cy="41112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dirty="0">
                  <a:solidFill>
                    <a:schemeClr val="dk1"/>
                  </a:solidFill>
                </a:rPr>
                <a:t>3.</a:t>
              </a:r>
              <a:r>
                <a:rPr lang="zh-CN" altLang="en-US" sz="1000" dirty="0">
                  <a:solidFill>
                    <a:schemeClr val="dk1"/>
                  </a:solidFill>
                </a:rPr>
                <a:t>在隐藏层选取激活函数对</a:t>
              </a:r>
              <a:r>
                <a:rPr lang="en-US" altLang="zh-CN" sz="1000" dirty="0">
                  <a:solidFill>
                    <a:schemeClr val="dk1"/>
                  </a:solidFill>
                </a:rPr>
                <a:t>z1</a:t>
              </a:r>
              <a:r>
                <a:rPr lang="zh-CN" altLang="en-US" sz="1000" dirty="0">
                  <a:solidFill>
                    <a:schemeClr val="dk1"/>
                  </a:solidFill>
                </a:rPr>
                <a:t>进行激活，得到</a:t>
              </a:r>
              <a:r>
                <a:rPr lang="en-US" altLang="zh-CN" sz="1000" dirty="0">
                  <a:solidFill>
                    <a:schemeClr val="dk1"/>
                  </a:solidFill>
                </a:rPr>
                <a:t>a1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DC6DC46-2C87-477B-A9AF-0436AEE22D98}"/>
              </a:ext>
            </a:extLst>
          </p:cNvPr>
          <p:cNvGrpSpPr/>
          <p:nvPr/>
        </p:nvGrpSpPr>
        <p:grpSpPr>
          <a:xfrm>
            <a:off x="9197333" y="3882730"/>
            <a:ext cx="2300094" cy="549975"/>
            <a:chOff x="9733561" y="2930924"/>
            <a:chExt cx="2300094" cy="549975"/>
          </a:xfrm>
        </p:grpSpPr>
        <p:sp>
          <p:nvSpPr>
            <p:cNvPr id="130" name="Arrow: Pentagon 129">
              <a:extLst>
                <a:ext uri="{FF2B5EF4-FFF2-40B4-BE49-F238E27FC236}">
                  <a16:creationId xmlns:a16="http://schemas.microsoft.com/office/drawing/2014/main" id="{82A08433-B41F-4EE0-8CCF-61D5827DC775}"/>
                </a:ext>
              </a:extLst>
            </p:cNvPr>
            <p:cNvSpPr/>
            <p:nvPr/>
          </p:nvSpPr>
          <p:spPr>
            <a:xfrm rot="10800000">
              <a:off x="9733561" y="2930924"/>
              <a:ext cx="2300094" cy="549975"/>
            </a:xfrm>
            <a:prstGeom prst="homePlate">
              <a:avLst>
                <a:gd name="adj" fmla="val 52639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03FC82CD-C551-40E1-AEC1-6FAF21A90D3B}"/>
                </a:ext>
              </a:extLst>
            </p:cNvPr>
            <p:cNvSpPr/>
            <p:nvPr/>
          </p:nvSpPr>
          <p:spPr>
            <a:xfrm>
              <a:off x="10044335" y="2990235"/>
              <a:ext cx="1948108" cy="41112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dirty="0">
                  <a:solidFill>
                    <a:schemeClr val="dk1"/>
                  </a:solidFill>
                </a:rPr>
                <a:t>4. a1</a:t>
              </a:r>
              <a:r>
                <a:rPr lang="zh-CN" altLang="en-US" sz="1000" dirty="0">
                  <a:solidFill>
                    <a:schemeClr val="dk1"/>
                  </a:solidFill>
                </a:rPr>
                <a:t>经过</a:t>
              </a:r>
              <a:r>
                <a:rPr lang="en-US" altLang="zh-CN" sz="1000" dirty="0">
                  <a:solidFill>
                    <a:schemeClr val="dk1"/>
                  </a:solidFill>
                </a:rPr>
                <a:t>w2</a:t>
              </a:r>
              <a:r>
                <a:rPr lang="zh-CN" altLang="en-US" sz="1000" dirty="0">
                  <a:solidFill>
                    <a:schemeClr val="dk1"/>
                  </a:solidFill>
                </a:rPr>
                <a:t>，</a:t>
              </a:r>
              <a:r>
                <a:rPr lang="en-US" altLang="zh-CN" sz="1000" dirty="0">
                  <a:solidFill>
                    <a:schemeClr val="dk1"/>
                  </a:solidFill>
                </a:rPr>
                <a:t>b2</a:t>
              </a:r>
              <a:r>
                <a:rPr lang="zh-CN" altLang="en-US" sz="1000" dirty="0">
                  <a:solidFill>
                    <a:schemeClr val="dk1"/>
                  </a:solidFill>
                </a:rPr>
                <a:t>的调整，得到输出层的</a:t>
              </a:r>
              <a:r>
                <a:rPr lang="en-US" altLang="zh-CN" sz="1000" dirty="0">
                  <a:solidFill>
                    <a:schemeClr val="dk1"/>
                  </a:solidFill>
                </a:rPr>
                <a:t>z2</a:t>
              </a:r>
              <a:r>
                <a:rPr lang="zh-CN" altLang="en-US" sz="1000" dirty="0">
                  <a:solidFill>
                    <a:schemeClr val="dk1"/>
                  </a:solidFill>
                </a:rPr>
                <a:t>数值</a:t>
              </a:r>
              <a:endParaRPr lang="en-US" altLang="zh-CN" sz="10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813DE13-C746-42CD-885E-7DEC2CEA9E57}"/>
              </a:ext>
            </a:extLst>
          </p:cNvPr>
          <p:cNvGrpSpPr/>
          <p:nvPr/>
        </p:nvGrpSpPr>
        <p:grpSpPr>
          <a:xfrm>
            <a:off x="9197333" y="4650974"/>
            <a:ext cx="2300094" cy="549975"/>
            <a:chOff x="9733561" y="2930924"/>
            <a:chExt cx="2300094" cy="549975"/>
          </a:xfrm>
        </p:grpSpPr>
        <p:sp>
          <p:nvSpPr>
            <p:cNvPr id="133" name="Arrow: Pentagon 132">
              <a:extLst>
                <a:ext uri="{FF2B5EF4-FFF2-40B4-BE49-F238E27FC236}">
                  <a16:creationId xmlns:a16="http://schemas.microsoft.com/office/drawing/2014/main" id="{7B822624-5530-46C8-A231-B195B5FE099B}"/>
                </a:ext>
              </a:extLst>
            </p:cNvPr>
            <p:cNvSpPr/>
            <p:nvPr/>
          </p:nvSpPr>
          <p:spPr>
            <a:xfrm rot="10800000">
              <a:off x="9733561" y="2930924"/>
              <a:ext cx="2300094" cy="549975"/>
            </a:xfrm>
            <a:prstGeom prst="homePlate">
              <a:avLst>
                <a:gd name="adj" fmla="val 52639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2A46EE02-E0B5-4F2F-BDA5-69FFA60541A2}"/>
                </a:ext>
              </a:extLst>
            </p:cNvPr>
            <p:cNvSpPr/>
            <p:nvPr/>
          </p:nvSpPr>
          <p:spPr>
            <a:xfrm>
              <a:off x="10044335" y="2990235"/>
              <a:ext cx="1948108" cy="41112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dirty="0">
                  <a:solidFill>
                    <a:schemeClr val="dk1"/>
                  </a:solidFill>
                </a:rPr>
                <a:t>5.</a:t>
              </a:r>
              <a:r>
                <a:rPr lang="zh-CN" altLang="en-US" sz="1000" dirty="0">
                  <a:solidFill>
                    <a:schemeClr val="dk1"/>
                  </a:solidFill>
                </a:rPr>
                <a:t>在输出层选取激活函数对</a:t>
              </a:r>
              <a:r>
                <a:rPr lang="en-US" altLang="zh-CN" sz="1000" dirty="0">
                  <a:solidFill>
                    <a:schemeClr val="dk1"/>
                  </a:solidFill>
                </a:rPr>
                <a:t>z2</a:t>
              </a:r>
              <a:r>
                <a:rPr lang="zh-CN" altLang="en-US" sz="1000" dirty="0">
                  <a:solidFill>
                    <a:schemeClr val="dk1"/>
                  </a:solidFill>
                </a:rPr>
                <a:t>进行激活，得到估测值</a:t>
              </a:r>
              <a:r>
                <a:rPr lang="en-US" altLang="zh-CN" sz="1000" dirty="0" err="1">
                  <a:solidFill>
                    <a:schemeClr val="dk1"/>
                  </a:solidFill>
                </a:rPr>
                <a:t>yhat</a:t>
              </a:r>
              <a:endParaRPr lang="en-US" altLang="zh-CN" sz="1000" dirty="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85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337FA177-491A-4D43-9857-A693E1FF03DF}"/>
              </a:ext>
            </a:extLst>
          </p:cNvPr>
          <p:cNvSpPr/>
          <p:nvPr/>
        </p:nvSpPr>
        <p:spPr>
          <a:xfrm>
            <a:off x="5036740" y="1282455"/>
            <a:ext cx="2118520" cy="36933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/>
              <a:t>神经网络的构建过程：</a:t>
            </a:r>
            <a:endParaRPr lang="en-US" altLang="zh-CN" sz="1200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3C35313A-E056-414E-839F-C0D9CF979D2D}"/>
              </a:ext>
            </a:extLst>
          </p:cNvPr>
          <p:cNvSpPr/>
          <p:nvPr/>
        </p:nvSpPr>
        <p:spPr>
          <a:xfrm>
            <a:off x="5332853" y="1849337"/>
            <a:ext cx="1526293" cy="4925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/>
              <a:t>输入</a:t>
            </a:r>
            <a:r>
              <a:rPr lang="en-US" altLang="zh-CN" sz="1400" dirty="0"/>
              <a:t>x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4FE7F43-6120-40BF-BCB7-882A7909F7B2}"/>
              </a:ext>
            </a:extLst>
          </p:cNvPr>
          <p:cNvSpPr/>
          <p:nvPr/>
        </p:nvSpPr>
        <p:spPr>
          <a:xfrm>
            <a:off x="5332853" y="2971462"/>
            <a:ext cx="1526293" cy="4925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/>
              <a:t>第一层 隐藏层</a:t>
            </a:r>
            <a:r>
              <a:rPr lang="en-US" altLang="zh-CN" sz="1400" dirty="0"/>
              <a:t>Z1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6B27DB9-84D1-445A-AF43-D6750893E820}"/>
              </a:ext>
            </a:extLst>
          </p:cNvPr>
          <p:cNvSpPr/>
          <p:nvPr/>
        </p:nvSpPr>
        <p:spPr>
          <a:xfrm>
            <a:off x="5332853" y="4093587"/>
            <a:ext cx="1526293" cy="4925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/>
              <a:t>输出</a:t>
            </a:r>
            <a:r>
              <a:rPr lang="en-US" altLang="zh-CN" sz="1400" dirty="0"/>
              <a:t> y^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CD80066-584D-438D-92D1-2998FD11D50D}"/>
              </a:ext>
            </a:extLst>
          </p:cNvPr>
          <p:cNvCxnSpPr>
            <a:cxnSpLocks/>
            <a:stCxn id="121" idx="2"/>
            <a:endCxn id="70" idx="0"/>
          </p:cNvCxnSpPr>
          <p:nvPr/>
        </p:nvCxnSpPr>
        <p:spPr>
          <a:xfrm>
            <a:off x="6096000" y="2341885"/>
            <a:ext cx="0" cy="6295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33A04A2-D6A1-458F-979B-7A0888CA6A24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>
          <a:xfrm>
            <a:off x="6096000" y="3464010"/>
            <a:ext cx="0" cy="6295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7925B0FE-A4F0-4421-8360-41FCCECE505E}"/>
              </a:ext>
            </a:extLst>
          </p:cNvPr>
          <p:cNvSpPr/>
          <p:nvPr/>
        </p:nvSpPr>
        <p:spPr>
          <a:xfrm>
            <a:off x="6179254" y="2539434"/>
            <a:ext cx="5966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W1,b1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A194585-1593-4449-8C6C-CD3FB75C0742}"/>
              </a:ext>
            </a:extLst>
          </p:cNvPr>
          <p:cNvSpPr/>
          <p:nvPr/>
        </p:nvSpPr>
        <p:spPr>
          <a:xfrm>
            <a:off x="6179254" y="3665042"/>
            <a:ext cx="5966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W2,b2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06E046-B41D-4677-BF3D-9921BF0C5A46}"/>
              </a:ext>
            </a:extLst>
          </p:cNvPr>
          <p:cNvGrpSpPr/>
          <p:nvPr/>
        </p:nvGrpSpPr>
        <p:grpSpPr>
          <a:xfrm>
            <a:off x="7155260" y="2971462"/>
            <a:ext cx="3628854" cy="492548"/>
            <a:chOff x="7155260" y="2971462"/>
            <a:chExt cx="3628854" cy="492548"/>
          </a:xfrm>
        </p:grpSpPr>
        <p:sp>
          <p:nvSpPr>
            <p:cNvPr id="82" name="Arrow: Pentagon 81">
              <a:extLst>
                <a:ext uri="{FF2B5EF4-FFF2-40B4-BE49-F238E27FC236}">
                  <a16:creationId xmlns:a16="http://schemas.microsoft.com/office/drawing/2014/main" id="{53ECB222-E404-442B-B13D-166A4890FF40}"/>
                </a:ext>
              </a:extLst>
            </p:cNvPr>
            <p:cNvSpPr/>
            <p:nvPr/>
          </p:nvSpPr>
          <p:spPr>
            <a:xfrm rot="10800000">
              <a:off x="7155260" y="2971462"/>
              <a:ext cx="3628854" cy="492548"/>
            </a:xfrm>
            <a:prstGeom prst="homePlate">
              <a:avLst>
                <a:gd name="adj" fmla="val 52639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496328-1C37-4790-B51E-E1F3EC086E63}"/>
                </a:ext>
              </a:extLst>
            </p:cNvPr>
            <p:cNvSpPr/>
            <p:nvPr/>
          </p:nvSpPr>
          <p:spPr>
            <a:xfrm>
              <a:off x="7682107" y="3063847"/>
              <a:ext cx="26981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dk1"/>
                  </a:solidFill>
                </a:rPr>
                <a:t>在隐藏层需要激活函数进行激活</a:t>
              </a:r>
              <a:endParaRPr lang="en-US" sz="1400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376F1CB-0546-46DA-A9EF-A07149AFD2A6}"/>
              </a:ext>
            </a:extLst>
          </p:cNvPr>
          <p:cNvGrpSpPr/>
          <p:nvPr/>
        </p:nvGrpSpPr>
        <p:grpSpPr>
          <a:xfrm>
            <a:off x="7155260" y="4093587"/>
            <a:ext cx="3628854" cy="492548"/>
            <a:chOff x="7155260" y="2971462"/>
            <a:chExt cx="3628854" cy="492548"/>
          </a:xfrm>
        </p:grpSpPr>
        <p:sp>
          <p:nvSpPr>
            <p:cNvPr id="86" name="Arrow: Pentagon 85">
              <a:extLst>
                <a:ext uri="{FF2B5EF4-FFF2-40B4-BE49-F238E27FC236}">
                  <a16:creationId xmlns:a16="http://schemas.microsoft.com/office/drawing/2014/main" id="{C0855F0F-904F-43D9-A6D8-3713B8C4385E}"/>
                </a:ext>
              </a:extLst>
            </p:cNvPr>
            <p:cNvSpPr/>
            <p:nvPr/>
          </p:nvSpPr>
          <p:spPr>
            <a:xfrm rot="10800000">
              <a:off x="7155260" y="2971462"/>
              <a:ext cx="3628854" cy="492548"/>
            </a:xfrm>
            <a:prstGeom prst="homePlate">
              <a:avLst>
                <a:gd name="adj" fmla="val 52639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CDC8DFE-776D-4022-9B19-F5ED36A565A2}"/>
                </a:ext>
              </a:extLst>
            </p:cNvPr>
            <p:cNvSpPr/>
            <p:nvPr/>
          </p:nvSpPr>
          <p:spPr>
            <a:xfrm>
              <a:off x="7682107" y="3063847"/>
              <a:ext cx="26981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dk1"/>
                  </a:solidFill>
                </a:rPr>
                <a:t>在输出层需要激活函数进行激活</a:t>
              </a:r>
              <a:endParaRPr lang="en-US" sz="1400" dirty="0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7E421723-7ABF-4387-9C79-57B00A61A76B}"/>
              </a:ext>
            </a:extLst>
          </p:cNvPr>
          <p:cNvSpPr/>
          <p:nvPr/>
        </p:nvSpPr>
        <p:spPr>
          <a:xfrm>
            <a:off x="8085939" y="3527763"/>
            <a:ext cx="2698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dk1"/>
                </a:solidFill>
              </a:rPr>
              <a:t>隐藏函数：</a:t>
            </a:r>
            <a:r>
              <a:rPr lang="en-US" altLang="zh-CN" sz="1400" dirty="0">
                <a:solidFill>
                  <a:schemeClr val="dk1"/>
                </a:solidFill>
              </a:rPr>
              <a:t>tanh, the sigmoid function, </a:t>
            </a:r>
            <a:r>
              <a:rPr lang="en-US" altLang="zh-CN" sz="1400" dirty="0" err="1">
                <a:solidFill>
                  <a:schemeClr val="dk1"/>
                </a:solidFill>
              </a:rPr>
              <a:t>ReLUs</a:t>
            </a:r>
            <a:r>
              <a:rPr lang="en-US" altLang="zh-CN" sz="1400" dirty="0">
                <a:solidFill>
                  <a:schemeClr val="dk1"/>
                </a:solidFill>
              </a:rPr>
              <a:t>, softmax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3972C6-478F-4C2C-BA2C-5E3F3F2B881C}"/>
                  </a:ext>
                </a:extLst>
              </p:cNvPr>
              <p:cNvSpPr/>
              <p:nvPr/>
            </p:nvSpPr>
            <p:spPr>
              <a:xfrm>
                <a:off x="212588" y="5206437"/>
                <a:ext cx="3632213" cy="876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Loss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3972C6-478F-4C2C-BA2C-5E3F3F2B8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88" y="5206437"/>
                <a:ext cx="3632213" cy="876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2515635-3B49-47C2-97E8-5DD8C385035A}"/>
                  </a:ext>
                </a:extLst>
              </p:cNvPr>
              <p:cNvSpPr/>
              <p:nvPr/>
            </p:nvSpPr>
            <p:spPr>
              <a:xfrm>
                <a:off x="212588" y="4335236"/>
                <a:ext cx="4856842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oss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𝑦𝑙𝑛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2515635-3B49-47C2-97E8-5DD8C38503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88" y="4335236"/>
                <a:ext cx="4856842" cy="87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79E7A6D-8017-443B-89D5-66CC9D619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24" y="468408"/>
            <a:ext cx="3610179" cy="378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9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720F-6D4D-4034-8312-33F9F0F7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E28D-711A-401E-9B12-1D3901358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452898"/>
              </p:ext>
            </p:extLst>
          </p:nvPr>
        </p:nvGraphicFramePr>
        <p:xfrm>
          <a:off x="838200" y="1825625"/>
          <a:ext cx="10813026" cy="38317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09977">
                  <a:extLst>
                    <a:ext uri="{9D8B030D-6E8A-4147-A177-3AD203B41FA5}">
                      <a16:colId xmlns:a16="http://schemas.microsoft.com/office/drawing/2014/main" val="2639416887"/>
                    </a:ext>
                  </a:extLst>
                </a:gridCol>
                <a:gridCol w="6603049">
                  <a:extLst>
                    <a:ext uri="{9D8B030D-6E8A-4147-A177-3AD203B41FA5}">
                      <a16:colId xmlns:a16="http://schemas.microsoft.com/office/drawing/2014/main" val="1538997622"/>
                    </a:ext>
                  </a:extLst>
                </a:gridCol>
              </a:tblGrid>
              <a:tr h="539909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0224373"/>
                  </a:ext>
                </a:extLst>
              </a:tr>
              <a:tr h="364789">
                <a:tc>
                  <a:txBody>
                    <a:bodyPr/>
                    <a:lstStyle/>
                    <a:p>
                      <a:r>
                        <a:rPr lang="en-US" altLang="zh-CN" dirty="0"/>
                        <a:t>BP</a:t>
                      </a:r>
                      <a:r>
                        <a:rPr lang="zh-CN" altLang="en-US" dirty="0"/>
                        <a:t>神经网络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使用向后传播法进行参数估计得到的神经网络。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7611431"/>
                  </a:ext>
                </a:extLst>
              </a:tr>
              <a:tr h="364789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输入层，隐藏层，输出层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神经网络的组成部分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47737"/>
                  </a:ext>
                </a:extLst>
              </a:tr>
              <a:tr h="364789">
                <a:tc>
                  <a:txBody>
                    <a:bodyPr/>
                    <a:lstStyle/>
                    <a:p>
                      <a:r>
                        <a:rPr lang="zh-CN" altLang="en-US"/>
                        <a:t>节点、神经元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输入层，隐藏层，输出层中的组成部分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1945190"/>
                  </a:ext>
                </a:extLst>
              </a:tr>
              <a:tr h="364789">
                <a:tc>
                  <a:txBody>
                    <a:bodyPr/>
                    <a:lstStyle/>
                    <a:p>
                      <a:r>
                        <a:rPr lang="zh-CN" altLang="en-US" dirty="0"/>
                        <a:t>神经健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连接各层的部分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444592"/>
                  </a:ext>
                </a:extLst>
              </a:tr>
              <a:tr h="3647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197330"/>
                  </a:ext>
                </a:extLst>
              </a:tr>
              <a:tr h="364789">
                <a:tc>
                  <a:txBody>
                    <a:bodyPr/>
                    <a:lstStyle/>
                    <a:p>
                      <a:r>
                        <a:rPr lang="zh-CN" altLang="en-US" dirty="0"/>
                        <a:t>激活函数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将数值进行转化的公式。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372135"/>
                  </a:ext>
                </a:extLst>
              </a:tr>
              <a:tr h="364789">
                <a:tc>
                  <a:txBody>
                    <a:bodyPr/>
                    <a:lstStyle/>
                    <a:p>
                      <a:r>
                        <a:rPr lang="zh-CN" altLang="en-US" dirty="0"/>
                        <a:t>损失函数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确定参数值的公式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500649"/>
                  </a:ext>
                </a:extLst>
              </a:tr>
              <a:tr h="364789">
                <a:tc>
                  <a:txBody>
                    <a:bodyPr/>
                    <a:lstStyle/>
                    <a:p>
                      <a:r>
                        <a:rPr lang="zh-CN" altLang="en-US" dirty="0"/>
                        <a:t>梯度递减法（</a:t>
                      </a:r>
                      <a:r>
                        <a:rPr lang="en-US" altLang="zh-CN" dirty="0"/>
                        <a:t>SDG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MGD</a:t>
                      </a:r>
                      <a:r>
                        <a:rPr lang="zh-CN" altLang="en-US" dirty="0"/>
                        <a:t>）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确定参数值的方法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610555"/>
                  </a:ext>
                </a:extLst>
              </a:tr>
              <a:tr h="364789">
                <a:tc>
                  <a:txBody>
                    <a:bodyPr/>
                    <a:lstStyle/>
                    <a:p>
                      <a:r>
                        <a:rPr lang="zh-CN" altLang="en-US" dirty="0"/>
                        <a:t>向前传播，向后传播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计算梯度的方法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0553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68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351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Summer Yan</dc:creator>
  <cp:lastModifiedBy>Summer Yan</cp:lastModifiedBy>
  <cp:revision>21</cp:revision>
  <dcterms:created xsi:type="dcterms:W3CDTF">2018-08-21T10:00:29Z</dcterms:created>
  <dcterms:modified xsi:type="dcterms:W3CDTF">2018-08-22T09:06:04Z</dcterms:modified>
</cp:coreProperties>
</file>