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38" r:id="rId2"/>
    <p:sldId id="257" r:id="rId3"/>
    <p:sldId id="340" r:id="rId4"/>
    <p:sldId id="351" r:id="rId5"/>
    <p:sldId id="352" r:id="rId6"/>
    <p:sldId id="341" r:id="rId7"/>
    <p:sldId id="350" r:id="rId8"/>
    <p:sldId id="353" r:id="rId9"/>
    <p:sldId id="342" r:id="rId10"/>
    <p:sldId id="355" r:id="rId11"/>
    <p:sldId id="343" r:id="rId12"/>
    <p:sldId id="356" r:id="rId13"/>
    <p:sldId id="344" r:id="rId14"/>
    <p:sldId id="357" r:id="rId15"/>
    <p:sldId id="362" r:id="rId16"/>
    <p:sldId id="345" r:id="rId17"/>
    <p:sldId id="358" r:id="rId18"/>
    <p:sldId id="346" r:id="rId19"/>
    <p:sldId id="359" r:id="rId20"/>
    <p:sldId id="347" r:id="rId21"/>
    <p:sldId id="360" r:id="rId22"/>
    <p:sldId id="348" r:id="rId23"/>
    <p:sldId id="361" r:id="rId24"/>
    <p:sldId id="3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/>
    <p:restoredTop sz="94567"/>
  </p:normalViewPr>
  <p:slideViewPr>
    <p:cSldViewPr snapToGrid="0" snapToObjects="1">
      <p:cViewPr varScale="1">
        <p:scale>
          <a:sx n="72" d="100"/>
          <a:sy n="72" d="100"/>
        </p:scale>
        <p:origin x="6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115901" y="6320058"/>
            <a:ext cx="395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11: pandas for Data Preparation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22" y="6124094"/>
            <a:ext cx="584378" cy="53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47CD2-D9F5-318E-9E6A-D18F272122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2955" y="248908"/>
            <a:ext cx="641732" cy="366877"/>
          </a:xfrm>
          <a:prstGeom prst="rect">
            <a:avLst/>
          </a:prstGeom>
        </p:spPr>
      </p:pic>
      <p:sp>
        <p:nvSpPr>
          <p:cNvPr id="9" name="Line 8">
            <a:extLst>
              <a:ext uri="{FF2B5EF4-FFF2-40B4-BE49-F238E27FC236}">
                <a16:creationId xmlns:a16="http://schemas.microsoft.com/office/drawing/2014/main" id="{3B85E6F1-3305-24EA-732E-05A828B8B8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41B3F41-B18E-3183-86F2-349D26ADFF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3.ipyn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4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5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6.ipyn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7.ipyn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8.ipyn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9.ipyn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ythonForDataAndAnalytics/p4da/blob/master/ch11/p4da-11-2.ipynb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50" dirty="0">
                <a:solidFill>
                  <a:schemeClr val="accent6">
                    <a:lumMod val="75000"/>
                  </a:schemeClr>
                </a:solidFill>
              </a:rPr>
              <a:t>pandas</a:t>
            </a:r>
            <a:br>
              <a:rPr lang="en-US" spc="-1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pc="-150" dirty="0">
                <a:solidFill>
                  <a:schemeClr val="accent6">
                    <a:lumMod val="75000"/>
                  </a:schemeClr>
                </a:solidFill>
              </a:rPr>
              <a:t>for Data Preparation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 descr="Python for Data &amp; Analytics - book logo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6" name="Picture 5" descr="Python for Data &amp; Analytics - chapter 11 logo">
            <a:extLst>
              <a:ext uri="{FF2B5EF4-FFF2-40B4-BE49-F238E27FC236}">
                <a16:creationId xmlns:a16="http://schemas.microsoft.com/office/drawing/2014/main" id="{41A2A57C-4775-68F0-5E00-3E905E532EA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4217" y="3772444"/>
            <a:ext cx="1269476" cy="725415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B421A052-882E-D348-B1BE-B3D94643C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11-3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37712"/>
              </p:ext>
            </p:extLst>
          </p:nvPr>
        </p:nvGraphicFramePr>
        <p:xfrm>
          <a:off x="1037491" y="1978870"/>
          <a:ext cx="91456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551240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pd.read_csv("DQ-Example-Dates.csv", index_col='id')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3" name="Picture 2" descr="Notebook output table">
            <a:extLst>
              <a:ext uri="{FF2B5EF4-FFF2-40B4-BE49-F238E27FC236}">
                <a16:creationId xmlns:a16="http://schemas.microsoft.com/office/drawing/2014/main" id="{C39E0450-D55E-913C-8ADF-A13969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42" y="3004820"/>
            <a:ext cx="1200576" cy="2720571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D90AABFD-471B-1C12-C3FE-E313E9522D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0187A-0CE9-6533-7289-0D766E0450D3}"/>
              </a:ext>
            </a:extLst>
          </p:cNvPr>
          <p:cNvSpPr txBox="1"/>
          <p:nvPr/>
        </p:nvSpPr>
        <p:spPr>
          <a:xfrm>
            <a:off x="5470281" y="3728301"/>
            <a:ext cx="490907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working with date data issues</a:t>
            </a:r>
          </a:p>
          <a:p>
            <a:r>
              <a:rPr lang="en-US" dirty="0"/>
              <a:t>   - missing values</a:t>
            </a:r>
          </a:p>
          <a:p>
            <a:r>
              <a:rPr lang="en-US" dirty="0"/>
              <a:t>   - use of a regular expression</a:t>
            </a:r>
          </a:p>
          <a:p>
            <a:r>
              <a:rPr lang="en-US" dirty="0"/>
              <a:t>   - the to_datetime() function</a:t>
            </a:r>
          </a:p>
          <a:p>
            <a:r>
              <a:rPr lang="en-US" dirty="0"/>
              <a:t>   - the special NaT (not a time) value</a:t>
            </a:r>
          </a:p>
        </p:txBody>
      </p:sp>
    </p:spTree>
    <p:extLst>
      <p:ext uri="{BB962C8B-B14F-4D97-AF65-F5344CB8AC3E}">
        <p14:creationId xmlns:p14="http://schemas.microsoft.com/office/powerpoint/2010/main" val="144824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Categories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Unique values: The children field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Another category field: Gender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Category by numeric ranges: The age field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Mapping fine to coarse labels: States and regions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11-4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73746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335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545665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pd.read_csv('DQ-Example-Category.csv', index_col='id')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5" name="Picture 4" descr="Notebook output table">
            <a:extLst>
              <a:ext uri="{FF2B5EF4-FFF2-40B4-BE49-F238E27FC236}">
                <a16:creationId xmlns:a16="http://schemas.microsoft.com/office/drawing/2014/main" id="{13585996-6549-7AF8-42A2-09BEABC7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73" y="3013364"/>
            <a:ext cx="2503707" cy="2806238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1B0902FD-0C7E-E801-24DE-B2F24C6E763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873EC-5376-0B49-864D-A0D2640FAD3A}"/>
              </a:ext>
            </a:extLst>
          </p:cNvPr>
          <p:cNvSpPr txBox="1"/>
          <p:nvPr/>
        </p:nvSpPr>
        <p:spPr>
          <a:xfrm>
            <a:off x="5726531" y="3539320"/>
            <a:ext cx="490907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working with categorical data, including these methods:</a:t>
            </a:r>
          </a:p>
          <a:p>
            <a:r>
              <a:rPr lang="en-US" dirty="0"/>
              <a:t>   - unique()</a:t>
            </a:r>
          </a:p>
          <a:p>
            <a:r>
              <a:rPr lang="en-US" dirty="0"/>
              <a:t>   - str.lower()</a:t>
            </a:r>
          </a:p>
          <a:p>
            <a:r>
              <a:rPr lang="en-US" dirty="0"/>
              <a:t>   - map()</a:t>
            </a:r>
          </a:p>
          <a:p>
            <a:r>
              <a:rPr lang="en-US" dirty="0"/>
              <a:t>   - astype()</a:t>
            </a:r>
          </a:p>
          <a:p>
            <a:r>
              <a:rPr lang="en-US" dirty="0"/>
              <a:t>   - cut()</a:t>
            </a:r>
          </a:p>
          <a:p>
            <a:r>
              <a:rPr lang="en-US" dirty="0"/>
              <a:t>   - merge()</a:t>
            </a:r>
          </a:p>
        </p:txBody>
      </p:sp>
    </p:spTree>
    <p:extLst>
      <p:ext uri="{BB962C8B-B14F-4D97-AF65-F5344CB8AC3E}">
        <p14:creationId xmlns:p14="http://schemas.microsoft.com/office/powerpoint/2010/main" val="37807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11-5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72204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609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548391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pd.read_csv('DQ-Example-Strings.txt', index_col='id')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3" name="Picture 2" descr="Notebook output table">
            <a:extLst>
              <a:ext uri="{FF2B5EF4-FFF2-40B4-BE49-F238E27FC236}">
                <a16:creationId xmlns:a16="http://schemas.microsoft.com/office/drawing/2014/main" id="{BE44A46F-550A-81F0-E1B8-B7E7695B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14" y="3018658"/>
            <a:ext cx="1497731" cy="2815734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B4DCF079-68A5-A209-79D1-FF89AD311D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16342-842E-AF92-D29B-9E3367D94024}"/>
              </a:ext>
            </a:extLst>
          </p:cNvPr>
          <p:cNvSpPr txBox="1"/>
          <p:nvPr/>
        </p:nvSpPr>
        <p:spPr>
          <a:xfrm>
            <a:off x="5726531" y="3539320"/>
            <a:ext cx="490907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working with string data, including these methods:</a:t>
            </a:r>
          </a:p>
          <a:p>
            <a:r>
              <a:rPr lang="en-US" dirty="0"/>
              <a:t>   - str.split()</a:t>
            </a:r>
          </a:p>
          <a:p>
            <a:r>
              <a:rPr lang="en-US" dirty="0"/>
              <a:t>   - str.strip()</a:t>
            </a:r>
          </a:p>
          <a:p>
            <a:r>
              <a:rPr lang="en-US" dirty="0"/>
              <a:t>   - tolist()</a:t>
            </a:r>
          </a:p>
          <a:p>
            <a:r>
              <a:rPr lang="en-US" dirty="0"/>
              <a:t>   - apply()</a:t>
            </a:r>
          </a:p>
        </p:txBody>
      </p:sp>
    </p:spTree>
    <p:extLst>
      <p:ext uri="{BB962C8B-B14F-4D97-AF65-F5344CB8AC3E}">
        <p14:creationId xmlns:p14="http://schemas.microsoft.com/office/powerpoint/2010/main" val="141971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Table 11-3: Sample pandas methods returning True/False results">
            <a:extLst>
              <a:ext uri="{FF2B5EF4-FFF2-40B4-BE49-F238E27FC236}">
                <a16:creationId xmlns:a16="http://schemas.microsoft.com/office/drawing/2014/main" id="{3E348669-E5CA-2903-E88A-E7FD6A3C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28" y="1027906"/>
            <a:ext cx="3029976" cy="50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2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Fields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Checking for uniqueness: the email field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Checking for integral, unique, not missing: the ID field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1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Fields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11-6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32551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66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493434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pd.read_csv('DQ-Example-IDs.csv')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5" name="Picture 4" descr="Notebook output table">
            <a:extLst>
              <a:ext uri="{FF2B5EF4-FFF2-40B4-BE49-F238E27FC236}">
                <a16:creationId xmlns:a16="http://schemas.microsoft.com/office/drawing/2014/main" id="{30659343-208D-8CC7-BC29-5D832B00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5" y="2966615"/>
            <a:ext cx="2773842" cy="2852294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5E4CD5B9-1A19-1F4F-CC0A-324B54FB27B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9683E-1B7A-3E29-90B1-82193B2D344A}"/>
              </a:ext>
            </a:extLst>
          </p:cNvPr>
          <p:cNvSpPr txBox="1"/>
          <p:nvPr/>
        </p:nvSpPr>
        <p:spPr>
          <a:xfrm>
            <a:off x="5726531" y="3539320"/>
            <a:ext cx="490907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working with key fields, including:</a:t>
            </a:r>
          </a:p>
          <a:p>
            <a:r>
              <a:rPr lang="en-US" dirty="0"/>
              <a:t>   - is_unique property</a:t>
            </a:r>
          </a:p>
          <a:p>
            <a:r>
              <a:rPr lang="en-US" dirty="0"/>
              <a:t>   - duplicated() method</a:t>
            </a:r>
          </a:p>
          <a:p>
            <a:r>
              <a:rPr lang="en-US" dirty="0"/>
              <a:t>   - drop_duplicates() method</a:t>
            </a:r>
          </a:p>
          <a:p>
            <a:r>
              <a:rPr lang="en-US" dirty="0"/>
              <a:t>   - missing values check</a:t>
            </a:r>
          </a:p>
          <a:p>
            <a:r>
              <a:rPr lang="en-US" dirty="0"/>
              <a:t>   - str.isdigit()</a:t>
            </a:r>
          </a:p>
        </p:txBody>
      </p:sp>
    </p:spTree>
    <p:extLst>
      <p:ext uri="{BB962C8B-B14F-4D97-AF65-F5344CB8AC3E}">
        <p14:creationId xmlns:p14="http://schemas.microsoft.com/office/powerpoint/2010/main" val="191770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Inter-field Checking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11-7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81788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66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493434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pd.read_csv('DQ-Cross-Check.csv', index_col='id')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3" name="Picture 2" descr="Notebook output table">
            <a:extLst>
              <a:ext uri="{FF2B5EF4-FFF2-40B4-BE49-F238E27FC236}">
                <a16:creationId xmlns:a16="http://schemas.microsoft.com/office/drawing/2014/main" id="{5140D32A-D779-0EDC-FECC-BAA5E138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14" y="3013364"/>
            <a:ext cx="2083148" cy="2763982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711C3C50-EAAA-2016-6BB3-871AC95CDC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464E9-8EEB-272A-ADEA-1DD4A0DD91AD}"/>
              </a:ext>
            </a:extLst>
          </p:cNvPr>
          <p:cNvSpPr txBox="1"/>
          <p:nvPr/>
        </p:nvSpPr>
        <p:spPr>
          <a:xfrm>
            <a:off x="5726531" y="3539320"/>
            <a:ext cx="49090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inter-field checking, including:</a:t>
            </a:r>
          </a:p>
          <a:p>
            <a:r>
              <a:rPr lang="en-US" dirty="0"/>
              <a:t>   - apply() method</a:t>
            </a:r>
          </a:p>
          <a:p>
            <a:r>
              <a:rPr lang="en-US" dirty="0"/>
              <a:t>   - filter expressions</a:t>
            </a:r>
          </a:p>
          <a:p>
            <a:r>
              <a:rPr lang="en-US" dirty="0"/>
              <a:t>   - boolean columns</a:t>
            </a:r>
          </a:p>
        </p:txBody>
      </p:sp>
    </p:spTree>
    <p:extLst>
      <p:ext uri="{BB962C8B-B14F-4D97-AF65-F5344CB8AC3E}">
        <p14:creationId xmlns:p14="http://schemas.microsoft.com/office/powerpoint/2010/main" val="103902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Data Preparation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Key Fields</a:t>
            </a:r>
          </a:p>
          <a:p>
            <a:r>
              <a:rPr lang="en-US" dirty="0"/>
              <a:t>Inter-field Checking</a:t>
            </a:r>
          </a:p>
          <a:p>
            <a:r>
              <a:rPr lang="en-US" dirty="0"/>
              <a:t>Finding Missing Related Rows between Tables</a:t>
            </a:r>
          </a:p>
          <a:p>
            <a:r>
              <a:rPr lang="en-US" dirty="0"/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Missing Related Rows between Tables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11-8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88164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66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493434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pd.read_csv('contacts.csv', index_col='id')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5" name="Picture 4" descr="Notebook output table">
            <a:extLst>
              <a:ext uri="{FF2B5EF4-FFF2-40B4-BE49-F238E27FC236}">
                <a16:creationId xmlns:a16="http://schemas.microsoft.com/office/drawing/2014/main" id="{2526FB9A-FB74-D72F-5B3E-9BF7E9EE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14" y="3031630"/>
            <a:ext cx="1143000" cy="2667000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5329B8AB-C64C-1924-161C-D29362A5D91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BDE7A-F594-A237-EDFA-D186A06EE4E4}"/>
              </a:ext>
            </a:extLst>
          </p:cNvPr>
          <p:cNvSpPr txBox="1"/>
          <p:nvPr/>
        </p:nvSpPr>
        <p:spPr>
          <a:xfrm>
            <a:off x="5726531" y="3539320"/>
            <a:ext cx="490907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techniques for identify potentially missing rows using:</a:t>
            </a:r>
          </a:p>
          <a:p>
            <a:r>
              <a:rPr lang="en-US" dirty="0"/>
              <a:t>   - join() method</a:t>
            </a:r>
          </a:p>
          <a:p>
            <a:r>
              <a:rPr lang="en-US" dirty="0"/>
              <a:t>   - filtering with isna() method</a:t>
            </a:r>
          </a:p>
        </p:txBody>
      </p:sp>
    </p:spTree>
    <p:extLst>
      <p:ext uri="{BB962C8B-B14F-4D97-AF65-F5344CB8AC3E}">
        <p14:creationId xmlns:p14="http://schemas.microsoft.com/office/powerpoint/2010/main" val="284334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1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Reorganizing Table Layout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11-9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46431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66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493434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pd.read_csv('popgdp.csv')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3" name="Picture 2" descr="Notebook output table">
            <a:extLst>
              <a:ext uri="{FF2B5EF4-FFF2-40B4-BE49-F238E27FC236}">
                <a16:creationId xmlns:a16="http://schemas.microsoft.com/office/drawing/2014/main" id="{45077719-45A9-86CB-CA65-808F7744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12" y="3010849"/>
            <a:ext cx="2487876" cy="2754264"/>
          </a:xfrm>
          <a:prstGeom prst="rect">
            <a:avLst/>
          </a:prstGeom>
        </p:spPr>
      </p:pic>
      <p:pic>
        <p:nvPicPr>
          <p:cNvPr id="8" name="Picture 7" descr="Open in Colab icon">
            <a:hlinkClick r:id="rId3"/>
            <a:extLst>
              <a:ext uri="{FF2B5EF4-FFF2-40B4-BE49-F238E27FC236}">
                <a16:creationId xmlns:a16="http://schemas.microsoft.com/office/drawing/2014/main" id="{98823819-6EA1-2EBA-8B20-036667FC780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85A0C-250A-B96D-EC9F-E53C50DD932B}"/>
              </a:ext>
            </a:extLst>
          </p:cNvPr>
          <p:cNvSpPr txBox="1"/>
          <p:nvPr/>
        </p:nvSpPr>
        <p:spPr>
          <a:xfrm>
            <a:off x="5726531" y="3539320"/>
            <a:ext cx="490907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ways to reorganize DataFrame layout, including these methods:</a:t>
            </a:r>
          </a:p>
          <a:p>
            <a:r>
              <a:rPr lang="en-US" dirty="0"/>
              <a:t>   - pivot()</a:t>
            </a:r>
          </a:p>
          <a:p>
            <a:r>
              <a:rPr lang="en-US" dirty="0"/>
              <a:t>   - transpose()</a:t>
            </a:r>
          </a:p>
          <a:p>
            <a:r>
              <a:rPr lang="en-US" dirty="0"/>
              <a:t>   - melt()</a:t>
            </a:r>
          </a:p>
        </p:txBody>
      </p:sp>
    </p:spTree>
    <p:extLst>
      <p:ext uri="{BB962C8B-B14F-4D97-AF65-F5344CB8AC3E}">
        <p14:creationId xmlns:p14="http://schemas.microsoft.com/office/powerpoint/2010/main" val="67672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Data Preparation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Key Fields</a:t>
            </a:r>
          </a:p>
          <a:p>
            <a:r>
              <a:rPr lang="en-US" dirty="0"/>
              <a:t>Inter-field Checking</a:t>
            </a:r>
          </a:p>
          <a:p>
            <a:r>
              <a:rPr lang="en-US" dirty="0"/>
              <a:t>Finding Missing Related Rows between Tables</a:t>
            </a:r>
          </a:p>
          <a:p>
            <a:r>
              <a:rPr lang="en-US" dirty="0"/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3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About Data Preparation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involves refining your data to ready it for analysis or processing</a:t>
            </a:r>
          </a:p>
          <a:p>
            <a:pPr lvl="1"/>
            <a:r>
              <a:rPr lang="en-US" dirty="0"/>
              <a:t>Data cleaning – find and repair issues in data</a:t>
            </a:r>
          </a:p>
          <a:p>
            <a:pPr lvl="1"/>
            <a:r>
              <a:rPr lang="en-US" dirty="0"/>
              <a:t>Data reorganization – change the layout of data</a:t>
            </a:r>
          </a:p>
          <a:p>
            <a:r>
              <a:rPr lang="en-US" dirty="0"/>
              <a:t>Data preparation can be done in programs or interactively</a:t>
            </a:r>
          </a:p>
          <a:p>
            <a:r>
              <a:rPr lang="en-US" dirty="0"/>
              <a:t>Can generate new data columns and layouts from original source data</a:t>
            </a:r>
          </a:p>
          <a:p>
            <a:pPr lvl="1"/>
            <a:r>
              <a:rPr lang="en-US" dirty="0"/>
              <a:t>Allows you to compare original data with revised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Preparation</a:t>
            </a:r>
            <a:br>
              <a:rPr lang="en-US" dirty="0"/>
            </a:br>
            <a:r>
              <a:rPr lang="en-US" sz="3600" dirty="0"/>
              <a:t>  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Table 11-1: Sample dataset fields">
            <a:extLst>
              <a:ext uri="{FF2B5EF4-FFF2-40B4-BE49-F238E27FC236}">
                <a16:creationId xmlns:a16="http://schemas.microsoft.com/office/drawing/2014/main" id="{82B0CB05-5AF3-4C51-33AF-9B589BC3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37" y="1126778"/>
            <a:ext cx="6410593" cy="5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Numbers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example dataset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Missing values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Float vs. integer vs. other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a column's type?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example column: Age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Another integer column: children_num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Marking outliers and transforming values: The taxrate column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Non-numeric values in numeric columns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8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br>
              <a:rPr lang="en-US" dirty="0"/>
            </a:br>
            <a:r>
              <a:rPr lang="en-US" sz="3600" dirty="0"/>
              <a:t>   An example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Table 11-2: Sample dataset numeric fields">
            <a:extLst>
              <a:ext uri="{FF2B5EF4-FFF2-40B4-BE49-F238E27FC236}">
                <a16:creationId xmlns:a16="http://schemas.microsoft.com/office/drawing/2014/main" id="{321EFD90-DCB5-C1C8-3E17-89DB9136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4216400" cy="3200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3C5A6-7AB3-13B1-350A-E1615717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973" y="1940070"/>
            <a:ext cx="5510645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id,age,children_num,salary,taxrate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1,21,2,40000,22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2,29.4,0,50000,25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3,40,1,60,28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4,6,2,45000,21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,-1,-1,52500,25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six,28,1,47515,100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4,26,,,105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0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br>
              <a:rPr lang="en-US" dirty="0"/>
            </a:br>
            <a:r>
              <a:rPr lang="en-US" sz="3600" dirty="0"/>
              <a:t>   An example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CBAC-4C4F-175A-12CC-F05CDCBDBC46}"/>
              </a:ext>
            </a:extLst>
          </p:cNvPr>
          <p:cNvSpPr txBox="1"/>
          <p:nvPr/>
        </p:nvSpPr>
        <p:spPr>
          <a:xfrm>
            <a:off x="838200" y="160144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 11-2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D5B204-267C-3C97-D207-CCB131D5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46525"/>
              </p:ext>
            </p:extLst>
          </p:nvPr>
        </p:nvGraphicFramePr>
        <p:xfrm>
          <a:off x="1037491" y="1978870"/>
          <a:ext cx="9144000" cy="393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66">
                  <a:extLst>
                    <a:ext uri="{9D8B030D-6E8A-4147-A177-3AD203B41FA5}">
                      <a16:colId xmlns:a16="http://schemas.microsoft.com/office/drawing/2014/main" val="2996054694"/>
                    </a:ext>
                  </a:extLst>
                </a:gridCol>
                <a:gridCol w="8493434">
                  <a:extLst>
                    <a:ext uri="{9D8B030D-6E8A-4147-A177-3AD203B41FA5}">
                      <a16:colId xmlns:a16="http://schemas.microsoft.com/office/drawing/2014/main" val="3568707329"/>
                    </a:ext>
                  </a:extLst>
                </a:gridCol>
              </a:tblGrid>
              <a:tr h="91673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[1]: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 = pd.read_csv('DQ-Example-Numeric.csv')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7783"/>
                  </a:ext>
                </a:extLst>
              </a:tr>
              <a:tr h="301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5009"/>
                  </a:ext>
                </a:extLst>
              </a:tr>
            </a:tbl>
          </a:graphicData>
        </a:graphic>
      </p:graphicFrame>
      <p:pic>
        <p:nvPicPr>
          <p:cNvPr id="12" name="Picture 11" descr="Notebook output table">
            <a:extLst>
              <a:ext uri="{FF2B5EF4-FFF2-40B4-BE49-F238E27FC236}">
                <a16:creationId xmlns:a16="http://schemas.microsoft.com/office/drawing/2014/main" id="{CF531152-95E4-575E-47A6-296E0A994D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014" y="3004026"/>
            <a:ext cx="3726516" cy="2721365"/>
          </a:xfrm>
          <a:prstGeom prst="rect">
            <a:avLst/>
          </a:prstGeom>
        </p:spPr>
      </p:pic>
      <p:pic>
        <p:nvPicPr>
          <p:cNvPr id="13" name="Picture 12" descr="Open in Colab icon">
            <a:hlinkClick r:id="rId3"/>
            <a:extLst>
              <a:ext uri="{FF2B5EF4-FFF2-40B4-BE49-F238E27FC236}">
                <a16:creationId xmlns:a16="http://schemas.microsoft.com/office/drawing/2014/main" id="{47027C67-803C-1F4A-A578-813083487F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757" y="1632689"/>
            <a:ext cx="1484630" cy="24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91892-8A5F-ADB2-16EF-5A8A32B853D5}"/>
              </a:ext>
            </a:extLst>
          </p:cNvPr>
          <p:cNvSpPr txBox="1"/>
          <p:nvPr/>
        </p:nvSpPr>
        <p:spPr>
          <a:xfrm>
            <a:off x="6096000" y="3284855"/>
            <a:ext cx="490907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notebook demonstrates some aspects related to working with numerical data issues</a:t>
            </a:r>
          </a:p>
          <a:p>
            <a:r>
              <a:rPr lang="en-US" dirty="0"/>
              <a:t>   - missing values</a:t>
            </a:r>
          </a:p>
          <a:p>
            <a:r>
              <a:rPr lang="en-US" dirty="0"/>
              <a:t>   - float vs. integer vs. other types</a:t>
            </a:r>
          </a:p>
          <a:p>
            <a:r>
              <a:rPr lang="en-US" dirty="0"/>
              <a:t>   - the apply() method to transform a column</a:t>
            </a:r>
          </a:p>
          <a:p>
            <a:r>
              <a:rPr lang="en-US" dirty="0"/>
              <a:t>   - working with lambda functions</a:t>
            </a:r>
          </a:p>
          <a:p>
            <a:r>
              <a:rPr lang="en-US" dirty="0"/>
              <a:t>   - adjusting to smaller numeric types</a:t>
            </a:r>
          </a:p>
          <a:p>
            <a:r>
              <a:rPr lang="en-US" dirty="0"/>
              <a:t>   - identifying outliers</a:t>
            </a:r>
          </a:p>
        </p:txBody>
      </p:sp>
    </p:spTree>
    <p:extLst>
      <p:ext uri="{BB962C8B-B14F-4D97-AF65-F5344CB8AC3E}">
        <p14:creationId xmlns:p14="http://schemas.microsoft.com/office/powerpoint/2010/main" val="314130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Data Preparation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Categories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Fields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Inter-field Checking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Missing Related Rows between Tables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Reorganizing Table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975</Words>
  <Application>Microsoft Office PowerPoint</Application>
  <PresentationFormat>Widescreen</PresentationFormat>
  <Paragraphs>258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pandas for Data Preparation</vt:lpstr>
      <vt:lpstr>Topics</vt:lpstr>
      <vt:lpstr>Topics</vt:lpstr>
      <vt:lpstr>About Data Preparation</vt:lpstr>
      <vt:lpstr>About Data Preparation    The Dataset</vt:lpstr>
      <vt:lpstr>Topics</vt:lpstr>
      <vt:lpstr>Numbers    An example dataset</vt:lpstr>
      <vt:lpstr>Numbers    An example dataset</vt:lpstr>
      <vt:lpstr>Topics</vt:lpstr>
      <vt:lpstr>Dates</vt:lpstr>
      <vt:lpstr>Topics</vt:lpstr>
      <vt:lpstr>Categories</vt:lpstr>
      <vt:lpstr>Topics</vt:lpstr>
      <vt:lpstr>Strings</vt:lpstr>
      <vt:lpstr>Strings</vt:lpstr>
      <vt:lpstr>Topics</vt:lpstr>
      <vt:lpstr>Key Fields</vt:lpstr>
      <vt:lpstr>Topics</vt:lpstr>
      <vt:lpstr>Inter-field Checking</vt:lpstr>
      <vt:lpstr>Topics</vt:lpstr>
      <vt:lpstr>Finding Missing Related Rows between Tables</vt:lpstr>
      <vt:lpstr>Topics</vt:lpstr>
      <vt:lpstr>Reorganizing Table Layout</vt:lpstr>
      <vt:lpstr>Topic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Lawrence B Nderu</cp:lastModifiedBy>
  <cp:revision>49</cp:revision>
  <dcterms:created xsi:type="dcterms:W3CDTF">2022-05-17T20:30:04Z</dcterms:created>
  <dcterms:modified xsi:type="dcterms:W3CDTF">2024-03-19T09:01:19Z</dcterms:modified>
</cp:coreProperties>
</file>