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2" r:id="rId2"/>
    <p:sldId id="269" r:id="rId3"/>
    <p:sldId id="263" r:id="rId4"/>
    <p:sldId id="270" r:id="rId5"/>
    <p:sldId id="4890" r:id="rId6"/>
    <p:sldId id="257" r:id="rId7"/>
    <p:sldId id="266" r:id="rId8"/>
    <p:sldId id="259" r:id="rId9"/>
    <p:sldId id="261" r:id="rId10"/>
    <p:sldId id="258" r:id="rId11"/>
    <p:sldId id="264" r:id="rId1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3A4EF-8A5E-4BDA-98C3-290C160CB1C5}" v="9" dt="2023-01-26T20:29:03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3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705B2-EEE5-4DEC-9C84-51CB8AFC913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53F1E-AB0F-41CF-9662-61C0D6CBB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7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389E-3331-4D90-A0C7-097A792817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9419-E1AB-42D2-9293-74743C01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6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389E-3331-4D90-A0C7-097A792817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9419-E1AB-42D2-9293-74743C01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6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389E-3331-4D90-A0C7-097A792817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9419-E1AB-42D2-9293-74743C01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4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389E-3331-4D90-A0C7-097A792817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9419-E1AB-42D2-9293-74743C01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389E-3331-4D90-A0C7-097A792817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9419-E1AB-42D2-9293-74743C01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8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389E-3331-4D90-A0C7-097A792817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9419-E1AB-42D2-9293-74743C01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389E-3331-4D90-A0C7-097A792817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9419-E1AB-42D2-9293-74743C01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389E-3331-4D90-A0C7-097A792817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9419-E1AB-42D2-9293-74743C01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1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389E-3331-4D90-A0C7-097A792817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9419-E1AB-42D2-9293-74743C01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389E-3331-4D90-A0C7-097A792817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9419-E1AB-42D2-9293-74743C01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0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389E-3331-4D90-A0C7-097A792817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9419-E1AB-42D2-9293-74743C01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2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89E-3331-4D90-A0C7-097A7928172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9419-E1AB-42D2-9293-74743C01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dmod.org/projects/emod-tuberculosis/en/latest/parameter-overview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lancet.com/journals/langlo/article/PIIS2214-109X(16)30199-1/fulltex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73/pnas.090172010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52F2-6627-455C-8BEA-40CC35B5F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137" y="7354733"/>
            <a:ext cx="18653760" cy="1852862"/>
          </a:xfrm>
        </p:spPr>
        <p:txBody>
          <a:bodyPr>
            <a:noAutofit/>
          </a:bodyPr>
          <a:lstStyle/>
          <a:p>
            <a:pPr algn="l"/>
            <a:r>
              <a:rPr lang="en-US" sz="9600" b="1" dirty="0"/>
              <a:t>IDM EMOD-TB model walk-through</a:t>
            </a:r>
          </a:p>
        </p:txBody>
      </p:sp>
    </p:spTree>
    <p:extLst>
      <p:ext uri="{BB962C8B-B14F-4D97-AF65-F5344CB8AC3E}">
        <p14:creationId xmlns:p14="http://schemas.microsoft.com/office/powerpoint/2010/main" val="143529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EB22E2-35B4-46A5-AD1F-C427F7E38B68}"/>
              </a:ext>
            </a:extLst>
          </p:cNvPr>
          <p:cNvSpPr/>
          <p:nvPr/>
        </p:nvSpPr>
        <p:spPr>
          <a:xfrm>
            <a:off x="4095986" y="3157322"/>
            <a:ext cx="3840780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Uninfected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037561-A204-4CC6-AF8C-2A0CC7CDCED5}"/>
              </a:ext>
            </a:extLst>
          </p:cNvPr>
          <p:cNvSpPr/>
          <p:nvPr/>
        </p:nvSpPr>
        <p:spPr>
          <a:xfrm>
            <a:off x="4044986" y="12264003"/>
            <a:ext cx="6362700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TB Mortality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0CFC52-EAEB-4D82-8EEF-53715A6318AA}"/>
              </a:ext>
            </a:extLst>
          </p:cNvPr>
          <p:cNvSpPr txBox="1"/>
          <p:nvPr/>
        </p:nvSpPr>
        <p:spPr>
          <a:xfrm>
            <a:off x="4667200" y="11540751"/>
            <a:ext cx="2255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(On-)Drug Mortality</a:t>
            </a:r>
          </a:p>
          <a:p>
            <a:r>
              <a:rPr lang="en-US" sz="2000" dirty="0"/>
              <a:t>= 5e-4 ~ 3%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DBBEBD-406C-4C46-98CD-1D7E7A4EAF3F}"/>
              </a:ext>
            </a:extLst>
          </p:cNvPr>
          <p:cNvSpPr/>
          <p:nvPr/>
        </p:nvSpPr>
        <p:spPr>
          <a:xfrm>
            <a:off x="6989897" y="5360854"/>
            <a:ext cx="2066732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Latent Slow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914B50D-31B7-45EC-9A61-8AF1EF8128AE}"/>
              </a:ext>
            </a:extLst>
          </p:cNvPr>
          <p:cNvCxnSpPr>
            <a:cxnSpLocks/>
          </p:cNvCxnSpPr>
          <p:nvPr/>
        </p:nvCxnSpPr>
        <p:spPr>
          <a:xfrm>
            <a:off x="8080426" y="10032165"/>
            <a:ext cx="655661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532203-D8A2-4CAF-9C21-785A76483480}"/>
              </a:ext>
            </a:extLst>
          </p:cNvPr>
          <p:cNvCxnSpPr>
            <a:cxnSpLocks/>
          </p:cNvCxnSpPr>
          <p:nvPr/>
        </p:nvCxnSpPr>
        <p:spPr>
          <a:xfrm>
            <a:off x="5728948" y="9461398"/>
            <a:ext cx="8898049" cy="3714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422CA6-775B-4192-BD8E-BCC34CB5C650}"/>
              </a:ext>
            </a:extLst>
          </p:cNvPr>
          <p:cNvCxnSpPr>
            <a:cxnSpLocks/>
          </p:cNvCxnSpPr>
          <p:nvPr/>
        </p:nvCxnSpPr>
        <p:spPr>
          <a:xfrm flipH="1" flipV="1">
            <a:off x="14626998" y="3547248"/>
            <a:ext cx="20087" cy="70216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4B76A2-C284-432B-BB8C-E041B41424E7}"/>
              </a:ext>
            </a:extLst>
          </p:cNvPr>
          <p:cNvCxnSpPr>
            <a:cxnSpLocks/>
          </p:cNvCxnSpPr>
          <p:nvPr/>
        </p:nvCxnSpPr>
        <p:spPr>
          <a:xfrm flipH="1">
            <a:off x="7994686" y="3547247"/>
            <a:ext cx="6632311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984A5C-A186-4F19-907A-6F91BFD19DA3}"/>
              </a:ext>
            </a:extLst>
          </p:cNvPr>
          <p:cNvCxnSpPr>
            <a:cxnSpLocks/>
          </p:cNvCxnSpPr>
          <p:nvPr/>
        </p:nvCxnSpPr>
        <p:spPr>
          <a:xfrm flipV="1">
            <a:off x="13986399" y="5758283"/>
            <a:ext cx="0" cy="481060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6FA511-0512-4A26-91DF-235DD4277E07}"/>
              </a:ext>
            </a:extLst>
          </p:cNvPr>
          <p:cNvCxnSpPr>
            <a:cxnSpLocks/>
          </p:cNvCxnSpPr>
          <p:nvPr/>
        </p:nvCxnSpPr>
        <p:spPr>
          <a:xfrm flipH="1">
            <a:off x="9099362" y="5758283"/>
            <a:ext cx="4887037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B75B25-9F10-4327-9380-8563154078D3}"/>
              </a:ext>
            </a:extLst>
          </p:cNvPr>
          <p:cNvCxnSpPr>
            <a:cxnSpLocks/>
          </p:cNvCxnSpPr>
          <p:nvPr/>
        </p:nvCxnSpPr>
        <p:spPr>
          <a:xfrm flipV="1">
            <a:off x="13262499" y="7058066"/>
            <a:ext cx="0" cy="351081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F89C5EC-6DBE-4B78-80C5-3A7D24D42F0C}"/>
              </a:ext>
            </a:extLst>
          </p:cNvPr>
          <p:cNvCxnSpPr>
            <a:cxnSpLocks/>
          </p:cNvCxnSpPr>
          <p:nvPr/>
        </p:nvCxnSpPr>
        <p:spPr>
          <a:xfrm flipH="1">
            <a:off x="11069206" y="7058066"/>
            <a:ext cx="2193293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6128BDD-81D1-4001-8A82-AF81517C9778}"/>
              </a:ext>
            </a:extLst>
          </p:cNvPr>
          <p:cNvSpPr/>
          <p:nvPr/>
        </p:nvSpPr>
        <p:spPr>
          <a:xfrm>
            <a:off x="8589756" y="6706484"/>
            <a:ext cx="2479449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Pending Relapse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6F1DE2F-8326-4B0C-BC1E-C96256DC3AE8}"/>
              </a:ext>
            </a:extLst>
          </p:cNvPr>
          <p:cNvSpPr txBox="1"/>
          <p:nvPr/>
        </p:nvSpPr>
        <p:spPr>
          <a:xfrm>
            <a:off x="14782494" y="3699700"/>
            <a:ext cx="22603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(On-)Drug</a:t>
            </a:r>
          </a:p>
          <a:p>
            <a:r>
              <a:rPr lang="en-US" sz="2000" dirty="0"/>
              <a:t>Cure = 1.3e-2 ~ 79%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851CB07-325F-421B-8E9E-72C6DB9BF9E7}"/>
              </a:ext>
            </a:extLst>
          </p:cNvPr>
          <p:cNvSpPr txBox="1"/>
          <p:nvPr/>
        </p:nvSpPr>
        <p:spPr>
          <a:xfrm>
            <a:off x="11358733" y="5901431"/>
            <a:ext cx="2509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(On-)Drug Inactivation</a:t>
            </a:r>
          </a:p>
          <a:p>
            <a:r>
              <a:rPr lang="en-US" sz="2000" dirty="0"/>
              <a:t>= 1.7e-3 ~ 10%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5A9662E-8A27-4C65-8DD5-CAEC688C1128}"/>
              </a:ext>
            </a:extLst>
          </p:cNvPr>
          <p:cNvSpPr txBox="1"/>
          <p:nvPr/>
        </p:nvSpPr>
        <p:spPr>
          <a:xfrm>
            <a:off x="11182949" y="7182898"/>
            <a:ext cx="2092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(On-)Drug Relapse</a:t>
            </a:r>
          </a:p>
          <a:p>
            <a:r>
              <a:rPr lang="en-US" sz="2000" dirty="0"/>
              <a:t>= 3.3e-4 ~ 2%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A86F536-103F-46A8-8BFE-7D348EB47943}"/>
              </a:ext>
            </a:extLst>
          </p:cNvPr>
          <p:cNvCxnSpPr>
            <a:cxnSpLocks/>
          </p:cNvCxnSpPr>
          <p:nvPr/>
        </p:nvCxnSpPr>
        <p:spPr>
          <a:xfrm>
            <a:off x="4639480" y="8510435"/>
            <a:ext cx="4932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C5DD30-7551-4F79-BFC6-1BC0AADA5EB1}"/>
              </a:ext>
            </a:extLst>
          </p:cNvPr>
          <p:cNvCxnSpPr>
            <a:cxnSpLocks/>
          </p:cNvCxnSpPr>
          <p:nvPr/>
        </p:nvCxnSpPr>
        <p:spPr>
          <a:xfrm>
            <a:off x="4639480" y="8510435"/>
            <a:ext cx="0" cy="80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5795BC-3567-417E-AAFF-D8CA0F5FB5CF}"/>
              </a:ext>
            </a:extLst>
          </p:cNvPr>
          <p:cNvCxnSpPr>
            <a:cxnSpLocks/>
          </p:cNvCxnSpPr>
          <p:nvPr/>
        </p:nvCxnSpPr>
        <p:spPr>
          <a:xfrm>
            <a:off x="6858851" y="8510435"/>
            <a:ext cx="0" cy="123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3A72E30-1CB0-4D0C-BCBA-9C5CB41EAE04}"/>
              </a:ext>
            </a:extLst>
          </p:cNvPr>
          <p:cNvCxnSpPr/>
          <p:nvPr/>
        </p:nvCxnSpPr>
        <p:spPr>
          <a:xfrm>
            <a:off x="9571487" y="8510435"/>
            <a:ext cx="0" cy="166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AC67B91-25D8-48C0-80D8-F257507B9946}"/>
              </a:ext>
            </a:extLst>
          </p:cNvPr>
          <p:cNvCxnSpPr>
            <a:cxnSpLocks/>
          </p:cNvCxnSpPr>
          <p:nvPr/>
        </p:nvCxnSpPr>
        <p:spPr>
          <a:xfrm>
            <a:off x="9176402" y="7415932"/>
            <a:ext cx="0" cy="109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4B90D40-D7B6-4143-B272-CA204A4D2A4B}"/>
              </a:ext>
            </a:extLst>
          </p:cNvPr>
          <p:cNvSpPr/>
          <p:nvPr/>
        </p:nvSpPr>
        <p:spPr>
          <a:xfrm>
            <a:off x="6147053" y="9745230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Smear-Negative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925FF6-623C-4A97-832F-A358F6851311}"/>
              </a:ext>
            </a:extLst>
          </p:cNvPr>
          <p:cNvSpPr/>
          <p:nvPr/>
        </p:nvSpPr>
        <p:spPr>
          <a:xfrm>
            <a:off x="8485605" y="10180200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Extra-Pulmonary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9102DDC-C14C-479B-8C79-6DECC7DEFFD6}"/>
              </a:ext>
            </a:extLst>
          </p:cNvPr>
          <p:cNvSpPr/>
          <p:nvPr/>
        </p:nvSpPr>
        <p:spPr>
          <a:xfrm>
            <a:off x="3800300" y="9332262"/>
            <a:ext cx="1928648" cy="87573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Smear-Positive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A3A40A4-EADE-493F-950C-0E26C9B866E2}"/>
              </a:ext>
            </a:extLst>
          </p:cNvPr>
          <p:cNvSpPr/>
          <p:nvPr/>
        </p:nvSpPr>
        <p:spPr>
          <a:xfrm>
            <a:off x="2721935" y="9073937"/>
            <a:ext cx="8485192" cy="24783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599416-83A5-4E77-B27A-869C4339DE8D}"/>
              </a:ext>
            </a:extLst>
          </p:cNvPr>
          <p:cNvSpPr txBox="1"/>
          <p:nvPr/>
        </p:nvSpPr>
        <p:spPr>
          <a:xfrm>
            <a:off x="2717673" y="9036882"/>
            <a:ext cx="95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Active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FCC09C-442A-4201-91C1-D32BCC25FD94}"/>
              </a:ext>
            </a:extLst>
          </p:cNvPr>
          <p:cNvCxnSpPr>
            <a:cxnSpLocks/>
          </p:cNvCxnSpPr>
          <p:nvPr/>
        </p:nvCxnSpPr>
        <p:spPr>
          <a:xfrm flipH="1">
            <a:off x="4646473" y="10207995"/>
            <a:ext cx="1" cy="205600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D0B20FB-A3EC-4C48-B299-BC1A04026118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7111377" y="10454678"/>
            <a:ext cx="0" cy="18093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D9F7FB2-6BD7-4EBA-A83E-F6F492EC8AE0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9443891" y="10889648"/>
            <a:ext cx="6038" cy="137435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BCEFE09-17CA-483F-8FD9-017C28D314D7}"/>
              </a:ext>
            </a:extLst>
          </p:cNvPr>
          <p:cNvSpPr/>
          <p:nvPr/>
        </p:nvSpPr>
        <p:spPr>
          <a:xfrm>
            <a:off x="9267063" y="7405484"/>
            <a:ext cx="2117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Relapsed to</a:t>
            </a:r>
          </a:p>
          <a:p>
            <a:r>
              <a:rPr lang="en-US" sz="2000" dirty="0"/>
              <a:t>Active = 1e-2</a:t>
            </a:r>
          </a:p>
          <a:p>
            <a:r>
              <a:rPr lang="en-US" sz="2000" dirty="0"/>
              <a:t>(&lt; 1 year)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4D2E069-3F8F-4CBC-BC95-7CABCDCDD906}"/>
              </a:ext>
            </a:extLst>
          </p:cNvPr>
          <p:cNvGrpSpPr/>
          <p:nvPr/>
        </p:nvGrpSpPr>
        <p:grpSpPr>
          <a:xfrm>
            <a:off x="4827239" y="10214160"/>
            <a:ext cx="214353" cy="354724"/>
            <a:chOff x="6376947" y="10800685"/>
            <a:chExt cx="214353" cy="354724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787F10E-D381-439D-BC85-6225A5AE82F1}"/>
                </a:ext>
              </a:extLst>
            </p:cNvPr>
            <p:cNvCxnSpPr>
              <a:cxnSpLocks/>
            </p:cNvCxnSpPr>
            <p:nvPr/>
          </p:nvCxnSpPr>
          <p:spPr>
            <a:xfrm>
              <a:off x="6376947" y="10828480"/>
              <a:ext cx="0" cy="32692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AE1A69D-CBF8-4CCD-8A72-534596E36F9B}"/>
                </a:ext>
              </a:extLst>
            </p:cNvPr>
            <p:cNvCxnSpPr/>
            <p:nvPr/>
          </p:nvCxnSpPr>
          <p:spPr>
            <a:xfrm>
              <a:off x="6376947" y="11155409"/>
              <a:ext cx="21435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93A634E-7A6D-48F3-ADB5-9B6188A02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300" y="10800685"/>
              <a:ext cx="0" cy="35472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BBFDBCF4-E224-41EE-A221-C5189E3E7479}"/>
              </a:ext>
            </a:extLst>
          </p:cNvPr>
          <p:cNvSpPr txBox="1"/>
          <p:nvPr/>
        </p:nvSpPr>
        <p:spPr>
          <a:xfrm>
            <a:off x="5090942" y="10180939"/>
            <a:ext cx="1522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(Drug</a:t>
            </a:r>
          </a:p>
          <a:p>
            <a:r>
              <a:rPr lang="en-US" sz="2000" dirty="0"/>
              <a:t>Failure) ~ 6%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5F7EBDC-0ABA-4A47-9F44-7B5FAD85B9CC}"/>
              </a:ext>
            </a:extLst>
          </p:cNvPr>
          <p:cNvGrpSpPr/>
          <p:nvPr/>
        </p:nvGrpSpPr>
        <p:grpSpPr>
          <a:xfrm>
            <a:off x="7252492" y="10466808"/>
            <a:ext cx="214353" cy="354724"/>
            <a:chOff x="6376947" y="10800685"/>
            <a:chExt cx="214353" cy="354724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60885C0-E857-46D3-B8DE-A8E2A43FE1B0}"/>
                </a:ext>
              </a:extLst>
            </p:cNvPr>
            <p:cNvCxnSpPr>
              <a:cxnSpLocks/>
            </p:cNvCxnSpPr>
            <p:nvPr/>
          </p:nvCxnSpPr>
          <p:spPr>
            <a:xfrm>
              <a:off x="6376947" y="10828480"/>
              <a:ext cx="0" cy="32692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CDE53B4-0578-490E-ACA8-717CD3896889}"/>
                </a:ext>
              </a:extLst>
            </p:cNvPr>
            <p:cNvCxnSpPr/>
            <p:nvPr/>
          </p:nvCxnSpPr>
          <p:spPr>
            <a:xfrm>
              <a:off x="6376947" y="11155409"/>
              <a:ext cx="21435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489CA0E-45F2-4F3C-9CA5-DA9C1965C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300" y="10800685"/>
              <a:ext cx="0" cy="35472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9513CFD-6C0A-4F24-8651-EF008E1B93AA}"/>
              </a:ext>
            </a:extLst>
          </p:cNvPr>
          <p:cNvSpPr txBox="1"/>
          <p:nvPr/>
        </p:nvSpPr>
        <p:spPr>
          <a:xfrm>
            <a:off x="7489190" y="10441193"/>
            <a:ext cx="966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(Drug</a:t>
            </a:r>
          </a:p>
          <a:p>
            <a:r>
              <a:rPr lang="en-US" sz="2000" dirty="0"/>
              <a:t>Failure)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CDC23BF-50B5-4729-AC80-132948179517}"/>
              </a:ext>
            </a:extLst>
          </p:cNvPr>
          <p:cNvGrpSpPr/>
          <p:nvPr/>
        </p:nvGrpSpPr>
        <p:grpSpPr>
          <a:xfrm>
            <a:off x="9615128" y="10893392"/>
            <a:ext cx="214353" cy="354724"/>
            <a:chOff x="6376947" y="10800685"/>
            <a:chExt cx="214353" cy="354724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AFFF8A-3D56-4F6C-9433-60363FC1687A}"/>
                </a:ext>
              </a:extLst>
            </p:cNvPr>
            <p:cNvCxnSpPr>
              <a:cxnSpLocks/>
            </p:cNvCxnSpPr>
            <p:nvPr/>
          </p:nvCxnSpPr>
          <p:spPr>
            <a:xfrm>
              <a:off x="6376947" y="10828480"/>
              <a:ext cx="0" cy="32692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C1C9003-53BF-48DD-9680-BCE136ACAC43}"/>
                </a:ext>
              </a:extLst>
            </p:cNvPr>
            <p:cNvCxnSpPr/>
            <p:nvPr/>
          </p:nvCxnSpPr>
          <p:spPr>
            <a:xfrm>
              <a:off x="6376947" y="11155409"/>
              <a:ext cx="21435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F315048C-9AA9-43A5-8F53-018A28B40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300" y="10800685"/>
              <a:ext cx="0" cy="35472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C3463CC-DAD9-4C2D-AE9A-33FB77B9C3C4}"/>
              </a:ext>
            </a:extLst>
          </p:cNvPr>
          <p:cNvSpPr txBox="1"/>
          <p:nvPr/>
        </p:nvSpPr>
        <p:spPr>
          <a:xfrm>
            <a:off x="9829481" y="10880104"/>
            <a:ext cx="966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(Drug</a:t>
            </a:r>
          </a:p>
          <a:p>
            <a:r>
              <a:rPr lang="en-US" sz="2000" dirty="0"/>
              <a:t>Failure)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B54C239-A82D-49AD-8F9F-EF8EDA25449C}"/>
              </a:ext>
            </a:extLst>
          </p:cNvPr>
          <p:cNvSpPr txBox="1"/>
          <p:nvPr/>
        </p:nvSpPr>
        <p:spPr>
          <a:xfrm>
            <a:off x="15655840" y="6536507"/>
            <a:ext cx="3597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Drug Efficacy Multipliers: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042354E-A7ED-4348-905B-A810542A3607}"/>
              </a:ext>
            </a:extLst>
          </p:cNvPr>
          <p:cNvSpPr/>
          <p:nvPr/>
        </p:nvSpPr>
        <p:spPr>
          <a:xfrm>
            <a:off x="16176356" y="7197062"/>
            <a:ext cx="464024" cy="464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0DE5AD4-8678-42AD-AA0C-0AB6C4EF841C}"/>
              </a:ext>
            </a:extLst>
          </p:cNvPr>
          <p:cNvSpPr/>
          <p:nvPr/>
        </p:nvSpPr>
        <p:spPr>
          <a:xfrm>
            <a:off x="16640380" y="7197062"/>
            <a:ext cx="464024" cy="464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02EA508-4D87-4481-ACF7-D71307E667FA}"/>
              </a:ext>
            </a:extLst>
          </p:cNvPr>
          <p:cNvSpPr/>
          <p:nvPr/>
        </p:nvSpPr>
        <p:spPr>
          <a:xfrm>
            <a:off x="17104404" y="7197062"/>
            <a:ext cx="464024" cy="464024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EDC04F7-FB94-454B-B825-C181DF8EE17E}"/>
              </a:ext>
            </a:extLst>
          </p:cNvPr>
          <p:cNvSpPr txBox="1"/>
          <p:nvPr/>
        </p:nvSpPr>
        <p:spPr>
          <a:xfrm>
            <a:off x="17677345" y="7749375"/>
            <a:ext cx="228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(Ever) Failed = 100%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C1C4CBD-B34C-4552-BB16-D45321396E63}"/>
              </a:ext>
            </a:extLst>
          </p:cNvPr>
          <p:cNvCxnSpPr>
            <a:stCxn id="133" idx="2"/>
          </p:cNvCxnSpPr>
          <p:nvPr/>
        </p:nvCxnSpPr>
        <p:spPr>
          <a:xfrm>
            <a:off x="17336416" y="7661086"/>
            <a:ext cx="0" cy="27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6DBAEDE-A5AA-4B0F-81E7-788C633B91D2}"/>
              </a:ext>
            </a:extLst>
          </p:cNvPr>
          <p:cNvCxnSpPr/>
          <p:nvPr/>
        </p:nvCxnSpPr>
        <p:spPr>
          <a:xfrm>
            <a:off x="17336416" y="7934041"/>
            <a:ext cx="340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FF3935A-2F7A-48F7-A697-94739276E5E7}"/>
              </a:ext>
            </a:extLst>
          </p:cNvPr>
          <p:cNvCxnSpPr>
            <a:stCxn id="132" idx="2"/>
          </p:cNvCxnSpPr>
          <p:nvPr/>
        </p:nvCxnSpPr>
        <p:spPr>
          <a:xfrm>
            <a:off x="16872392" y="7661086"/>
            <a:ext cx="0" cy="68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8403298-2370-470C-9B6F-58A1D89DB31A}"/>
              </a:ext>
            </a:extLst>
          </p:cNvPr>
          <p:cNvCxnSpPr/>
          <p:nvPr/>
        </p:nvCxnSpPr>
        <p:spPr>
          <a:xfrm>
            <a:off x="16872392" y="8343474"/>
            <a:ext cx="804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24CA1E1-88A0-48FD-85B4-D12B575BFD85}"/>
              </a:ext>
            </a:extLst>
          </p:cNvPr>
          <p:cNvSpPr txBox="1"/>
          <p:nvPr/>
        </p:nvSpPr>
        <p:spPr>
          <a:xfrm>
            <a:off x="17677343" y="8486354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HIV = 100%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7644F6D-8491-4B5B-ADD4-39DC875C8663}"/>
              </a:ext>
            </a:extLst>
          </p:cNvPr>
          <p:cNvCxnSpPr>
            <a:stCxn id="131" idx="2"/>
          </p:cNvCxnSpPr>
          <p:nvPr/>
        </p:nvCxnSpPr>
        <p:spPr>
          <a:xfrm>
            <a:off x="16408368" y="7661086"/>
            <a:ext cx="0" cy="100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71096F-E284-4497-95D5-5167DC576A9F}"/>
              </a:ext>
            </a:extLst>
          </p:cNvPr>
          <p:cNvCxnSpPr/>
          <p:nvPr/>
        </p:nvCxnSpPr>
        <p:spPr>
          <a:xfrm>
            <a:off x="16408368" y="8671020"/>
            <a:ext cx="1268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9736580-E585-4E71-A1A4-0D163F924457}"/>
              </a:ext>
            </a:extLst>
          </p:cNvPr>
          <p:cNvSpPr txBox="1"/>
          <p:nvPr/>
        </p:nvSpPr>
        <p:spPr>
          <a:xfrm>
            <a:off x="17677344" y="8137915"/>
            <a:ext cx="260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(Ever) Relapsed = 100%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1FC391D-91CA-4910-85B6-8F6C4EEE48E3}"/>
              </a:ext>
            </a:extLst>
          </p:cNvPr>
          <p:cNvSpPr/>
          <p:nvPr/>
        </p:nvSpPr>
        <p:spPr>
          <a:xfrm>
            <a:off x="15712332" y="7197062"/>
            <a:ext cx="464024" cy="4640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6885845-8DF6-4F00-9633-8CAE2E1188AB}"/>
              </a:ext>
            </a:extLst>
          </p:cNvPr>
          <p:cNvCxnSpPr>
            <a:cxnSpLocks/>
            <a:stCxn id="154" idx="2"/>
          </p:cNvCxnSpPr>
          <p:nvPr/>
        </p:nvCxnSpPr>
        <p:spPr>
          <a:xfrm>
            <a:off x="15944344" y="7661086"/>
            <a:ext cx="0" cy="1394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B9C59A1-96DB-4BFF-AD39-0B06428C79F7}"/>
              </a:ext>
            </a:extLst>
          </p:cNvPr>
          <p:cNvCxnSpPr/>
          <p:nvPr/>
        </p:nvCxnSpPr>
        <p:spPr>
          <a:xfrm>
            <a:off x="15944344" y="9055208"/>
            <a:ext cx="1732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083C5CC-1E4C-473B-978D-C48F933B682E}"/>
              </a:ext>
            </a:extLst>
          </p:cNvPr>
          <p:cNvSpPr txBox="1"/>
          <p:nvPr/>
        </p:nvSpPr>
        <p:spPr>
          <a:xfrm>
            <a:off x="17677343" y="8860834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MDR = 1-5%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613DA93-17A4-4824-883C-A07DF96156B8}"/>
              </a:ext>
            </a:extLst>
          </p:cNvPr>
          <p:cNvSpPr/>
          <p:nvPr/>
        </p:nvSpPr>
        <p:spPr>
          <a:xfrm>
            <a:off x="16097300" y="12670581"/>
            <a:ext cx="464024" cy="4640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BBE2B1D-2950-47A5-B504-F4CCC857C6BC}"/>
              </a:ext>
            </a:extLst>
          </p:cNvPr>
          <p:cNvSpPr/>
          <p:nvPr/>
        </p:nvSpPr>
        <p:spPr>
          <a:xfrm>
            <a:off x="16039976" y="10838980"/>
            <a:ext cx="464024" cy="464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1695EF-7E32-44D9-85CD-14522348BBB7}"/>
              </a:ext>
            </a:extLst>
          </p:cNvPr>
          <p:cNvSpPr txBox="1"/>
          <p:nvPr/>
        </p:nvSpPr>
        <p:spPr>
          <a:xfrm>
            <a:off x="16573546" y="1078687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12B1559-AEA0-44BF-958F-A2AB729E432C}"/>
              </a:ext>
            </a:extLst>
          </p:cNvPr>
          <p:cNvSpPr txBox="1"/>
          <p:nvPr/>
        </p:nvSpPr>
        <p:spPr>
          <a:xfrm>
            <a:off x="16640380" y="1267058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MDR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6A47A20-9494-41C6-ACB4-C25BE555090A}"/>
              </a:ext>
            </a:extLst>
          </p:cNvPr>
          <p:cNvSpPr txBox="1"/>
          <p:nvPr/>
        </p:nvSpPr>
        <p:spPr>
          <a:xfrm>
            <a:off x="15655840" y="10192143"/>
            <a:ext cx="4389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MDR evolution during treatment: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4969B8F-11F5-4823-9ABD-59F9AC3C5536}"/>
              </a:ext>
            </a:extLst>
          </p:cNvPr>
          <p:cNvCxnSpPr>
            <a:cxnSpLocks/>
          </p:cNvCxnSpPr>
          <p:nvPr/>
        </p:nvCxnSpPr>
        <p:spPr>
          <a:xfrm>
            <a:off x="16281329" y="11440452"/>
            <a:ext cx="0" cy="52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BA726981-53F6-4A9C-9E9F-5A1D62699B7F}"/>
              </a:ext>
            </a:extLst>
          </p:cNvPr>
          <p:cNvSpPr txBox="1"/>
          <p:nvPr/>
        </p:nvSpPr>
        <p:spPr>
          <a:xfrm>
            <a:off x="16338945" y="11477429"/>
            <a:ext cx="342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Failed, Relapsed, or Inactivated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3D463D6-BDA8-4042-A776-A838B2311E4D}"/>
              </a:ext>
            </a:extLst>
          </p:cNvPr>
          <p:cNvSpPr/>
          <p:nvPr/>
        </p:nvSpPr>
        <p:spPr>
          <a:xfrm>
            <a:off x="15472545" y="10014903"/>
            <a:ext cx="5396729" cy="34283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487B551-8956-4685-A906-89D2F7F636A9}"/>
              </a:ext>
            </a:extLst>
          </p:cNvPr>
          <p:cNvSpPr/>
          <p:nvPr/>
        </p:nvSpPr>
        <p:spPr>
          <a:xfrm>
            <a:off x="15449745" y="6362499"/>
            <a:ext cx="5421034" cy="30988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4645C41-650A-4E6A-A8D0-81C4982BF9ED}"/>
              </a:ext>
            </a:extLst>
          </p:cNvPr>
          <p:cNvCxnSpPr>
            <a:cxnSpLocks/>
          </p:cNvCxnSpPr>
          <p:nvPr/>
        </p:nvCxnSpPr>
        <p:spPr>
          <a:xfrm>
            <a:off x="16281329" y="12089846"/>
            <a:ext cx="0" cy="52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3EB8577-822B-4F15-A9E8-D5572E7EC5F5}"/>
              </a:ext>
            </a:extLst>
          </p:cNvPr>
          <p:cNvSpPr txBox="1"/>
          <p:nvPr/>
        </p:nvSpPr>
        <p:spPr>
          <a:xfrm>
            <a:off x="16338945" y="12126823"/>
            <a:ext cx="3152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(On-)Drug Resistance </a:t>
            </a:r>
            <a:r>
              <a:rPr lang="en-US" sz="2000"/>
              <a:t>= 1e-4</a:t>
            </a:r>
            <a:endParaRPr lang="en-US" sz="2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2B58FC-BE04-47AB-9547-DB34F48763B1}"/>
              </a:ext>
            </a:extLst>
          </p:cNvPr>
          <p:cNvSpPr txBox="1"/>
          <p:nvPr/>
        </p:nvSpPr>
        <p:spPr>
          <a:xfrm>
            <a:off x="1339772" y="997988"/>
            <a:ext cx="11763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Treatment in EMOD-TB Model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3EEA51B-3597-461D-AD66-68D62F71A154}"/>
              </a:ext>
            </a:extLst>
          </p:cNvPr>
          <p:cNvCxnSpPr>
            <a:cxnSpLocks/>
          </p:cNvCxnSpPr>
          <p:nvPr/>
        </p:nvCxnSpPr>
        <p:spPr>
          <a:xfrm flipV="1">
            <a:off x="10414253" y="10568884"/>
            <a:ext cx="4265419" cy="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9138FD2-26AC-4E47-BC27-0B4B4C832632}"/>
              </a:ext>
            </a:extLst>
          </p:cNvPr>
          <p:cNvGrpSpPr/>
          <p:nvPr/>
        </p:nvGrpSpPr>
        <p:grpSpPr>
          <a:xfrm>
            <a:off x="5208370" y="10037069"/>
            <a:ext cx="464023" cy="116006"/>
            <a:chOff x="17232328" y="4521955"/>
            <a:chExt cx="938581" cy="23201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47C798-8C04-4272-9CF3-ACF49F77F231}"/>
                </a:ext>
              </a:extLst>
            </p:cNvPr>
            <p:cNvSpPr/>
            <p:nvPr/>
          </p:nvSpPr>
          <p:spPr>
            <a:xfrm>
              <a:off x="17464338" y="4521955"/>
              <a:ext cx="232012" cy="232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D3BFB6F-594E-41A4-9478-571903EDB361}"/>
                </a:ext>
              </a:extLst>
            </p:cNvPr>
            <p:cNvSpPr/>
            <p:nvPr/>
          </p:nvSpPr>
          <p:spPr>
            <a:xfrm>
              <a:off x="17697969" y="4521955"/>
              <a:ext cx="232012" cy="2320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7B37FB-67F0-4CC1-A677-230143DF39D8}"/>
                </a:ext>
              </a:extLst>
            </p:cNvPr>
            <p:cNvSpPr/>
            <p:nvPr/>
          </p:nvSpPr>
          <p:spPr>
            <a:xfrm>
              <a:off x="17938897" y="4521955"/>
              <a:ext cx="232012" cy="232012"/>
            </a:xfrm>
            <a:prstGeom prst="rect">
              <a:avLst/>
            </a:prstGeom>
            <a:solidFill>
              <a:srgbClr val="99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B4691DD-5B2D-40D9-8475-E0DF6F22955A}"/>
                </a:ext>
              </a:extLst>
            </p:cNvPr>
            <p:cNvSpPr/>
            <p:nvPr/>
          </p:nvSpPr>
          <p:spPr>
            <a:xfrm>
              <a:off x="17232328" y="4521955"/>
              <a:ext cx="232012" cy="2320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6E144EA-92AB-421E-9296-92CEFEB08F1C}"/>
              </a:ext>
            </a:extLst>
          </p:cNvPr>
          <p:cNvGrpSpPr/>
          <p:nvPr/>
        </p:nvGrpSpPr>
        <p:grpSpPr>
          <a:xfrm>
            <a:off x="7556655" y="10285262"/>
            <a:ext cx="464023" cy="116006"/>
            <a:chOff x="17232328" y="4521955"/>
            <a:chExt cx="938581" cy="23201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CF34468-269B-4184-85E8-01782B308159}"/>
                </a:ext>
              </a:extLst>
            </p:cNvPr>
            <p:cNvSpPr/>
            <p:nvPr/>
          </p:nvSpPr>
          <p:spPr>
            <a:xfrm>
              <a:off x="17464338" y="4521955"/>
              <a:ext cx="232012" cy="232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DB9DB66-C52C-4019-AD75-67A32F0B0FC8}"/>
                </a:ext>
              </a:extLst>
            </p:cNvPr>
            <p:cNvSpPr/>
            <p:nvPr/>
          </p:nvSpPr>
          <p:spPr>
            <a:xfrm>
              <a:off x="17697969" y="4521955"/>
              <a:ext cx="232012" cy="2320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04D15DE-81FF-4947-BDFD-A3150EFDA864}"/>
                </a:ext>
              </a:extLst>
            </p:cNvPr>
            <p:cNvSpPr/>
            <p:nvPr/>
          </p:nvSpPr>
          <p:spPr>
            <a:xfrm>
              <a:off x="17938897" y="4521955"/>
              <a:ext cx="232012" cy="232012"/>
            </a:xfrm>
            <a:prstGeom prst="rect">
              <a:avLst/>
            </a:prstGeom>
            <a:solidFill>
              <a:srgbClr val="99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1B766F6-94C5-4D95-9B95-0153E7CED23B}"/>
                </a:ext>
              </a:extLst>
            </p:cNvPr>
            <p:cNvSpPr/>
            <p:nvPr/>
          </p:nvSpPr>
          <p:spPr>
            <a:xfrm>
              <a:off x="17232328" y="4521955"/>
              <a:ext cx="232012" cy="2320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36F9042-A037-4FFE-AD45-7D0778D41F18}"/>
              </a:ext>
            </a:extLst>
          </p:cNvPr>
          <p:cNvGrpSpPr/>
          <p:nvPr/>
        </p:nvGrpSpPr>
        <p:grpSpPr>
          <a:xfrm>
            <a:off x="9892154" y="10720183"/>
            <a:ext cx="464023" cy="116006"/>
            <a:chOff x="17232328" y="4521955"/>
            <a:chExt cx="938581" cy="23201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056E58E-07C9-4000-B0D5-E52FF57928A1}"/>
                </a:ext>
              </a:extLst>
            </p:cNvPr>
            <p:cNvSpPr/>
            <p:nvPr/>
          </p:nvSpPr>
          <p:spPr>
            <a:xfrm>
              <a:off x="17464338" y="4521955"/>
              <a:ext cx="232012" cy="232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110AB31-1816-43BB-A727-175B4F7C1130}"/>
                </a:ext>
              </a:extLst>
            </p:cNvPr>
            <p:cNvSpPr/>
            <p:nvPr/>
          </p:nvSpPr>
          <p:spPr>
            <a:xfrm>
              <a:off x="17697969" y="4521955"/>
              <a:ext cx="232012" cy="23201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2006CFE-BD51-48AC-AB25-5AB70A8A07BC}"/>
                </a:ext>
              </a:extLst>
            </p:cNvPr>
            <p:cNvSpPr/>
            <p:nvPr/>
          </p:nvSpPr>
          <p:spPr>
            <a:xfrm>
              <a:off x="17938897" y="4521955"/>
              <a:ext cx="232012" cy="232012"/>
            </a:xfrm>
            <a:prstGeom prst="rect">
              <a:avLst/>
            </a:prstGeom>
            <a:solidFill>
              <a:srgbClr val="99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2215FC1-DE81-4963-9E5D-CE63748917A4}"/>
                </a:ext>
              </a:extLst>
            </p:cNvPr>
            <p:cNvSpPr/>
            <p:nvPr/>
          </p:nvSpPr>
          <p:spPr>
            <a:xfrm>
              <a:off x="17232328" y="4521955"/>
              <a:ext cx="232012" cy="2320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02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CC88-3B38-4BDA-9BC4-C82838AF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778937"/>
            <a:ext cx="18928080" cy="1343778"/>
          </a:xfrm>
        </p:spPr>
        <p:txBody>
          <a:bodyPr>
            <a:normAutofit/>
          </a:bodyPr>
          <a:lstStyle/>
          <a:p>
            <a:r>
              <a:rPr lang="en-US" sz="8000" b="1" dirty="0"/>
              <a:t>Data used in creating EMOD-TB for 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0E02-D24A-4C0D-AA74-01D7C8C69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449287"/>
            <a:ext cx="18928080" cy="11527972"/>
          </a:xfrm>
        </p:spPr>
        <p:txBody>
          <a:bodyPr>
            <a:noAutofit/>
          </a:bodyPr>
          <a:lstStyle/>
          <a:p>
            <a:pPr>
              <a:lnSpc>
                <a:spcPct val="145000"/>
              </a:lnSpc>
            </a:pPr>
            <a:r>
              <a:rPr lang="en-US" sz="4000" u="sng" dirty="0"/>
              <a:t>Input data (used as parameters):</a:t>
            </a:r>
          </a:p>
          <a:p>
            <a:pPr lvl="1">
              <a:lnSpc>
                <a:spcPct val="145000"/>
              </a:lnSpc>
            </a:pPr>
            <a:r>
              <a:rPr lang="en-US" sz="4000" dirty="0"/>
              <a:t>HIV incidence, prevalence</a:t>
            </a:r>
          </a:p>
          <a:p>
            <a:pPr lvl="1">
              <a:lnSpc>
                <a:spcPct val="145000"/>
              </a:lnSpc>
            </a:pPr>
            <a:r>
              <a:rPr lang="en-US" sz="4000" dirty="0"/>
              <a:t>HIV testing, ART scale-up</a:t>
            </a:r>
          </a:p>
          <a:p>
            <a:pPr lvl="1">
              <a:lnSpc>
                <a:spcPct val="145000"/>
              </a:lnSpc>
            </a:pPr>
            <a:r>
              <a:rPr lang="en-US" sz="4000" dirty="0"/>
              <a:t>Diagnostics (sensitivity of empiric, smear microscopy, </a:t>
            </a:r>
            <a:r>
              <a:rPr lang="en-US" sz="4000" dirty="0" err="1"/>
              <a:t>GeneXpert</a:t>
            </a:r>
            <a:r>
              <a:rPr lang="en-US" sz="4000" dirty="0"/>
              <a:t>)</a:t>
            </a:r>
          </a:p>
          <a:p>
            <a:pPr>
              <a:lnSpc>
                <a:spcPct val="145000"/>
              </a:lnSpc>
            </a:pPr>
            <a:r>
              <a:rPr lang="en-US" sz="4000" u="sng" dirty="0"/>
              <a:t>Calibration data (used to adjust free parameters with formal likelihoods):</a:t>
            </a:r>
          </a:p>
          <a:p>
            <a:pPr lvl="1">
              <a:lnSpc>
                <a:spcPct val="145000"/>
              </a:lnSpc>
            </a:pPr>
            <a:r>
              <a:rPr lang="en-US" sz="4000" dirty="0"/>
              <a:t>TB incidence, mortality estimates (from WHO, IHME estimates)</a:t>
            </a:r>
          </a:p>
          <a:p>
            <a:pPr lvl="1">
              <a:lnSpc>
                <a:spcPct val="145000"/>
              </a:lnSpc>
            </a:pPr>
            <a:r>
              <a:rPr lang="en-US" sz="4000" dirty="0"/>
              <a:t>TB incidence by HIV status</a:t>
            </a:r>
          </a:p>
          <a:p>
            <a:pPr>
              <a:lnSpc>
                <a:spcPct val="145000"/>
              </a:lnSpc>
            </a:pPr>
            <a:r>
              <a:rPr lang="en-US" sz="4000" u="sng" dirty="0"/>
              <a:t>Other data (used to check model outputs):</a:t>
            </a:r>
          </a:p>
          <a:p>
            <a:pPr lvl="1">
              <a:lnSpc>
                <a:spcPct val="145000"/>
              </a:lnSpc>
            </a:pPr>
            <a:r>
              <a:rPr lang="en-US" sz="4000" dirty="0"/>
              <a:t>Care cascade (e.g., survey from Naidoo et al. 2017)</a:t>
            </a:r>
          </a:p>
          <a:p>
            <a:pPr lvl="1">
              <a:lnSpc>
                <a:spcPct val="145000"/>
              </a:lnSpc>
            </a:pPr>
            <a:r>
              <a:rPr lang="en-US" sz="4000" dirty="0"/>
              <a:t>MDR prevalence rates</a:t>
            </a:r>
          </a:p>
          <a:p>
            <a:pPr lvl="1">
              <a:lnSpc>
                <a:spcPct val="145000"/>
              </a:lnSpc>
            </a:pPr>
            <a:r>
              <a:rPr lang="en-US" sz="4000" dirty="0"/>
              <a:t>Relapse rates</a:t>
            </a:r>
          </a:p>
        </p:txBody>
      </p:sp>
    </p:spTree>
    <p:extLst>
      <p:ext uri="{BB962C8B-B14F-4D97-AF65-F5344CB8AC3E}">
        <p14:creationId xmlns:p14="http://schemas.microsoft.com/office/powerpoint/2010/main" val="217935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0A38-A8ED-4CBC-8F68-AB34E057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961817"/>
            <a:ext cx="18928080" cy="1131144"/>
          </a:xfrm>
        </p:spPr>
        <p:txBody>
          <a:bodyPr>
            <a:noAutofit/>
          </a:bodyPr>
          <a:lstStyle/>
          <a:p>
            <a:r>
              <a:rPr lang="en-US" sz="8800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3C85-1685-4A8D-BE5A-B19A86EC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3105815"/>
            <a:ext cx="18928080" cy="9282854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sz="5400" u="sng" dirty="0"/>
              <a:t>EMOD-TB model walk-through</a:t>
            </a:r>
          </a:p>
          <a:p>
            <a:pPr lvl="1">
              <a:lnSpc>
                <a:spcPct val="125000"/>
              </a:lnSpc>
            </a:pPr>
            <a:r>
              <a:rPr lang="en-US" sz="4800" dirty="0"/>
              <a:t>Natural history</a:t>
            </a:r>
          </a:p>
          <a:p>
            <a:pPr lvl="1">
              <a:lnSpc>
                <a:spcPct val="125000"/>
              </a:lnSpc>
            </a:pPr>
            <a:r>
              <a:rPr lang="en-US" sz="4800" dirty="0"/>
              <a:t>Transmission</a:t>
            </a:r>
          </a:p>
          <a:p>
            <a:pPr lvl="1">
              <a:lnSpc>
                <a:spcPct val="125000"/>
              </a:lnSpc>
            </a:pPr>
            <a:r>
              <a:rPr lang="en-US" sz="4800" dirty="0"/>
              <a:t>Diagnosis</a:t>
            </a:r>
          </a:p>
          <a:p>
            <a:pPr lvl="1">
              <a:lnSpc>
                <a:spcPct val="125000"/>
              </a:lnSpc>
            </a:pPr>
            <a:r>
              <a:rPr lang="en-US" sz="4800" dirty="0"/>
              <a:t>Treatment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sz="5400" u="sng" dirty="0"/>
              <a:t>Data</a:t>
            </a:r>
          </a:p>
          <a:p>
            <a:pPr lvl="1">
              <a:lnSpc>
                <a:spcPct val="125000"/>
              </a:lnSpc>
            </a:pPr>
            <a:r>
              <a:rPr lang="en-US" sz="4800" dirty="0"/>
              <a:t>How data are used in EMOD-TB</a:t>
            </a:r>
          </a:p>
          <a:p>
            <a:pPr lvl="1">
              <a:lnSpc>
                <a:spcPct val="125000"/>
              </a:lnSpc>
            </a:pPr>
            <a:r>
              <a:rPr lang="en-US" sz="4800" dirty="0"/>
              <a:t>Wish list of data for EMOD-TB</a:t>
            </a:r>
          </a:p>
        </p:txBody>
      </p:sp>
    </p:spTree>
    <p:extLst>
      <p:ext uri="{BB962C8B-B14F-4D97-AF65-F5344CB8AC3E}">
        <p14:creationId xmlns:p14="http://schemas.microsoft.com/office/powerpoint/2010/main" val="415840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0A53332-1AAA-4F12-B2AB-BA257AEA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385" y="2316391"/>
            <a:ext cx="13354988" cy="8962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D5097-43D2-4C7F-99A2-D49A91F4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12904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EMOD-TB Model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F852-109E-41AE-99D9-2F400417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2083090"/>
            <a:ext cx="19763072" cy="8276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5400" dirty="0">
                <a:hlinkClick r:id="rId3"/>
              </a:rPr>
              <a:t>https://docs.idmod.org/projects/emod-tuberculosis/en/latest/parameter-overview.html</a:t>
            </a:r>
            <a:r>
              <a:rPr lang="en-US" sz="5400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1CFD9E-389C-4A6C-9951-E66259A63D42}"/>
              </a:ext>
            </a:extLst>
          </p:cNvPr>
          <p:cNvCxnSpPr>
            <a:cxnSpLocks/>
          </p:cNvCxnSpPr>
          <p:nvPr/>
        </p:nvCxnSpPr>
        <p:spPr>
          <a:xfrm>
            <a:off x="4566334" y="8363668"/>
            <a:ext cx="1251285" cy="6978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715BEA-7A06-4868-A4E8-5EE9571BF9CA}"/>
              </a:ext>
            </a:extLst>
          </p:cNvPr>
          <p:cNvSpPr txBox="1"/>
          <p:nvPr/>
        </p:nvSpPr>
        <p:spPr>
          <a:xfrm>
            <a:off x="1378817" y="7204091"/>
            <a:ext cx="41091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Detailed descriptions of model parameters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34320A-E070-44BF-AADE-324BEAAB9FE3}"/>
              </a:ext>
            </a:extLst>
          </p:cNvPr>
          <p:cNvSpPr/>
          <p:nvPr/>
        </p:nvSpPr>
        <p:spPr>
          <a:xfrm>
            <a:off x="5817619" y="8363668"/>
            <a:ext cx="3526104" cy="23822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9E83-3182-48DF-9F02-C2BC1B9E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778937"/>
            <a:ext cx="18928080" cy="1557864"/>
          </a:xfrm>
        </p:spPr>
        <p:txBody>
          <a:bodyPr/>
          <a:lstStyle/>
          <a:p>
            <a:r>
              <a:rPr lang="en-US" b="1" dirty="0"/>
              <a:t>SA model publication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B906-D6E9-4721-8194-4EC3AE5DE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657566"/>
            <a:ext cx="19228526" cy="97545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Includes model, parameter description in Supplement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E840F-E52B-4C89-8F50-23801B07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84" y="4606401"/>
            <a:ext cx="17496231" cy="78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3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6CA3-A982-6A80-7B77-7D93F741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74" y="387631"/>
            <a:ext cx="18928080" cy="15578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TB-MAC publication including IDM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20D40-F059-6F66-50AB-FF2FBB51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669" y="1945495"/>
            <a:ext cx="12919075" cy="5235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A1C5D0-CCD3-7478-A32A-E8752CE7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071" y="7315200"/>
            <a:ext cx="13696578" cy="70448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EAA36A-8F8B-D2C2-9924-FA8E0010DAA8}"/>
              </a:ext>
            </a:extLst>
          </p:cNvPr>
          <p:cNvSpPr txBox="1"/>
          <p:nvPr/>
        </p:nvSpPr>
        <p:spPr>
          <a:xfrm>
            <a:off x="2988031" y="3714489"/>
            <a:ext cx="3087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Incidence by year and country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335DEA-FD72-D653-9529-D77C677A13B2}"/>
              </a:ext>
            </a:extLst>
          </p:cNvPr>
          <p:cNvSpPr txBox="1"/>
          <p:nvPr/>
        </p:nvSpPr>
        <p:spPr>
          <a:xfrm>
            <a:off x="2988031" y="9314902"/>
            <a:ext cx="30876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Incidence rate reduction by intervention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5DB9C-ED79-630E-8F4D-CE60C4825FED}"/>
              </a:ext>
            </a:extLst>
          </p:cNvPr>
          <p:cNvSpPr txBox="1"/>
          <p:nvPr/>
        </p:nvSpPr>
        <p:spPr>
          <a:xfrm>
            <a:off x="591722" y="13184443"/>
            <a:ext cx="43779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Houben 2016 </a:t>
            </a:r>
            <a:r>
              <a:rPr lang="en-US" dirty="0">
                <a:hlinkClick r:id="rId4"/>
              </a:rPr>
              <a:t>https://www.thelancet.com/journals/langlo/article/PIIS2214-109X(16)30199-1/fulltext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5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9921" y="2509907"/>
            <a:ext cx="3840780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Uninfected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5248126" y="4720370"/>
            <a:ext cx="2066732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Latent Fast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8125" y="6253924"/>
            <a:ext cx="3853729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Active Pre-Symptomatic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0988" y="9097815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Smear-Negative</a:t>
            </a:r>
          </a:p>
        </p:txBody>
      </p:sp>
      <p:sp>
        <p:nvSpPr>
          <p:cNvPr id="9" name="Rectangle 8"/>
          <p:cNvSpPr/>
          <p:nvPr/>
        </p:nvSpPr>
        <p:spPr>
          <a:xfrm>
            <a:off x="9379540" y="9532785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Extra-Pulmonary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94235" y="8851132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Smear-Positive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8921" y="11616588"/>
            <a:ext cx="6362700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TB Mortality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82516" y="3135105"/>
            <a:ext cx="96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</a:t>
            </a:r>
          </a:p>
          <a:p>
            <a:r>
              <a:rPr lang="en-US" dirty="0"/>
              <a:t>Cure = 0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244203" y="5429818"/>
            <a:ext cx="0" cy="82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8320622" y="5429818"/>
            <a:ext cx="0" cy="82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93594" y="5587943"/>
            <a:ext cx="192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TB Fast</a:t>
            </a:r>
          </a:p>
          <a:p>
            <a:r>
              <a:rPr lang="en-US" dirty="0"/>
              <a:t>Progression = 6e-3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69359" y="5584938"/>
            <a:ext cx="192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TB Slow</a:t>
            </a:r>
          </a:p>
          <a:p>
            <a:r>
              <a:rPr lang="en-US" dirty="0"/>
              <a:t>Progression = 3e-5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92710" y="8635671"/>
            <a:ext cx="8408352" cy="19017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97243" y="8606573"/>
            <a:ext cx="95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Active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510295" y="3118944"/>
            <a:ext cx="1438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</a:t>
            </a:r>
          </a:p>
          <a:p>
            <a:r>
              <a:rPr lang="en-US" dirty="0"/>
              <a:t>Cure = 2.4e-4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096685" y="3135105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Pre-Symptomatic</a:t>
            </a:r>
          </a:p>
          <a:p>
            <a:r>
              <a:rPr lang="en-US" dirty="0"/>
              <a:t>Cure = 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99582" y="7110402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Pre-Symptomatic</a:t>
            </a:r>
          </a:p>
          <a:p>
            <a:r>
              <a:rPr lang="en-US" dirty="0"/>
              <a:t>Rate = 3e-2</a:t>
            </a:r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 flipH="1">
            <a:off x="5540408" y="9560580"/>
            <a:ext cx="1" cy="205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8" idx="2"/>
          </p:cNvCxnSpPr>
          <p:nvPr/>
        </p:nvCxnSpPr>
        <p:spPr>
          <a:xfrm>
            <a:off x="8005312" y="9807263"/>
            <a:ext cx="0" cy="180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/>
            <a:stCxn id="9" idx="2"/>
          </p:cNvCxnSpPr>
          <p:nvPr/>
        </p:nvCxnSpPr>
        <p:spPr>
          <a:xfrm flipH="1">
            <a:off x="10337826" y="10242233"/>
            <a:ext cx="6038" cy="137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  <a:stCxn id="9" idx="3"/>
          </p:cNvCxnSpPr>
          <p:nvPr/>
        </p:nvCxnSpPr>
        <p:spPr>
          <a:xfrm>
            <a:off x="11308188" y="9887509"/>
            <a:ext cx="4080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 flipV="1">
            <a:off x="8963286" y="9347243"/>
            <a:ext cx="64256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6627150" y="8938370"/>
            <a:ext cx="8761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</p:cNvCxnSpPr>
          <p:nvPr/>
        </p:nvCxnSpPr>
        <p:spPr>
          <a:xfrm flipH="1" flipV="1">
            <a:off x="15365125" y="2629085"/>
            <a:ext cx="23835" cy="725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cxnSpLocks/>
          </p:cNvCxnSpPr>
          <p:nvPr/>
        </p:nvCxnSpPr>
        <p:spPr>
          <a:xfrm flipH="1">
            <a:off x="8853317" y="2629085"/>
            <a:ext cx="6511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</p:cNvCxnSpPr>
          <p:nvPr/>
        </p:nvCxnSpPr>
        <p:spPr>
          <a:xfrm>
            <a:off x="7758360" y="6963372"/>
            <a:ext cx="0" cy="83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579406" y="10696534"/>
            <a:ext cx="1924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</a:t>
            </a:r>
          </a:p>
          <a:p>
            <a:r>
              <a:rPr lang="en-US" dirty="0"/>
              <a:t>Mortality = 4.5e-4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056834" y="10616014"/>
            <a:ext cx="1720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Smear-Negative</a:t>
            </a:r>
          </a:p>
          <a:p>
            <a:r>
              <a:rPr lang="en-US" dirty="0"/>
              <a:t>Mortality = 0.3 x</a:t>
            </a:r>
          </a:p>
          <a:p>
            <a:r>
              <a:rPr lang="en-US" dirty="0"/>
              <a:t>Active Mortality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89314" y="10616014"/>
            <a:ext cx="1837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Extra-Pulmonary</a:t>
            </a:r>
          </a:p>
          <a:p>
            <a:r>
              <a:rPr lang="en-US" dirty="0"/>
              <a:t>Mortality = 0.15 x</a:t>
            </a:r>
          </a:p>
          <a:p>
            <a:r>
              <a:rPr lang="en-US" dirty="0"/>
              <a:t>Active Mortality</a:t>
            </a:r>
          </a:p>
        </p:txBody>
      </p:sp>
      <p:cxnSp>
        <p:nvCxnSpPr>
          <p:cNvPr id="127" name="Straight Connector 126"/>
          <p:cNvCxnSpPr>
            <a:cxnSpLocks/>
          </p:cNvCxnSpPr>
          <p:nvPr/>
        </p:nvCxnSpPr>
        <p:spPr>
          <a:xfrm flipH="1">
            <a:off x="9101855" y="6429702"/>
            <a:ext cx="1959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</p:cNvCxnSpPr>
          <p:nvPr/>
        </p:nvCxnSpPr>
        <p:spPr>
          <a:xfrm>
            <a:off x="7750199" y="3209190"/>
            <a:ext cx="0" cy="62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5931939" y="7863020"/>
            <a:ext cx="4533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cxnSpLocks/>
          </p:cNvCxnSpPr>
          <p:nvPr/>
        </p:nvCxnSpPr>
        <p:spPr>
          <a:xfrm>
            <a:off x="5931939" y="7863020"/>
            <a:ext cx="0" cy="97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</p:cNvCxnSpPr>
          <p:nvPr/>
        </p:nvCxnSpPr>
        <p:spPr>
          <a:xfrm>
            <a:off x="7752786" y="7863020"/>
            <a:ext cx="0" cy="123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0465422" y="7863020"/>
            <a:ext cx="0" cy="166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0480554" y="7950040"/>
            <a:ext cx="174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Extra-Pulmonary</a:t>
            </a:r>
          </a:p>
          <a:p>
            <a:r>
              <a:rPr lang="en-US" dirty="0"/>
              <a:t>Fraction = 0.1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799582" y="7952889"/>
            <a:ext cx="1676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Smear-Negative</a:t>
            </a:r>
          </a:p>
          <a:p>
            <a:r>
              <a:rPr lang="en-US" dirty="0"/>
              <a:t>Fraction = 0.25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307404" y="7954091"/>
            <a:ext cx="157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Smear-Positive</a:t>
            </a:r>
          </a:p>
          <a:p>
            <a:r>
              <a:rPr lang="en-US" dirty="0"/>
              <a:t>Fraction = 0.65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883832" y="4713439"/>
            <a:ext cx="2066732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Latent Slow</a:t>
            </a:r>
          </a:p>
        </p:txBody>
      </p:sp>
      <p:cxnSp>
        <p:nvCxnSpPr>
          <p:cNvPr id="171" name="Straight Arrow Connector 170"/>
          <p:cNvCxnSpPr>
            <a:cxnSpLocks/>
          </p:cNvCxnSpPr>
          <p:nvPr/>
        </p:nvCxnSpPr>
        <p:spPr>
          <a:xfrm>
            <a:off x="6213992" y="3836161"/>
            <a:ext cx="0" cy="88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cxnSpLocks/>
          </p:cNvCxnSpPr>
          <p:nvPr/>
        </p:nvCxnSpPr>
        <p:spPr>
          <a:xfrm>
            <a:off x="8323841" y="3836161"/>
            <a:ext cx="0" cy="87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603331" y="3798695"/>
            <a:ext cx="1611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</a:t>
            </a:r>
            <a:r>
              <a:rPr lang="en-US" dirty="0" err="1"/>
              <a:t>Progressor</a:t>
            </a:r>
            <a:endParaRPr lang="en-US" dirty="0"/>
          </a:p>
          <a:p>
            <a:r>
              <a:rPr lang="en-US" dirty="0"/>
              <a:t>Fraction = 0.1</a:t>
            </a:r>
          </a:p>
        </p:txBody>
      </p:sp>
      <p:cxnSp>
        <p:nvCxnSpPr>
          <p:cNvPr id="178" name="Straight Connector 177"/>
          <p:cNvCxnSpPr>
            <a:cxnSpLocks/>
          </p:cNvCxnSpPr>
          <p:nvPr/>
        </p:nvCxnSpPr>
        <p:spPr>
          <a:xfrm flipV="1">
            <a:off x="11061823" y="2864631"/>
            <a:ext cx="0" cy="356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cxnSpLocks/>
          </p:cNvCxnSpPr>
          <p:nvPr/>
        </p:nvCxnSpPr>
        <p:spPr>
          <a:xfrm flipH="1">
            <a:off x="8853316" y="2864631"/>
            <a:ext cx="220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cxnSpLocks/>
          </p:cNvCxnSpPr>
          <p:nvPr/>
        </p:nvCxnSpPr>
        <p:spPr>
          <a:xfrm>
            <a:off x="9950564" y="5030309"/>
            <a:ext cx="8115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cxnSpLocks/>
          </p:cNvCxnSpPr>
          <p:nvPr/>
        </p:nvCxnSpPr>
        <p:spPr>
          <a:xfrm flipV="1">
            <a:off x="10762133" y="3086007"/>
            <a:ext cx="0" cy="194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cxnSpLocks/>
          </p:cNvCxnSpPr>
          <p:nvPr/>
        </p:nvCxnSpPr>
        <p:spPr>
          <a:xfrm flipH="1">
            <a:off x="8853315" y="3086005"/>
            <a:ext cx="1908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8354051" y="3819544"/>
            <a:ext cx="1682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 </a:t>
            </a:r>
            <a:r>
              <a:rPr lang="en-US" dirty="0" err="1"/>
              <a:t>Progressor</a:t>
            </a:r>
            <a:endParaRPr lang="en-US" dirty="0"/>
          </a:p>
          <a:p>
            <a:r>
              <a:rPr lang="en-US" dirty="0"/>
              <a:t>Fraction = 0.9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628627" y="3259509"/>
            <a:ext cx="112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Infection*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3692711" y="4464990"/>
            <a:ext cx="6539746" cy="10722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Connector 199"/>
          <p:cNvCxnSpPr>
            <a:cxnSpLocks/>
          </p:cNvCxnSpPr>
          <p:nvPr/>
        </p:nvCxnSpPr>
        <p:spPr>
          <a:xfrm flipV="1">
            <a:off x="14727934" y="5244218"/>
            <a:ext cx="0" cy="4643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9957569" y="5244218"/>
            <a:ext cx="4770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13049248" y="5352619"/>
            <a:ext cx="162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Inactivation = 0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1325087" y="512804"/>
            <a:ext cx="14213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TB natural history in EMOD-TB Model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D5918DB-AE11-4A20-A403-BDC6225C5758}"/>
              </a:ext>
            </a:extLst>
          </p:cNvPr>
          <p:cNvSpPr txBox="1"/>
          <p:nvPr/>
        </p:nvSpPr>
        <p:spPr>
          <a:xfrm>
            <a:off x="3692710" y="4464676"/>
            <a:ext cx="9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Latent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3499AE-371E-4562-9457-BBC823DEB5DA}"/>
              </a:ext>
            </a:extLst>
          </p:cNvPr>
          <p:cNvCxnSpPr/>
          <p:nvPr/>
        </p:nvCxnSpPr>
        <p:spPr>
          <a:xfrm>
            <a:off x="6213992" y="3836161"/>
            <a:ext cx="2106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DC79258-2EF7-4AE3-AB07-A0C692A4B3C9}"/>
              </a:ext>
            </a:extLst>
          </p:cNvPr>
          <p:cNvSpPr txBox="1"/>
          <p:nvPr/>
        </p:nvSpPr>
        <p:spPr>
          <a:xfrm>
            <a:off x="17061024" y="5278753"/>
            <a:ext cx="3288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is agent-based and therefore stochastic</a:t>
            </a:r>
          </a:p>
          <a:p>
            <a:endParaRPr lang="en-US" sz="2400" dirty="0"/>
          </a:p>
          <a:p>
            <a:r>
              <a:rPr lang="en-US" sz="2400"/>
              <a:t>Compartments </a:t>
            </a:r>
            <a:r>
              <a:rPr lang="en-US" sz="2400" dirty="0"/>
              <a:t>used for representation purposes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204BE3-71EB-4F14-A937-27DFED6D51EC}"/>
              </a:ext>
            </a:extLst>
          </p:cNvPr>
          <p:cNvSpPr/>
          <p:nvPr/>
        </p:nvSpPr>
        <p:spPr>
          <a:xfrm>
            <a:off x="16715359" y="5030309"/>
            <a:ext cx="3898232" cy="24977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6892D0-EADA-4D19-B9A4-67BA94E85A25}"/>
              </a:ext>
            </a:extLst>
          </p:cNvPr>
          <p:cNvSpPr/>
          <p:nvPr/>
        </p:nvSpPr>
        <p:spPr>
          <a:xfrm>
            <a:off x="1327964" y="13081905"/>
            <a:ext cx="13658036" cy="6466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002B775-AD81-4435-B31B-9D751B5A66A2}"/>
              </a:ext>
            </a:extLst>
          </p:cNvPr>
          <p:cNvSpPr txBox="1"/>
          <p:nvPr/>
        </p:nvSpPr>
        <p:spPr>
          <a:xfrm>
            <a:off x="1599412" y="13174377"/>
            <a:ext cx="13386588" cy="461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EMOD-TB model structure based on Abu-</a:t>
            </a:r>
            <a:r>
              <a:rPr lang="en-US" sz="2400" dirty="0" err="1"/>
              <a:t>Raddad</a:t>
            </a:r>
            <a:r>
              <a:rPr lang="en-US" sz="2400" dirty="0"/>
              <a:t> et al. (2009), </a:t>
            </a:r>
            <a:r>
              <a:rPr lang="en-US" sz="2400" dirty="0">
                <a:hlinkClick r:id="rId2"/>
              </a:rPr>
              <a:t>https://doi.org/10.1073/pnas.0901720106</a:t>
            </a:r>
            <a:endParaRPr lang="en-US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E28374-0AA4-4E02-87BB-3F18B9C82E05}"/>
              </a:ext>
            </a:extLst>
          </p:cNvPr>
          <p:cNvSpPr txBox="1"/>
          <p:nvPr/>
        </p:nvSpPr>
        <p:spPr>
          <a:xfrm>
            <a:off x="17061024" y="8194837"/>
            <a:ext cx="32884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general, rates can be interpreted as mean time to transition</a:t>
            </a:r>
          </a:p>
          <a:p>
            <a:endParaRPr lang="en-US" sz="2400" dirty="0"/>
          </a:p>
          <a:p>
            <a:r>
              <a:rPr lang="en-US" sz="2400" dirty="0"/>
              <a:t>For example, for TB Fast Progression, 1 / (6e-3) = 167 days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2B3332-90BF-4B3A-A2D4-77E91EAA0427}"/>
              </a:ext>
            </a:extLst>
          </p:cNvPr>
          <p:cNvSpPr/>
          <p:nvPr/>
        </p:nvSpPr>
        <p:spPr>
          <a:xfrm>
            <a:off x="16715359" y="7946393"/>
            <a:ext cx="3898232" cy="31727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7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9816-A576-4162-BE03-83866858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778936"/>
            <a:ext cx="11760200" cy="1700104"/>
          </a:xfrm>
        </p:spPr>
        <p:txBody>
          <a:bodyPr>
            <a:normAutofit/>
          </a:bodyPr>
          <a:lstStyle/>
          <a:p>
            <a:r>
              <a:rPr lang="en-US" sz="7200" b="1" dirty="0"/>
              <a:t>HIV from EMOD-HIV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E277-BF2D-475A-96C3-A75BE4E7D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3102187"/>
            <a:ext cx="10787515" cy="928285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u="sng" dirty="0"/>
              <a:t>Model takes input for: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HIV infections per year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HIV testing, ART initiation rates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u="sng" dirty="0"/>
              <a:t>Model outputs: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Population HIV prevalence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Individual CD4 decline, reconstitution on ART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u="sng" dirty="0"/>
              <a:t>TB parameters affected by HIV infection (with defaults):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Susceptibility (= 1, same as HIV-negative)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Infectiousness (= 0.5, i.e., half as infectious as HIV-negatives)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Activation (varies, 10</a:t>
            </a:r>
            <a:r>
              <a:rPr lang="en-US" baseline="30000" dirty="0"/>
              <a:t>-4</a:t>
            </a:r>
            <a:r>
              <a:rPr lang="en-US" dirty="0"/>
              <a:t> at low CD4 and 10</a:t>
            </a:r>
            <a:r>
              <a:rPr lang="en-US" baseline="30000" dirty="0"/>
              <a:t>-5</a:t>
            </a:r>
            <a:r>
              <a:rPr lang="en-US" dirty="0"/>
              <a:t> at high CD4)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Drug efficacy (= 1)</a:t>
            </a:r>
          </a:p>
        </p:txBody>
      </p:sp>
      <p:pic>
        <p:nvPicPr>
          <p:cNvPr id="4" name="image28.png" descr="HIVprevall.png">
            <a:extLst>
              <a:ext uri="{FF2B5EF4-FFF2-40B4-BE49-F238E27FC236}">
                <a16:creationId xmlns:a16="http://schemas.microsoft.com/office/drawing/2014/main" id="{13C6878D-EBF8-4655-9374-3A3CCA645E5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463788" y="1549088"/>
            <a:ext cx="6973052" cy="5446963"/>
          </a:xfrm>
          <a:prstGeom prst="rect">
            <a:avLst/>
          </a:prstGeom>
          <a:ln/>
        </p:spPr>
      </p:pic>
      <p:pic>
        <p:nvPicPr>
          <p:cNvPr id="5" name="image4.png" descr="ARTCoverage.png">
            <a:extLst>
              <a:ext uri="{FF2B5EF4-FFF2-40B4-BE49-F238E27FC236}">
                <a16:creationId xmlns:a16="http://schemas.microsoft.com/office/drawing/2014/main" id="{813FCAAC-CF84-4D2F-9D36-362AA476A98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3463788" y="8045425"/>
            <a:ext cx="6973052" cy="52591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9412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3191" y="3087866"/>
            <a:ext cx="3840780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Uninfected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3147" y="5202833"/>
            <a:ext cx="2066732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Latent Fast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1395" y="6869625"/>
            <a:ext cx="5089699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Active Pre-Symptomatic</a:t>
            </a:r>
          </a:p>
        </p:txBody>
      </p:sp>
      <p:sp>
        <p:nvSpPr>
          <p:cNvPr id="7" name="Rectangle 6"/>
          <p:cNvSpPr/>
          <p:nvPr/>
        </p:nvSpPr>
        <p:spPr>
          <a:xfrm>
            <a:off x="6504258" y="9675774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Smear-Negative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8842810" y="10110744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Extra-Pulmonary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4157505" y="9429091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Smear-Positive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02191" y="12194547"/>
            <a:ext cx="6362700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TB Mortality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5707473" y="5912281"/>
            <a:ext cx="0" cy="95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006157" y="6007777"/>
            <a:ext cx="0" cy="86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40242" y="9213630"/>
            <a:ext cx="8424090" cy="19017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79257" y="9250639"/>
            <a:ext cx="829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5039365" y="10138539"/>
            <a:ext cx="1" cy="205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8" idx="2"/>
          </p:cNvCxnSpPr>
          <p:nvPr/>
        </p:nvCxnSpPr>
        <p:spPr>
          <a:xfrm flipH="1">
            <a:off x="9801096" y="10820192"/>
            <a:ext cx="6038" cy="137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7502809" y="7579073"/>
            <a:ext cx="0" cy="82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6890053" y="3797314"/>
            <a:ext cx="0" cy="68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5045837" y="8440979"/>
            <a:ext cx="4755257" cy="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5045837" y="8447379"/>
            <a:ext cx="0" cy="981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7502809" y="8440979"/>
            <a:ext cx="0" cy="122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803733" y="8437062"/>
            <a:ext cx="0" cy="166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33895" y="5329769"/>
            <a:ext cx="2066732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Latent Slow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703740" y="4483096"/>
            <a:ext cx="0" cy="71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8006157" y="4483096"/>
            <a:ext cx="0" cy="84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937942" y="3979973"/>
            <a:ext cx="202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Infection (see right)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40242" y="4996143"/>
            <a:ext cx="6555484" cy="12419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179257" y="5042949"/>
            <a:ext cx="844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Latent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405194" y="9604538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Smear-Positive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3405194" y="10693056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Smear-Negative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405194" y="11691638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Extra-Pulmonary</a:t>
            </a:r>
          </a:p>
        </p:txBody>
      </p: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15333842" y="9907864"/>
            <a:ext cx="325770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15333842" y="11000064"/>
            <a:ext cx="325770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15333842" y="12036568"/>
            <a:ext cx="325770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405162" y="11636819"/>
            <a:ext cx="3519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Extra-Pulmonary Infectivity = 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5405163" y="10323317"/>
            <a:ext cx="3118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Smear-Negative Infectivity =</a:t>
            </a:r>
          </a:p>
          <a:p>
            <a:r>
              <a:rPr lang="en-US" sz="2000" dirty="0"/>
              <a:t>0.2 x Base Infectivity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3405194" y="8297593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Active Pre-Symptomatic</a:t>
            </a: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15333841" y="8652317"/>
            <a:ext cx="325770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405163" y="9206314"/>
            <a:ext cx="3628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Infectivity = Calibrated</a:t>
            </a:r>
          </a:p>
          <a:p>
            <a:r>
              <a:rPr lang="en-US" sz="2000" dirty="0"/>
              <a:t>(R0 / time = 8 - 20 infections / </a:t>
            </a:r>
            <a:r>
              <a:rPr lang="en-US" sz="2000" dirty="0" err="1"/>
              <a:t>yr</a:t>
            </a:r>
            <a:r>
              <a:rPr lang="en-US" sz="2000" dirty="0"/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5405163" y="7938502"/>
            <a:ext cx="3519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Pre-Symptomatic Infectivity =</a:t>
            </a:r>
          </a:p>
          <a:p>
            <a:r>
              <a:rPr lang="en-US" sz="2000" dirty="0"/>
              <a:t>Varied (0 - 0.2 x Base Infectivity)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2750644" y="7278964"/>
            <a:ext cx="6604000" cy="5626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3001052" y="7483164"/>
            <a:ext cx="1965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Infectiousness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6D1CFD-F844-41EC-9CEF-016343EA2068}"/>
              </a:ext>
            </a:extLst>
          </p:cNvPr>
          <p:cNvSpPr txBox="1"/>
          <p:nvPr/>
        </p:nvSpPr>
        <p:spPr>
          <a:xfrm>
            <a:off x="12956738" y="3261874"/>
            <a:ext cx="36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Susceptibility: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2782C-EDF7-4E6D-AF73-2CDA7B171A66}"/>
              </a:ext>
            </a:extLst>
          </p:cNvPr>
          <p:cNvSpPr/>
          <p:nvPr/>
        </p:nvSpPr>
        <p:spPr>
          <a:xfrm>
            <a:off x="14055327" y="4002252"/>
            <a:ext cx="470520" cy="4643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8490F8-2D82-4968-806A-E641219403F3}"/>
              </a:ext>
            </a:extLst>
          </p:cNvPr>
          <p:cNvSpPr txBox="1"/>
          <p:nvPr/>
        </p:nvSpPr>
        <p:spPr>
          <a:xfrm>
            <a:off x="15580573" y="4994598"/>
            <a:ext cx="3639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(Ever) Infected = 50% protection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04E9AB3-CCE9-4527-ACF9-1CFDE1B23374}"/>
              </a:ext>
            </a:extLst>
          </p:cNvPr>
          <p:cNvCxnSpPr>
            <a:cxnSpLocks/>
          </p:cNvCxnSpPr>
          <p:nvPr/>
        </p:nvCxnSpPr>
        <p:spPr>
          <a:xfrm>
            <a:off x="14298148" y="5201081"/>
            <a:ext cx="1258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19FFAC9-4126-49A3-94D2-08EF4C171862}"/>
              </a:ext>
            </a:extLst>
          </p:cNvPr>
          <p:cNvSpPr/>
          <p:nvPr/>
        </p:nvSpPr>
        <p:spPr>
          <a:xfrm>
            <a:off x="13591303" y="4002252"/>
            <a:ext cx="470520" cy="464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F5CAC06-0D80-463E-B62D-159BDC869800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13823315" y="4466557"/>
            <a:ext cx="3248" cy="1343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6A678C8-4D62-46A1-9BA9-D6BD2B5E788C}"/>
              </a:ext>
            </a:extLst>
          </p:cNvPr>
          <p:cNvCxnSpPr>
            <a:cxnSpLocks/>
          </p:cNvCxnSpPr>
          <p:nvPr/>
        </p:nvCxnSpPr>
        <p:spPr>
          <a:xfrm>
            <a:off x="13823315" y="5810160"/>
            <a:ext cx="1757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55E4E40-9F6D-470B-89BD-C642D31B7146}"/>
              </a:ext>
            </a:extLst>
          </p:cNvPr>
          <p:cNvSpPr txBox="1"/>
          <p:nvPr/>
        </p:nvSpPr>
        <p:spPr>
          <a:xfrm>
            <a:off x="15580573" y="5613022"/>
            <a:ext cx="1972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Fully susceptible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041E3BB-25AA-4F48-B9D0-20601C57649A}"/>
              </a:ext>
            </a:extLst>
          </p:cNvPr>
          <p:cNvSpPr/>
          <p:nvPr/>
        </p:nvSpPr>
        <p:spPr>
          <a:xfrm>
            <a:off x="12750644" y="3087866"/>
            <a:ext cx="6604000" cy="36871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71E2A2-4D96-4A5C-BC76-E03C54ECABF9}"/>
              </a:ext>
            </a:extLst>
          </p:cNvPr>
          <p:cNvSpPr txBox="1"/>
          <p:nvPr/>
        </p:nvSpPr>
        <p:spPr>
          <a:xfrm>
            <a:off x="1339771" y="687958"/>
            <a:ext cx="12432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Transmission in EMOD-TB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F194A9-4CAA-42B0-A4E8-8D4DDDEF8D8E}"/>
              </a:ext>
            </a:extLst>
          </p:cNvPr>
          <p:cNvCxnSpPr>
            <a:cxnSpLocks/>
          </p:cNvCxnSpPr>
          <p:nvPr/>
        </p:nvCxnSpPr>
        <p:spPr>
          <a:xfrm>
            <a:off x="7505700" y="10385222"/>
            <a:ext cx="0" cy="180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81ACAAD-7D91-4E1A-9A3C-08192FB253BA}"/>
              </a:ext>
            </a:extLst>
          </p:cNvPr>
          <p:cNvCxnSpPr>
            <a:cxnSpLocks/>
          </p:cNvCxnSpPr>
          <p:nvPr/>
        </p:nvCxnSpPr>
        <p:spPr>
          <a:xfrm>
            <a:off x="5703466" y="4483096"/>
            <a:ext cx="2302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F38CCCF-4322-4A54-A4B7-3AE57EBE734F}"/>
              </a:ext>
            </a:extLst>
          </p:cNvPr>
          <p:cNvCxnSpPr>
            <a:cxnSpLocks/>
          </p:cNvCxnSpPr>
          <p:nvPr/>
        </p:nvCxnSpPr>
        <p:spPr>
          <a:xfrm>
            <a:off x="14298148" y="4475228"/>
            <a:ext cx="0" cy="725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23BC9FA-F37F-4E86-87DE-29C4868D4EFA}"/>
              </a:ext>
            </a:extLst>
          </p:cNvPr>
          <p:cNvSpPr/>
          <p:nvPr/>
        </p:nvSpPr>
        <p:spPr>
          <a:xfrm>
            <a:off x="8006157" y="3515027"/>
            <a:ext cx="235261" cy="2321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A3024E-CD72-47F9-8414-CBADFAFDC169}"/>
              </a:ext>
            </a:extLst>
          </p:cNvPr>
          <p:cNvSpPr/>
          <p:nvPr/>
        </p:nvSpPr>
        <p:spPr>
          <a:xfrm>
            <a:off x="7770896" y="3515027"/>
            <a:ext cx="235261" cy="2321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6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94BC4B-647C-4E5D-8DDE-C9DBA6E60B83}"/>
              </a:ext>
            </a:extLst>
          </p:cNvPr>
          <p:cNvCxnSpPr>
            <a:cxnSpLocks/>
          </p:cNvCxnSpPr>
          <p:nvPr/>
        </p:nvCxnSpPr>
        <p:spPr>
          <a:xfrm>
            <a:off x="10505350" y="6024515"/>
            <a:ext cx="3430084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92B2C8B-6706-4A6E-99D9-D094AFC51028}"/>
              </a:ext>
            </a:extLst>
          </p:cNvPr>
          <p:cNvCxnSpPr>
            <a:cxnSpLocks/>
          </p:cNvCxnSpPr>
          <p:nvPr/>
        </p:nvCxnSpPr>
        <p:spPr>
          <a:xfrm>
            <a:off x="5820045" y="4975980"/>
            <a:ext cx="9100181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C5B3398-53E6-4D05-B8D7-5FC7A9BE83A9}"/>
              </a:ext>
            </a:extLst>
          </p:cNvPr>
          <p:cNvSpPr/>
          <p:nvPr/>
        </p:nvSpPr>
        <p:spPr>
          <a:xfrm>
            <a:off x="6238150" y="5082421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Smear-Negative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3A1869C-BA01-4260-8959-F7EAF406AF37}"/>
              </a:ext>
            </a:extLst>
          </p:cNvPr>
          <p:cNvSpPr/>
          <p:nvPr/>
        </p:nvSpPr>
        <p:spPr>
          <a:xfrm>
            <a:off x="8576702" y="5517391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Extra-Pulmonary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8AA6496-6849-4009-8C27-0D389DCC3DF3}"/>
              </a:ext>
            </a:extLst>
          </p:cNvPr>
          <p:cNvSpPr/>
          <p:nvPr/>
        </p:nvSpPr>
        <p:spPr>
          <a:xfrm>
            <a:off x="3891397" y="4835738"/>
            <a:ext cx="1928648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Smear-Positive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6443429-46C0-43F9-960A-83B7497F73CB}"/>
              </a:ext>
            </a:extLst>
          </p:cNvPr>
          <p:cNvSpPr/>
          <p:nvPr/>
        </p:nvSpPr>
        <p:spPr>
          <a:xfrm>
            <a:off x="2615222" y="4620277"/>
            <a:ext cx="8683002" cy="206086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FE3A88-1CA6-46CE-9253-53703BE394FA}"/>
              </a:ext>
            </a:extLst>
          </p:cNvPr>
          <p:cNvSpPr txBox="1"/>
          <p:nvPr/>
        </p:nvSpPr>
        <p:spPr>
          <a:xfrm>
            <a:off x="2643513" y="4620277"/>
            <a:ext cx="829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Active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6398198-5C2A-4760-99FE-F6455CE9F12D}"/>
              </a:ext>
            </a:extLst>
          </p:cNvPr>
          <p:cNvSpPr/>
          <p:nvPr/>
        </p:nvSpPr>
        <p:spPr>
          <a:xfrm>
            <a:off x="12169005" y="6326416"/>
            <a:ext cx="4679869" cy="7094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Health-Seeking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CBA9527-4699-4036-9310-B5D909391CB4}"/>
              </a:ext>
            </a:extLst>
          </p:cNvPr>
          <p:cNvSpPr/>
          <p:nvPr/>
        </p:nvSpPr>
        <p:spPr>
          <a:xfrm>
            <a:off x="12169005" y="7948467"/>
            <a:ext cx="1928648" cy="166705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6FF886B-023A-4988-9419-34102F2DF6E8}"/>
              </a:ext>
            </a:extLst>
          </p:cNvPr>
          <p:cNvSpPr/>
          <p:nvPr/>
        </p:nvSpPr>
        <p:spPr>
          <a:xfrm>
            <a:off x="14920226" y="7948466"/>
            <a:ext cx="1928648" cy="1667057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7B19C2-9C8E-468E-9637-B613D7E27FA7}"/>
              </a:ext>
            </a:extLst>
          </p:cNvPr>
          <p:cNvCxnSpPr/>
          <p:nvPr/>
        </p:nvCxnSpPr>
        <p:spPr>
          <a:xfrm>
            <a:off x="13935434" y="6024515"/>
            <a:ext cx="0" cy="30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FF8F81-6151-4CDC-A7B0-C852037AFEAB}"/>
              </a:ext>
            </a:extLst>
          </p:cNvPr>
          <p:cNvCxnSpPr>
            <a:cxnSpLocks/>
          </p:cNvCxnSpPr>
          <p:nvPr/>
        </p:nvCxnSpPr>
        <p:spPr>
          <a:xfrm>
            <a:off x="14920226" y="4975980"/>
            <a:ext cx="0" cy="135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00D590-9C2F-4EB7-9C9E-5C67BE5CB1C8}"/>
              </a:ext>
            </a:extLst>
          </p:cNvPr>
          <p:cNvCxnSpPr/>
          <p:nvPr/>
        </p:nvCxnSpPr>
        <p:spPr>
          <a:xfrm>
            <a:off x="14458600" y="5315764"/>
            <a:ext cx="0" cy="101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240E88-8CF0-469E-89A8-63344ED5FD53}"/>
              </a:ext>
            </a:extLst>
          </p:cNvPr>
          <p:cNvCxnSpPr>
            <a:cxnSpLocks/>
          </p:cNvCxnSpPr>
          <p:nvPr/>
        </p:nvCxnSpPr>
        <p:spPr>
          <a:xfrm>
            <a:off x="8166798" y="5315764"/>
            <a:ext cx="6291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5C076C-EB2E-47D6-83D9-4341D15F9A09}"/>
              </a:ext>
            </a:extLst>
          </p:cNvPr>
          <p:cNvCxnSpPr>
            <a:cxnSpLocks/>
          </p:cNvCxnSpPr>
          <p:nvPr/>
        </p:nvCxnSpPr>
        <p:spPr>
          <a:xfrm>
            <a:off x="13037076" y="7035864"/>
            <a:ext cx="0" cy="91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52137D-82B2-4073-86D9-D675CBFBB18A}"/>
              </a:ext>
            </a:extLst>
          </p:cNvPr>
          <p:cNvCxnSpPr>
            <a:cxnSpLocks/>
          </p:cNvCxnSpPr>
          <p:nvPr/>
        </p:nvCxnSpPr>
        <p:spPr>
          <a:xfrm>
            <a:off x="15972781" y="7035864"/>
            <a:ext cx="0" cy="91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447433F-7D57-4E06-82DF-803A5C7058C9}"/>
              </a:ext>
            </a:extLst>
          </p:cNvPr>
          <p:cNvSpPr txBox="1"/>
          <p:nvPr/>
        </p:nvSpPr>
        <p:spPr>
          <a:xfrm>
            <a:off x="15794024" y="2749273"/>
            <a:ext cx="3198311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Health-Seeking Triggers: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TB Activation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TB Drug Failure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TB Test Default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TB Test Negative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6BF51F-803A-41A5-9495-0625693C56F0}"/>
              </a:ext>
            </a:extLst>
          </p:cNvPr>
          <p:cNvSpPr txBox="1"/>
          <p:nvPr/>
        </p:nvSpPr>
        <p:spPr>
          <a:xfrm>
            <a:off x="15987130" y="7168999"/>
            <a:ext cx="2154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 Quality = 70%</a:t>
            </a:r>
          </a:p>
          <a:p>
            <a:r>
              <a:rPr lang="en-US" sz="2000" dirty="0"/>
              <a:t>Seeking = 1 / 90 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6556ABB-1762-45EC-A4DA-33B108B741B3}"/>
              </a:ext>
            </a:extLst>
          </p:cNvPr>
          <p:cNvSpPr txBox="1"/>
          <p:nvPr/>
        </p:nvSpPr>
        <p:spPr>
          <a:xfrm>
            <a:off x="13066408" y="7168999"/>
            <a:ext cx="2161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Low Quality = 30%</a:t>
            </a:r>
          </a:p>
          <a:p>
            <a:r>
              <a:rPr lang="en-US" sz="2000" dirty="0"/>
              <a:t>Seeking = 1 / 210 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149050-33C5-4BDC-A04F-88651F957790}"/>
              </a:ext>
            </a:extLst>
          </p:cNvPr>
          <p:cNvCxnSpPr>
            <a:cxnSpLocks/>
          </p:cNvCxnSpPr>
          <p:nvPr/>
        </p:nvCxnSpPr>
        <p:spPr>
          <a:xfrm>
            <a:off x="15957492" y="9615523"/>
            <a:ext cx="0" cy="53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64C1D61-B77B-4A16-8BAA-742DC3671F4A}"/>
              </a:ext>
            </a:extLst>
          </p:cNvPr>
          <p:cNvSpPr txBox="1"/>
          <p:nvPr/>
        </p:nvSpPr>
        <p:spPr>
          <a:xfrm>
            <a:off x="17945668" y="10884702"/>
            <a:ext cx="2156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Treated = 80%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F02418C-AFB8-4426-9892-25A66646CC24}"/>
              </a:ext>
            </a:extLst>
          </p:cNvPr>
          <p:cNvCxnSpPr>
            <a:cxnSpLocks/>
          </p:cNvCxnSpPr>
          <p:nvPr/>
        </p:nvCxnSpPr>
        <p:spPr>
          <a:xfrm>
            <a:off x="14458600" y="10148130"/>
            <a:ext cx="2735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4FFF9BA-AC7F-46BF-96CB-65F344C92E03}"/>
              </a:ext>
            </a:extLst>
          </p:cNvPr>
          <p:cNvCxnSpPr>
            <a:cxnSpLocks/>
          </p:cNvCxnSpPr>
          <p:nvPr/>
        </p:nvCxnSpPr>
        <p:spPr>
          <a:xfrm>
            <a:off x="17194416" y="10148130"/>
            <a:ext cx="0" cy="61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DA125A5-B294-4487-92AD-EC37F7B1BD91}"/>
              </a:ext>
            </a:extLst>
          </p:cNvPr>
          <p:cNvCxnSpPr>
            <a:cxnSpLocks/>
          </p:cNvCxnSpPr>
          <p:nvPr/>
        </p:nvCxnSpPr>
        <p:spPr>
          <a:xfrm>
            <a:off x="14458600" y="10148130"/>
            <a:ext cx="0" cy="61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BBC1DBF-348F-4915-9425-F53A5015130D}"/>
              </a:ext>
            </a:extLst>
          </p:cNvPr>
          <p:cNvSpPr txBox="1"/>
          <p:nvPr/>
        </p:nvSpPr>
        <p:spPr>
          <a:xfrm>
            <a:off x="14458600" y="10221228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negative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3DB202-C4CA-4176-AC4E-F2953E6971DA}"/>
              </a:ext>
            </a:extLst>
          </p:cNvPr>
          <p:cNvSpPr txBox="1"/>
          <p:nvPr/>
        </p:nvSpPr>
        <p:spPr>
          <a:xfrm>
            <a:off x="17194416" y="10221228"/>
            <a:ext cx="1474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Test positive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2022AA3-5D2C-4507-91B5-467C83B5601F}"/>
              </a:ext>
            </a:extLst>
          </p:cNvPr>
          <p:cNvSpPr/>
          <p:nvPr/>
        </p:nvSpPr>
        <p:spPr>
          <a:xfrm>
            <a:off x="17194416" y="11493515"/>
            <a:ext cx="1648817" cy="1098953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51EDB6B-9760-45DD-AB61-ADBA9CE0ED1D}"/>
              </a:ext>
            </a:extLst>
          </p:cNvPr>
          <p:cNvCxnSpPr>
            <a:cxnSpLocks/>
          </p:cNvCxnSpPr>
          <p:nvPr/>
        </p:nvCxnSpPr>
        <p:spPr>
          <a:xfrm>
            <a:off x="15585352" y="10762248"/>
            <a:ext cx="2362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2657567-706F-4BD3-96D0-B43F5A0BA0E0}"/>
              </a:ext>
            </a:extLst>
          </p:cNvPr>
          <p:cNvCxnSpPr>
            <a:cxnSpLocks/>
          </p:cNvCxnSpPr>
          <p:nvPr/>
        </p:nvCxnSpPr>
        <p:spPr>
          <a:xfrm>
            <a:off x="15585352" y="10762248"/>
            <a:ext cx="0" cy="73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161AA62-236D-4BF0-A1E0-715EE63A852C}"/>
              </a:ext>
            </a:extLst>
          </p:cNvPr>
          <p:cNvSpPr txBox="1"/>
          <p:nvPr/>
        </p:nvSpPr>
        <p:spPr>
          <a:xfrm>
            <a:off x="15585352" y="10884702"/>
            <a:ext cx="193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Untreated = 20%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735C22-C426-4EDD-A1F6-1B9AB7A65020}"/>
              </a:ext>
            </a:extLst>
          </p:cNvPr>
          <p:cNvSpPr txBox="1"/>
          <p:nvPr/>
        </p:nvSpPr>
        <p:spPr>
          <a:xfrm>
            <a:off x="17290066" y="11627651"/>
            <a:ext cx="1481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Treatment</a:t>
            </a:r>
          </a:p>
          <a:p>
            <a:r>
              <a:rPr lang="en-US" sz="2400" dirty="0"/>
              <a:t>outcomes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E56E6D-23F3-4EFF-8221-990AE25310B0}"/>
              </a:ext>
            </a:extLst>
          </p:cNvPr>
          <p:cNvSpPr txBox="1"/>
          <p:nvPr/>
        </p:nvSpPr>
        <p:spPr>
          <a:xfrm>
            <a:off x="15070064" y="8106459"/>
            <a:ext cx="16289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/>
              <a:t>GeneXpert</a:t>
            </a:r>
            <a:r>
              <a:rPr lang="en-US" sz="2000" u="sng" dirty="0"/>
              <a:t> +</a:t>
            </a:r>
          </a:p>
          <a:p>
            <a:r>
              <a:rPr lang="en-US" sz="2000" u="sng" dirty="0"/>
              <a:t>empiric</a:t>
            </a:r>
          </a:p>
          <a:p>
            <a:r>
              <a:rPr lang="en-US" sz="2000" dirty="0"/>
              <a:t>Sens (S+) 99%</a:t>
            </a:r>
          </a:p>
          <a:p>
            <a:r>
              <a:rPr lang="en-US" sz="2000" dirty="0"/>
              <a:t>Sens (S-) 90%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CA0349-EF6E-4065-BABC-53C0A17368A8}"/>
              </a:ext>
            </a:extLst>
          </p:cNvPr>
          <p:cNvSpPr txBox="1"/>
          <p:nvPr/>
        </p:nvSpPr>
        <p:spPr>
          <a:xfrm>
            <a:off x="12349680" y="8109101"/>
            <a:ext cx="16289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/>
              <a:t>GeneXpert</a:t>
            </a:r>
            <a:r>
              <a:rPr lang="en-US" sz="2000" u="sng" dirty="0"/>
              <a:t> +</a:t>
            </a:r>
          </a:p>
          <a:p>
            <a:r>
              <a:rPr lang="en-US" sz="2000" u="sng" dirty="0"/>
              <a:t>empiric</a:t>
            </a:r>
          </a:p>
          <a:p>
            <a:r>
              <a:rPr lang="en-US" sz="2000" dirty="0"/>
              <a:t>Sens (S+) 70%</a:t>
            </a:r>
          </a:p>
          <a:p>
            <a:r>
              <a:rPr lang="en-US" sz="2000" dirty="0"/>
              <a:t>Sens (S-) 70%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F3A255E-4560-4CE4-A29A-75DDB29972D4}"/>
              </a:ext>
            </a:extLst>
          </p:cNvPr>
          <p:cNvCxnSpPr>
            <a:cxnSpLocks/>
          </p:cNvCxnSpPr>
          <p:nvPr/>
        </p:nvCxnSpPr>
        <p:spPr>
          <a:xfrm>
            <a:off x="17945668" y="10762247"/>
            <a:ext cx="0" cy="731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D5CB1A9-0BDC-4FDA-8CB9-A88FA0804C24}"/>
              </a:ext>
            </a:extLst>
          </p:cNvPr>
          <p:cNvSpPr/>
          <p:nvPr/>
        </p:nvSpPr>
        <p:spPr>
          <a:xfrm>
            <a:off x="15585352" y="2658983"/>
            <a:ext cx="3615657" cy="30533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4544CA7-CCCD-4F58-9C6A-7DAF50F00C8B}"/>
              </a:ext>
            </a:extLst>
          </p:cNvPr>
          <p:cNvSpPr txBox="1"/>
          <p:nvPr/>
        </p:nvSpPr>
        <p:spPr>
          <a:xfrm>
            <a:off x="1339772" y="997988"/>
            <a:ext cx="11844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Diagnostics in EMOD-TB Model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E137F21-890C-40EC-957C-C02D3D63E548}"/>
              </a:ext>
            </a:extLst>
          </p:cNvPr>
          <p:cNvSpPr txBox="1"/>
          <p:nvPr/>
        </p:nvSpPr>
        <p:spPr>
          <a:xfrm>
            <a:off x="18021571" y="8126039"/>
            <a:ext cx="2814232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Other available tests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Smear microscopy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3F7D1B6-DAFF-4EE8-A839-EF4DFE652EA4}"/>
              </a:ext>
            </a:extLst>
          </p:cNvPr>
          <p:cNvSpPr/>
          <p:nvPr/>
        </p:nvSpPr>
        <p:spPr>
          <a:xfrm>
            <a:off x="17825352" y="8077859"/>
            <a:ext cx="3302100" cy="141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2446</TotalTime>
  <Words>727</Words>
  <Application>Microsoft Office PowerPoint</Application>
  <PresentationFormat>Custom</PresentationFormat>
  <Paragraphs>187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IDM EMOD-TB model walk-through</vt:lpstr>
      <vt:lpstr>Outline</vt:lpstr>
      <vt:lpstr>EMOD-TB Model documentation</vt:lpstr>
      <vt:lpstr>SA model publication</vt:lpstr>
      <vt:lpstr>TB-MAC publication including IDM results</vt:lpstr>
      <vt:lpstr>PowerPoint Presentation</vt:lpstr>
      <vt:lpstr>HIV from EMOD-HIV Model</vt:lpstr>
      <vt:lpstr>PowerPoint Presentation</vt:lpstr>
      <vt:lpstr>PowerPoint Presentation</vt:lpstr>
      <vt:lpstr>PowerPoint Presentation</vt:lpstr>
      <vt:lpstr>Data used in creating EMOD-TB for SA</vt:lpstr>
    </vt:vector>
  </TitlesOfParts>
  <Company>Intellectual Ventures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 Chang</dc:creator>
  <cp:lastModifiedBy>Minerva Enriquez</cp:lastModifiedBy>
  <cp:revision>137</cp:revision>
  <dcterms:created xsi:type="dcterms:W3CDTF">2018-05-01T02:49:05Z</dcterms:created>
  <dcterms:modified xsi:type="dcterms:W3CDTF">2024-02-05T21:11:29Z</dcterms:modified>
</cp:coreProperties>
</file>