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6" r:id="rId4"/>
    <p:sldId id="262" r:id="rId5"/>
    <p:sldId id="259" r:id="rId6"/>
    <p:sldId id="260" r:id="rId7"/>
    <p:sldId id="261" r:id="rId8"/>
    <p:sldId id="267" r:id="rId9"/>
    <p:sldId id="266" r:id="rId10"/>
    <p:sldId id="264" r:id="rId11"/>
    <p:sldId id="268" r:id="rId12"/>
    <p:sldId id="265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66" autoAdjust="0"/>
  </p:normalViewPr>
  <p:slideViewPr>
    <p:cSldViewPr>
      <p:cViewPr>
        <p:scale>
          <a:sx n="100" d="100"/>
          <a:sy n="100" d="100"/>
        </p:scale>
        <p:origin x="-30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Leslie\Desktop\ECE6730\Project\coffeesho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Leslie\Desktop\ECE6730\Project\coffeesho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Sheet1!$F$1</c:f>
              <c:strCache>
                <c:ptCount val="1"/>
                <c:pt idx="0">
                  <c:v>Mean Inter-Arrival Time [min]</c:v>
                </c:pt>
              </c:strCache>
            </c:strRef>
          </c:tx>
          <c:marker>
            <c:symbol val="none"/>
          </c:marker>
          <c:xVal>
            <c:numRef>
              <c:f>Sheet1!$C$2:$C$10</c:f>
              <c:numCache>
                <c:formatCode>General</c:formatCode>
                <c:ptCount val="9"/>
                <c:pt idx="0">
                  <c:v>6</c:v>
                </c:pt>
                <c:pt idx="1">
                  <c:v>7.5</c:v>
                </c:pt>
                <c:pt idx="2">
                  <c:v>9.5</c:v>
                </c:pt>
                <c:pt idx="3">
                  <c:v>11.5</c:v>
                </c:pt>
                <c:pt idx="4">
                  <c:v>13.5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21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3</c:v>
                </c:pt>
                <c:pt idx="7">
                  <c:v>2</c:v>
                </c:pt>
                <c:pt idx="8">
                  <c:v>6</c:v>
                </c:pt>
              </c:numCache>
            </c:numRef>
          </c:yVal>
          <c:smooth val="1"/>
        </c:ser>
        <c:axId val="107551744"/>
        <c:axId val="107693184"/>
      </c:scatterChart>
      <c:valAx>
        <c:axId val="107551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of day [hr]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07693184"/>
        <c:crosses val="autoZero"/>
        <c:crossBetween val="midCat"/>
      </c:valAx>
      <c:valAx>
        <c:axId val="107693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Inter-Arrival</a:t>
                </a:r>
                <a:r>
                  <a:rPr lang="en-US" baseline="0"/>
                  <a:t> </a:t>
                </a:r>
                <a:r>
                  <a:rPr lang="en-US"/>
                  <a:t>Time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07551744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Sheet1!$F$1</c:f>
              <c:strCache>
                <c:ptCount val="1"/>
                <c:pt idx="0">
                  <c:v>Mean Inter-Arrival Time [min]</c:v>
                </c:pt>
              </c:strCache>
            </c:strRef>
          </c:tx>
          <c:marker>
            <c:symbol val="none"/>
          </c:marker>
          <c:xVal>
            <c:numRef>
              <c:f>Sheet1!$C$2:$C$10</c:f>
              <c:numCache>
                <c:formatCode>General</c:formatCode>
                <c:ptCount val="9"/>
                <c:pt idx="0">
                  <c:v>6</c:v>
                </c:pt>
                <c:pt idx="1">
                  <c:v>7.5</c:v>
                </c:pt>
                <c:pt idx="2">
                  <c:v>9.5</c:v>
                </c:pt>
                <c:pt idx="3">
                  <c:v>11.5</c:v>
                </c:pt>
                <c:pt idx="4">
                  <c:v>13.5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21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3</c:v>
                </c:pt>
                <c:pt idx="7">
                  <c:v>2</c:v>
                </c:pt>
                <c:pt idx="8">
                  <c:v>6</c:v>
                </c:pt>
              </c:numCache>
            </c:numRef>
          </c:yVal>
          <c:smooth val="1"/>
        </c:ser>
        <c:axId val="96517504"/>
        <c:axId val="109476480"/>
      </c:scatterChart>
      <c:valAx>
        <c:axId val="96517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of day [hr]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109476480"/>
        <c:crosses val="autoZero"/>
        <c:crossBetween val="midCat"/>
      </c:valAx>
      <c:valAx>
        <c:axId val="1094764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Inter-Arrival</a:t>
                </a:r>
                <a:r>
                  <a:rPr lang="en-US" baseline="0"/>
                  <a:t> </a:t>
                </a:r>
                <a:r>
                  <a:rPr lang="en-US"/>
                  <a:t>Time</a:t>
                </a:r>
                <a:r>
                  <a:rPr lang="en-US" baseline="0"/>
                  <a:t> [min]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96517504"/>
        <c:crosses val="autoZero"/>
        <c:crossBetween val="midCat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5D15E8C-3C84-445B-A99D-F878F8818A06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C2B3FEB-4B87-481A-87D2-CDFACEA28F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B3FEB-4B87-481A-87D2-CDFACEA28F4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432F-B44E-4D23-A4B0-C71F8291DA37}" type="datetime1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9997-3786-496D-AF6D-B7043ACEBD1C}" type="datetime1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5C2B-AAC5-43FD-99D5-D7E7C3A21878}" type="datetime1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3402-11B0-4B4A-A2AC-D7FC33F56F58}" type="datetime1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9008-3DEC-4977-85B3-2901FC7A1CE8}" type="datetime1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D801-E7CD-4EBC-9203-CB61F1293EE4}" type="datetime1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F762-9311-4D36-BF0E-BD90A7ADE4AA}" type="datetime1">
              <a:rPr lang="en-US" smtClean="0"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EEC8-893F-4FDB-B2FF-0B76BDBCB7C3}" type="datetime1">
              <a:rPr lang="en-US" smtClean="0"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6E09A-4C18-461F-92FF-7992646D16A8}" type="datetime1">
              <a:rPr lang="en-US" smtClean="0"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0611-7019-42DB-93F1-9140CBC5F4F0}" type="datetime1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F73-7630-4246-8960-6C16E8880993}" type="datetime1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AD26-4AF2-4F79-9A8F-1EFD7350F476}" type="datetime1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0566-837B-45DF-9235-B698911B3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6730 Project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Coffee Shop Simulation</a:t>
            </a:r>
          </a:p>
          <a:p>
            <a:r>
              <a:rPr lang="en-US" dirty="0" smtClean="0"/>
              <a:t>Leslie Brown</a:t>
            </a:r>
          </a:p>
          <a:p>
            <a:r>
              <a:rPr lang="en-US" dirty="0" smtClean="0"/>
              <a:t>28 April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Simulated baseline</a:t>
            </a:r>
          </a:p>
          <a:p>
            <a:pPr lvl="1"/>
            <a:r>
              <a:rPr lang="en-US" dirty="0" smtClean="0"/>
              <a:t>2 cashiers, 2 baristas, 6 tables</a:t>
            </a:r>
          </a:p>
          <a:p>
            <a:r>
              <a:rPr lang="en-US" dirty="0" smtClean="0"/>
              <a:t>Simulated various deviations from baseline</a:t>
            </a:r>
          </a:p>
          <a:p>
            <a:pPr lvl="1"/>
            <a:r>
              <a:rPr lang="en-US" dirty="0" smtClean="0"/>
              <a:t># cashiers = [1 2 3]</a:t>
            </a:r>
          </a:p>
          <a:p>
            <a:pPr lvl="1"/>
            <a:r>
              <a:rPr lang="en-US" dirty="0" smtClean="0"/>
              <a:t># baristas = [1 2 3]</a:t>
            </a:r>
          </a:p>
          <a:p>
            <a:pPr lvl="1"/>
            <a:r>
              <a:rPr lang="en-US" dirty="0" smtClean="0"/>
              <a:t># tables = [4 6 8 10]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969296" y="1600206"/>
          <a:ext cx="3396408" cy="4525951"/>
        </p:xfrm>
        <a:graphic>
          <a:graphicData uri="http://schemas.openxmlformats.org/drawingml/2006/table">
            <a:tbl>
              <a:tblPr/>
              <a:tblGrid>
                <a:gridCol w="371150"/>
                <a:gridCol w="371150"/>
                <a:gridCol w="371150"/>
                <a:gridCol w="371150"/>
                <a:gridCol w="371150"/>
                <a:gridCol w="371150"/>
                <a:gridCol w="409811"/>
                <a:gridCol w="388547"/>
                <a:gridCol w="371150"/>
              </a:tblGrid>
              <a:tr h="348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Cashiers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Baristas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Tables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 Reg Wait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 Drink Wait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Peak Reg 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Lost customers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Cashier % idle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Barista % idle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15.81139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3.974943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0.349698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0.814361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14.39484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4.051052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0.312468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0.85137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17.56531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4.022442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0.312064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16.16237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4.096446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0.292431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0.834147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18.76285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3.257236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0.299548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0.818842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16.94224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3.358911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0.289412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0.833238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16.71619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3.240279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0.297853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0.834104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16.15966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3.275058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0.330716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0.809767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12.98888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2.513035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0.347695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0.776164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17.01679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2.483516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0.340691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0.798081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14.92481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2.573546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0.308598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0.769804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14.59835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2.511178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0.353903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0.780377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5.849467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4.069831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0.634551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0.726872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5.778016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4.002014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0.647329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0.748442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5.939995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4.087262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0.642107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0.76422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5.695267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3.945316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0.654288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0.744145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5.045999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3.311014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0.639983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0.73073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5.132746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3.226617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0.630859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0.755954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5.080697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3.252239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0.661185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0.705215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5.029648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3.287059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0.622861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0.755251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4.475199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2.482505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0.59404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0.725594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4.988419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2.526396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0.602113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0.723408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4.432953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2.472329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0.639468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0.697638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4.393243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2.476626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0.652146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0.695315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5.528115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3.993044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0.76507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0.738032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5.628798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4.070673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0.743329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0.755993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5.506555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3.968861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0.749969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0.735644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5.494464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3.940489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0.765724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0.722479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4.7857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3.217387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0.748193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0.751079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4.801332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3.239497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0.77446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0.711183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4.763092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3.22698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0.744778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0.712673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4.871137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3.30636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0.742829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0.721161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4.102163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2.549539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0.753559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0.713529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3.991812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2.440579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0.758126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0.663791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4.043113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2.500255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0.747044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4.037703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2.486697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0.755935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0.706146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Thorough analysis of results</a:t>
            </a:r>
          </a:p>
          <a:p>
            <a:pPr lvl="1"/>
            <a:r>
              <a:rPr lang="en-US" dirty="0" smtClean="0"/>
              <a:t>Examine correlation between input parameters and performance metrics</a:t>
            </a:r>
          </a:p>
          <a:p>
            <a:pPr lvl="1"/>
            <a:r>
              <a:rPr lang="en-US" dirty="0" smtClean="0"/>
              <a:t>Which performance metrics are the most sensitive?</a:t>
            </a:r>
          </a:p>
          <a:p>
            <a:pPr lvl="1"/>
            <a:r>
              <a:rPr lang="en-US" dirty="0" smtClean="0"/>
              <a:t>Why?</a:t>
            </a:r>
            <a:endParaRPr lang="en-US" dirty="0" smtClean="0"/>
          </a:p>
          <a:p>
            <a:r>
              <a:rPr lang="en-US" dirty="0" smtClean="0"/>
              <a:t>Possibly (time permitting)</a:t>
            </a:r>
          </a:p>
          <a:p>
            <a:pPr lvl="1"/>
            <a:r>
              <a:rPr lang="en-US" dirty="0" smtClean="0"/>
              <a:t>Make stay-in, take-out a function of time of day</a:t>
            </a:r>
          </a:p>
          <a:p>
            <a:pPr lvl="1"/>
            <a:r>
              <a:rPr lang="en-US" dirty="0" smtClean="0"/>
              <a:t>Investigate making stay-time Gaussian rather than uniform (rare cases where someone lingers for hours)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Create model of coffee shop</a:t>
            </a:r>
          </a:p>
          <a:p>
            <a:pPr lvl="1"/>
            <a:r>
              <a:rPr lang="en-US" dirty="0" smtClean="0"/>
              <a:t>Customer arrivals (FIFO queue)</a:t>
            </a:r>
          </a:p>
          <a:p>
            <a:pPr lvl="1"/>
            <a:r>
              <a:rPr lang="en-US" dirty="0" smtClean="0"/>
              <a:t>Registers serving customers</a:t>
            </a:r>
          </a:p>
          <a:p>
            <a:pPr lvl="1"/>
            <a:r>
              <a:rPr lang="en-US" dirty="0" smtClean="0"/>
              <a:t>Baristas making drinks</a:t>
            </a:r>
          </a:p>
          <a:p>
            <a:pPr lvl="1"/>
            <a:r>
              <a:rPr lang="en-US" dirty="0" smtClean="0"/>
              <a:t>Customers </a:t>
            </a:r>
          </a:p>
          <a:p>
            <a:r>
              <a:rPr lang="en-US" dirty="0" smtClean="0"/>
              <a:t>Choose baseline and characterize </a:t>
            </a:r>
            <a:r>
              <a:rPr lang="en-US" dirty="0" smtClean="0"/>
              <a:t>store performance </a:t>
            </a:r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Average customer wait time</a:t>
            </a:r>
          </a:p>
          <a:p>
            <a:pPr lvl="1"/>
            <a:r>
              <a:rPr lang="en-US" dirty="0" smtClean="0"/>
              <a:t>Average order to delivery time</a:t>
            </a:r>
          </a:p>
          <a:p>
            <a:pPr lvl="1"/>
            <a:r>
              <a:rPr lang="en-US" dirty="0" smtClean="0"/>
              <a:t>Peak register line length</a:t>
            </a:r>
          </a:p>
          <a:p>
            <a:pPr lvl="1"/>
            <a:r>
              <a:rPr lang="en-US" dirty="0" smtClean="0"/>
              <a:t># lost customers</a:t>
            </a:r>
          </a:p>
          <a:p>
            <a:pPr lvl="1"/>
            <a:r>
              <a:rPr lang="en-US" dirty="0" smtClean="0"/>
              <a:t>Employee idle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model to simulate various operational scenarios</a:t>
            </a:r>
          </a:p>
          <a:p>
            <a:pPr lvl="1"/>
            <a:r>
              <a:rPr lang="en-US" dirty="0" smtClean="0"/>
              <a:t># cashiers, # tables, # </a:t>
            </a:r>
            <a:r>
              <a:rPr lang="en-US" dirty="0" smtClean="0"/>
              <a:t>baristas</a:t>
            </a:r>
          </a:p>
          <a:p>
            <a:r>
              <a:rPr lang="en-US" dirty="0" smtClean="0"/>
              <a:t>Evaluate </a:t>
            </a:r>
            <a:r>
              <a:rPr lang="en-US" dirty="0" smtClean="0"/>
              <a:t>resulting store performance metrics for </a:t>
            </a:r>
            <a:r>
              <a:rPr lang="en-US" dirty="0" smtClean="0"/>
              <a:t>varying operational scenarios, compare to baseline</a:t>
            </a:r>
          </a:p>
          <a:p>
            <a:r>
              <a:rPr lang="en-US" dirty="0" smtClean="0"/>
              <a:t>Improve my understanding of simulating activities (all prior software development done with either discrete time-stepped simulations, physical single-agent systems, e.g. bullet trajectories)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930783" y="4726751"/>
            <a:ext cx="2753668" cy="59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064" y="3811917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064" y="4419600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332" y="5029200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2858" y="2005860"/>
            <a:ext cx="864183" cy="7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308" y="2124722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005860"/>
            <a:ext cx="864183" cy="7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2850" y="2124722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7126" y="4018209"/>
            <a:ext cx="3749674" cy="253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6" y="5031118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5326" y="4497718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526" y="4192918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0116" y="1600200"/>
            <a:ext cx="2339884" cy="158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7326" y="5564518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1116" y="2209800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4516" y="1828800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7916" y="2133600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4926" y="4802518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726" y="5412118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131512" y="16497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16497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" y="3964318"/>
            <a:ext cx="140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Group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12916" y="1295400"/>
            <a:ext cx="140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Drink group</a:t>
            </a:r>
            <a:endParaRPr lang="en-US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Coffee Shop Model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43600" y="3810000"/>
            <a:ext cx="140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Queue</a:t>
            </a:r>
            <a:endParaRPr lang="en-US" dirty="0"/>
          </a:p>
        </p:txBody>
      </p:sp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332" y="3811917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332" y="4419600"/>
            <a:ext cx="455283" cy="45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Up Arrow 44"/>
          <p:cNvSpPr/>
          <p:nvPr/>
        </p:nvSpPr>
        <p:spPr>
          <a:xfrm>
            <a:off x="7137770" y="2819400"/>
            <a:ext cx="339695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>
            <a:off x="4038600" y="2286000"/>
            <a:ext cx="1981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 Arrow 46"/>
          <p:cNvSpPr/>
          <p:nvPr/>
        </p:nvSpPr>
        <p:spPr>
          <a:xfrm rot="10800000">
            <a:off x="2438400" y="3276600"/>
            <a:ext cx="339695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Arrow 48"/>
          <p:cNvSpPr/>
          <p:nvPr/>
        </p:nvSpPr>
        <p:spPr>
          <a:xfrm>
            <a:off x="381000" y="3124200"/>
            <a:ext cx="1981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Arrivals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inter-arrival times drawn from exponentially distributed random variable with piece-wise constant mean </a:t>
            </a:r>
            <a:r>
              <a:rPr lang="en-US" sz="2400" dirty="0" smtClean="0"/>
              <a:t>μ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Shop is busiest in the morning and evening (peak at about 60 customers/hour) and slowest in the late afternoon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Shop is closed between 10pm and 6am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2155423" y="3581400"/>
          <a:ext cx="4833155" cy="2899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Arrives at shop, waits in FIFO queue for a free register</a:t>
            </a:r>
          </a:p>
          <a:p>
            <a:pPr lvl="1"/>
            <a:r>
              <a:rPr lang="en-US" sz="2000" dirty="0" smtClean="0"/>
              <a:t>Randomly defined as “take-out” or “stay-in” upon arrival</a:t>
            </a:r>
          </a:p>
          <a:p>
            <a:pPr lvl="1"/>
            <a:r>
              <a:rPr lang="en-US" sz="2000" dirty="0" smtClean="0"/>
              <a:t>If queue &gt; 20 people, customer balks</a:t>
            </a:r>
          </a:p>
          <a:p>
            <a:r>
              <a:rPr lang="en-US" sz="2400" dirty="0" smtClean="0"/>
              <a:t>Moves to register to place order </a:t>
            </a:r>
          </a:p>
          <a:p>
            <a:pPr lvl="1"/>
            <a:r>
              <a:rPr lang="en-US" sz="2000" dirty="0" smtClean="0"/>
              <a:t>Ordering takes U(1,2) minutes</a:t>
            </a:r>
          </a:p>
          <a:p>
            <a:r>
              <a:rPr lang="en-US" sz="2400" dirty="0" smtClean="0"/>
              <a:t>Moves to drink group to wait for drink</a:t>
            </a:r>
          </a:p>
          <a:p>
            <a:pPr lvl="1"/>
            <a:r>
              <a:rPr lang="en-US" sz="2000" dirty="0" smtClean="0"/>
              <a:t>Drink preparation takes U(m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minutes, where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are a function of # baristas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266790" y="4876800"/>
          <a:ext cx="4438810" cy="1397853"/>
        </p:xfrm>
        <a:graphic>
          <a:graphicData uri="http://schemas.openxmlformats.org/drawingml/2006/table">
            <a:tbl>
              <a:tblPr/>
              <a:tblGrid>
                <a:gridCol w="1189181"/>
                <a:gridCol w="1649429"/>
                <a:gridCol w="1600200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Number Baristas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Min Drink Prep </a:t>
                      </a:r>
                      <a:r>
                        <a:rPr lang="en-US" sz="1700" b="1" dirty="0" smtClean="0">
                          <a:latin typeface="Calibri"/>
                          <a:ea typeface="Calibri"/>
                          <a:cs typeface="Times New Roman"/>
                        </a:rPr>
                        <a:t>Time (m</a:t>
                      </a:r>
                      <a:r>
                        <a:rPr lang="en-US" sz="1700" b="1" baseline="-25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700" b="1" baseline="0" dirty="0" smtClean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libri"/>
                          <a:ea typeface="Calibri"/>
                          <a:cs typeface="Times New Roman"/>
                        </a:rPr>
                        <a:t>Max Drink Prep </a:t>
                      </a:r>
                      <a:r>
                        <a:rPr lang="en-US" sz="1700" b="1" dirty="0" smtClean="0">
                          <a:latin typeface="Calibri"/>
                          <a:ea typeface="Calibri"/>
                          <a:cs typeface="Times New Roman"/>
                        </a:rPr>
                        <a:t>Time </a:t>
                      </a:r>
                      <a:r>
                        <a:rPr lang="en-US" sz="1700" b="1" dirty="0" smtClean="0">
                          <a:latin typeface="+mn-lt"/>
                          <a:ea typeface="Calibri"/>
                          <a:cs typeface="Times New Roman"/>
                        </a:rPr>
                        <a:t>(m</a:t>
                      </a:r>
                      <a:r>
                        <a:rPr lang="en-US" sz="1700" b="1" baseline="-25000" dirty="0" smtClean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700" b="1" baseline="0" dirty="0" smtClean="0"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2 min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6 min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1.5 min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5 min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1 min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atin typeface="Calibri"/>
                          <a:ea typeface="Calibri"/>
                          <a:cs typeface="Times New Roman"/>
                        </a:rPr>
                        <a:t>4 min</a:t>
                      </a:r>
                    </a:p>
                  </a:txBody>
                  <a:tcPr marL="103734" marR="1037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Life Cycle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“stay-in” and a table is available, sits at table. Otherwise, leaves </a:t>
            </a:r>
            <a:r>
              <a:rPr lang="en-US" dirty="0" smtClean="0"/>
              <a:t>store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stay</a:t>
            </a:r>
            <a:r>
              <a:rPr lang="en-US" dirty="0" smtClean="0"/>
              <a:t> </a:t>
            </a:r>
            <a:r>
              <a:rPr lang="en-US" dirty="0" smtClean="0"/>
              <a:t>chosen upon </a:t>
            </a:r>
            <a:r>
              <a:rPr lang="en-US" dirty="0" smtClean="0"/>
              <a:t>sitting, U(5,60) minutes</a:t>
            </a:r>
            <a:endParaRPr lang="en-US" dirty="0" smtClean="0"/>
          </a:p>
          <a:p>
            <a:r>
              <a:rPr lang="en-US" dirty="0" smtClean="0"/>
              <a:t>If still re-order conditions are met, orders another drink. </a:t>
            </a:r>
          </a:p>
          <a:p>
            <a:r>
              <a:rPr lang="en-US" dirty="0" smtClean="0"/>
              <a:t>If crowd-out conditions are met, leaves store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max stay </a:t>
            </a:r>
            <a:r>
              <a:rPr lang="en-US" dirty="0" smtClean="0"/>
              <a:t>time conditions are met, leaves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Re-order conditions: </a:t>
            </a:r>
          </a:p>
          <a:p>
            <a:pPr lvl="1"/>
            <a:r>
              <a:rPr lang="en-US" dirty="0" smtClean="0"/>
              <a:t>Customer has been at table &gt; 30 minutes</a:t>
            </a:r>
          </a:p>
          <a:p>
            <a:pPr lvl="1"/>
            <a:r>
              <a:rPr lang="en-US" dirty="0" smtClean="0"/>
              <a:t>register line contains less than 3 people</a:t>
            </a:r>
          </a:p>
          <a:p>
            <a:r>
              <a:rPr lang="en-US" dirty="0" smtClean="0"/>
              <a:t>Crowd-out conditions:</a:t>
            </a:r>
          </a:p>
          <a:p>
            <a:pPr lvl="1"/>
            <a:r>
              <a:rPr lang="en-US" dirty="0" smtClean="0"/>
              <a:t>Customers has been at table for &gt; 30 minutes</a:t>
            </a:r>
          </a:p>
          <a:p>
            <a:pPr lvl="1"/>
            <a:r>
              <a:rPr lang="en-US" dirty="0" smtClean="0"/>
              <a:t>Register line length + drink line length &gt; 10 people</a:t>
            </a:r>
          </a:p>
          <a:p>
            <a:r>
              <a:rPr lang="en-US" dirty="0" smtClean="0"/>
              <a:t>Balk conditions:</a:t>
            </a:r>
          </a:p>
          <a:p>
            <a:pPr lvl="1"/>
            <a:r>
              <a:rPr lang="en-US" dirty="0" smtClean="0"/>
              <a:t>Register line contains &gt; 20 people</a:t>
            </a:r>
          </a:p>
          <a:p>
            <a:r>
              <a:rPr lang="en-US" dirty="0" smtClean="0"/>
              <a:t>Max stay time conditions:</a:t>
            </a:r>
          </a:p>
          <a:p>
            <a:pPr lvl="1"/>
            <a:r>
              <a:rPr lang="en-US" dirty="0" smtClean="0"/>
              <a:t>Customer has been at table &gt;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stay</a:t>
            </a:r>
            <a:r>
              <a:rPr lang="en-US" dirty="0" smtClean="0"/>
              <a:t> (decided upon sitting, U(5,60) minutes)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C++ console application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Single and batch modes </a:t>
            </a:r>
            <a:r>
              <a:rPr lang="en-US" sz="2400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Simulation provides previously discussed performance metrics for user-defined input parameters</a:t>
            </a:r>
          </a:p>
          <a:p>
            <a:endParaRPr lang="en-US" sz="2400" dirty="0" smtClean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4578" name="Picture 2" descr="C:\Documents and Settings\brownl7\My Documents\GaTech\ECE6730\Project\single mod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600200"/>
            <a:ext cx="4028843" cy="1981200"/>
          </a:xfrm>
          <a:prstGeom prst="rect">
            <a:avLst/>
          </a:prstGeom>
          <a:noFill/>
        </p:spPr>
      </p:pic>
      <p:pic>
        <p:nvPicPr>
          <p:cNvPr id="24579" name="Picture 3" descr="C:\Documents and Settings\brownl7\My Documents\GaTech\ECE6730\Project\batch mod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5174" y="3810000"/>
            <a:ext cx="4103495" cy="2024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981200"/>
          </a:xfrm>
        </p:spPr>
        <p:txBody>
          <a:bodyPr/>
          <a:lstStyle/>
          <a:p>
            <a:r>
              <a:rPr lang="en-US" dirty="0" smtClean="0"/>
              <a:t>Intermediate output statistics to evaluate is model is behaving realistically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0566-837B-45DF-9235-B698911B3C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19200"/>
            <a:ext cx="3483618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Chart 8"/>
          <p:cNvGraphicFramePr/>
          <p:nvPr/>
        </p:nvGraphicFramePr>
        <p:xfrm>
          <a:off x="685800" y="3581400"/>
          <a:ext cx="4321578" cy="2592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915</Words>
  <Application>Microsoft Office PowerPoint</Application>
  <PresentationFormat>On-screen Show (4:3)</PresentationFormat>
  <Paragraphs>441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ECE 6730 Project Presentation</vt:lpstr>
      <vt:lpstr>Project Goals</vt:lpstr>
      <vt:lpstr>Coffee Shop Model</vt:lpstr>
      <vt:lpstr>Customer Arrivals</vt:lpstr>
      <vt:lpstr>Customer Life Cycle</vt:lpstr>
      <vt:lpstr>Customer Life Cycle (cont.)</vt:lpstr>
      <vt:lpstr>Customer Behavior</vt:lpstr>
      <vt:lpstr>Implementation</vt:lpstr>
      <vt:lpstr>Preliminary Results</vt:lpstr>
      <vt:lpstr>Preliminary Results</vt:lpstr>
      <vt:lpstr>Remaining Work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K Brown</dc:creator>
  <cp:lastModifiedBy>Leslie Brown</cp:lastModifiedBy>
  <cp:revision>29</cp:revision>
  <dcterms:created xsi:type="dcterms:W3CDTF">2010-04-26T22:44:13Z</dcterms:created>
  <dcterms:modified xsi:type="dcterms:W3CDTF">2010-04-28T13:35:22Z</dcterms:modified>
</cp:coreProperties>
</file>