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35" r:id="rId5"/>
    <p:sldId id="336" r:id="rId6"/>
    <p:sldId id="340" r:id="rId7"/>
    <p:sldId id="358" r:id="rId8"/>
    <p:sldId id="347" r:id="rId9"/>
    <p:sldId id="357" r:id="rId10"/>
    <p:sldId id="348" r:id="rId11"/>
    <p:sldId id="350" r:id="rId12"/>
    <p:sldId id="353" r:id="rId13"/>
    <p:sldId id="349" r:id="rId14"/>
    <p:sldId id="354" r:id="rId15"/>
    <p:sldId id="355" r:id="rId16"/>
    <p:sldId id="3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59" d="100"/>
          <a:sy n="59" d="100"/>
        </p:scale>
        <p:origin x="964" y="5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9/27/2024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9/27/2024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Cyber crime</a:t>
            </a:r>
          </a:p>
        </p:txBody>
      </p:sp>
      <p:sp>
        <p:nvSpPr>
          <p:cNvPr id="2" name="TextBox 1">
            <a:extLst>
              <a:ext uri="{FF2B5EF4-FFF2-40B4-BE49-F238E27FC236}">
                <a16:creationId xmlns:a16="http://schemas.microsoft.com/office/drawing/2014/main" id="{8CF90F6E-EE59-38F1-8D95-E0CF47F22399}"/>
              </a:ext>
            </a:extLst>
          </p:cNvPr>
          <p:cNvSpPr txBox="1"/>
          <p:nvPr/>
        </p:nvSpPr>
        <p:spPr>
          <a:xfrm>
            <a:off x="6183086" y="4016463"/>
            <a:ext cx="3511089" cy="369332"/>
          </a:xfrm>
          <a:prstGeom prst="rect">
            <a:avLst/>
          </a:prstGeom>
          <a:noFill/>
        </p:spPr>
        <p:txBody>
          <a:bodyPr wrap="none" rtlCol="0">
            <a:spAutoFit/>
          </a:bodyPr>
          <a:lstStyle/>
          <a:p>
            <a:r>
              <a:rPr lang="en-US" dirty="0"/>
              <a:t>by Abyaz, Akhilesh, Aarav, Aryan</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2797628"/>
            <a:ext cx="5775656" cy="1253576"/>
          </a:xfrm>
        </p:spPr>
        <p:txBody>
          <a:bodyPr/>
          <a:lstStyle/>
          <a:p>
            <a:r>
              <a:rPr lang="en-US" dirty="0"/>
              <a:t>Combatting cybercrime</a:t>
            </a:r>
          </a:p>
        </p:txBody>
      </p:sp>
    </p:spTree>
    <p:extLst>
      <p:ext uri="{BB962C8B-B14F-4D97-AF65-F5344CB8AC3E}">
        <p14:creationId xmlns:p14="http://schemas.microsoft.com/office/powerpoint/2010/main" val="398360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EE0-C157-1BA6-10C2-87075D74224F}"/>
              </a:ext>
            </a:extLst>
          </p:cNvPr>
          <p:cNvSpPr>
            <a:spLocks noGrp="1"/>
          </p:cNvSpPr>
          <p:nvPr>
            <p:ph type="title"/>
          </p:nvPr>
        </p:nvSpPr>
        <p:spPr/>
        <p:txBody>
          <a:bodyPr/>
          <a:lstStyle/>
          <a:p>
            <a:r>
              <a:rPr lang="en-US" dirty="0"/>
              <a:t>Ways to stay safe digitally</a:t>
            </a:r>
          </a:p>
        </p:txBody>
      </p:sp>
      <p:sp>
        <p:nvSpPr>
          <p:cNvPr id="3" name="Text Placeholder 2">
            <a:extLst>
              <a:ext uri="{FF2B5EF4-FFF2-40B4-BE49-F238E27FC236}">
                <a16:creationId xmlns:a16="http://schemas.microsoft.com/office/drawing/2014/main" id="{2DDB269C-A3BC-A89F-0225-8C9D4F92F4B6}"/>
              </a:ext>
            </a:extLst>
          </p:cNvPr>
          <p:cNvSpPr>
            <a:spLocks noGrp="1"/>
          </p:cNvSpPr>
          <p:nvPr>
            <p:ph type="body" sz="quarter" idx="13"/>
          </p:nvPr>
        </p:nvSpPr>
        <p:spPr>
          <a:xfrm>
            <a:off x="865631" y="2072640"/>
            <a:ext cx="8324089" cy="4173982"/>
          </a:xfrm>
        </p:spPr>
        <p:txBody>
          <a:bodyPr>
            <a:normAutofit lnSpcReduction="10000"/>
          </a:bodyPr>
          <a:lstStyle/>
          <a:p>
            <a:pPr>
              <a:lnSpc>
                <a:spcPct val="100000"/>
              </a:lnSpc>
            </a:pPr>
            <a:r>
              <a:rPr lang="en-US" sz="2200" dirty="0"/>
              <a:t>Maintain up to date, encrypted backups of all important files</a:t>
            </a:r>
          </a:p>
          <a:p>
            <a:pPr lvl="1">
              <a:lnSpc>
                <a:spcPct val="100000"/>
              </a:lnSpc>
            </a:pPr>
            <a:r>
              <a:rPr lang="en-US" dirty="0"/>
              <a:t>Follow the 3-2-1 rule:</a:t>
            </a:r>
          </a:p>
          <a:p>
            <a:pPr lvl="2">
              <a:lnSpc>
                <a:spcPct val="100000"/>
              </a:lnSpc>
            </a:pPr>
            <a:r>
              <a:rPr lang="en-US" dirty="0"/>
              <a:t>3 Backups</a:t>
            </a:r>
          </a:p>
          <a:p>
            <a:pPr lvl="2">
              <a:lnSpc>
                <a:spcPct val="100000"/>
              </a:lnSpc>
            </a:pPr>
            <a:r>
              <a:rPr lang="en-US" dirty="0"/>
              <a:t>2 Media</a:t>
            </a:r>
          </a:p>
          <a:p>
            <a:pPr lvl="2">
              <a:lnSpc>
                <a:spcPct val="100000"/>
              </a:lnSpc>
            </a:pPr>
            <a:r>
              <a:rPr lang="en-US" dirty="0"/>
              <a:t>1 Off site</a:t>
            </a:r>
          </a:p>
          <a:p>
            <a:pPr>
              <a:lnSpc>
                <a:spcPct val="100000"/>
              </a:lnSpc>
            </a:pPr>
            <a:r>
              <a:rPr lang="en-US" sz="2200" dirty="0"/>
              <a:t>Do not accept cookies on any site</a:t>
            </a:r>
          </a:p>
          <a:p>
            <a:pPr>
              <a:lnSpc>
                <a:spcPct val="100000"/>
              </a:lnSpc>
            </a:pPr>
            <a:r>
              <a:rPr lang="en-US" sz="2200" dirty="0"/>
              <a:t>Use strong passwords</a:t>
            </a:r>
          </a:p>
          <a:p>
            <a:pPr>
              <a:lnSpc>
                <a:spcPct val="100000"/>
              </a:lnSpc>
            </a:pPr>
            <a:r>
              <a:rPr lang="en-US" sz="2200" dirty="0"/>
              <a:t>Run antivirus software often</a:t>
            </a:r>
          </a:p>
          <a:p>
            <a:pPr>
              <a:lnSpc>
                <a:spcPct val="100000"/>
              </a:lnSpc>
            </a:pPr>
            <a:r>
              <a:rPr lang="en-US" sz="2200" dirty="0"/>
              <a:t>Do not do anything sensitive on any network where you aren’t the admin</a:t>
            </a:r>
          </a:p>
        </p:txBody>
      </p:sp>
      <p:sp>
        <p:nvSpPr>
          <p:cNvPr id="4" name="Slide Number Placeholder 3">
            <a:extLst>
              <a:ext uri="{FF2B5EF4-FFF2-40B4-BE49-F238E27FC236}">
                <a16:creationId xmlns:a16="http://schemas.microsoft.com/office/drawing/2014/main" id="{51999364-F9EE-4C2D-98E2-ECCB1A7FEAED}"/>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12323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DB269C-A3BC-A89F-0225-8C9D4F92F4B6}"/>
              </a:ext>
            </a:extLst>
          </p:cNvPr>
          <p:cNvSpPr>
            <a:spLocks noGrp="1"/>
          </p:cNvSpPr>
          <p:nvPr>
            <p:ph type="body" sz="quarter" idx="13"/>
          </p:nvPr>
        </p:nvSpPr>
        <p:spPr>
          <a:xfrm>
            <a:off x="865631" y="1746068"/>
            <a:ext cx="8324089" cy="3141618"/>
          </a:xfrm>
        </p:spPr>
        <p:txBody>
          <a:bodyPr>
            <a:normAutofit/>
          </a:bodyPr>
          <a:lstStyle/>
          <a:p>
            <a:pPr>
              <a:lnSpc>
                <a:spcPct val="100000"/>
              </a:lnSpc>
            </a:pPr>
            <a:r>
              <a:rPr lang="en-US" sz="2200" dirty="0"/>
              <a:t>Double check website links to make sure you are visiting sites following the HTTPS protocol</a:t>
            </a:r>
          </a:p>
          <a:p>
            <a:pPr>
              <a:lnSpc>
                <a:spcPct val="100000"/>
              </a:lnSpc>
            </a:pPr>
            <a:r>
              <a:rPr lang="en-US" sz="2200" dirty="0"/>
              <a:t>Use common sense:</a:t>
            </a:r>
          </a:p>
          <a:p>
            <a:pPr lvl="1">
              <a:lnSpc>
                <a:spcPct val="100000"/>
              </a:lnSpc>
            </a:pPr>
            <a:r>
              <a:rPr lang="en-US" sz="2200" dirty="0"/>
              <a:t>Do not click on sketchy links</a:t>
            </a:r>
          </a:p>
          <a:p>
            <a:pPr lvl="1">
              <a:lnSpc>
                <a:spcPct val="100000"/>
              </a:lnSpc>
            </a:pPr>
            <a:r>
              <a:rPr lang="en-US" sz="2200" dirty="0"/>
              <a:t>Keep software updated</a:t>
            </a:r>
          </a:p>
          <a:p>
            <a:pPr lvl="1">
              <a:lnSpc>
                <a:spcPct val="100000"/>
              </a:lnSpc>
            </a:pPr>
            <a:r>
              <a:rPr lang="en-US" sz="2200" dirty="0"/>
              <a:t>Do not run random files</a:t>
            </a:r>
          </a:p>
          <a:p>
            <a:pPr lvl="1">
              <a:lnSpc>
                <a:spcPct val="100000"/>
              </a:lnSpc>
            </a:pPr>
            <a:r>
              <a:rPr lang="en-US" sz="2200" dirty="0"/>
              <a:t>Never copy paste commands into </a:t>
            </a:r>
            <a:r>
              <a:rPr lang="en-US" sz="2200" dirty="0" err="1"/>
              <a:t>powershell</a:t>
            </a:r>
            <a:r>
              <a:rPr lang="en-US" sz="2200" dirty="0"/>
              <a:t> or </a:t>
            </a:r>
            <a:r>
              <a:rPr lang="en-US" sz="2200" dirty="0" err="1"/>
              <a:t>cmd</a:t>
            </a:r>
            <a:endParaRPr lang="en-US" sz="2200" dirty="0"/>
          </a:p>
        </p:txBody>
      </p:sp>
      <p:sp>
        <p:nvSpPr>
          <p:cNvPr id="4" name="Slide Number Placeholder 3">
            <a:extLst>
              <a:ext uri="{FF2B5EF4-FFF2-40B4-BE49-F238E27FC236}">
                <a16:creationId xmlns:a16="http://schemas.microsoft.com/office/drawing/2014/main" id="{51999364-F9EE-4C2D-98E2-ECCB1A7FEAED}"/>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3685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B7A1-DB27-34EC-4E0D-F75A4B36D782}"/>
              </a:ext>
            </a:extLst>
          </p:cNvPr>
          <p:cNvSpPr>
            <a:spLocks noGrp="1"/>
          </p:cNvSpPr>
          <p:nvPr>
            <p:ph type="ctrTitle"/>
          </p:nvPr>
        </p:nvSpPr>
        <p:spPr/>
        <p:txBody>
          <a:bodyPr/>
          <a:lstStyle/>
          <a:p>
            <a:r>
              <a:rPr lang="en-US" dirty="0"/>
              <a:t>Thank</a:t>
            </a:r>
            <a:br>
              <a:rPr lang="en-US" dirty="0"/>
            </a:br>
            <a:r>
              <a:rPr lang="en-US" dirty="0"/>
              <a:t>you</a:t>
            </a:r>
          </a:p>
        </p:txBody>
      </p:sp>
      <p:sp>
        <p:nvSpPr>
          <p:cNvPr id="3" name="TextBox 2">
            <a:extLst>
              <a:ext uri="{FF2B5EF4-FFF2-40B4-BE49-F238E27FC236}">
                <a16:creationId xmlns:a16="http://schemas.microsoft.com/office/drawing/2014/main" id="{A4063ACE-8C6F-E45F-FB7F-6795EA8774BA}"/>
              </a:ext>
            </a:extLst>
          </p:cNvPr>
          <p:cNvSpPr txBox="1"/>
          <p:nvPr/>
        </p:nvSpPr>
        <p:spPr>
          <a:xfrm>
            <a:off x="8682228" y="4648199"/>
            <a:ext cx="564578" cy="523220"/>
          </a:xfrm>
          <a:prstGeom prst="rect">
            <a:avLst/>
          </a:prstGeom>
          <a:noFill/>
        </p:spPr>
        <p:txBody>
          <a:bodyPr wrap="none" rtlCol="0">
            <a:spAutoFit/>
          </a:bodyPr>
          <a:lstStyle/>
          <a:p>
            <a:r>
              <a:rPr lang="en-US" sz="2800" dirty="0"/>
              <a:t>:D</a:t>
            </a:r>
          </a:p>
        </p:txBody>
      </p:sp>
    </p:spTree>
    <p:extLst>
      <p:ext uri="{BB962C8B-B14F-4D97-AF65-F5344CB8AC3E}">
        <p14:creationId xmlns:p14="http://schemas.microsoft.com/office/powerpoint/2010/main" val="393142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topics</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Hacking</a:t>
            </a:r>
          </a:p>
          <a:p>
            <a:r>
              <a:rPr lang="en-US" dirty="0"/>
              <a:t>Ransomware</a:t>
            </a:r>
          </a:p>
          <a:p>
            <a:r>
              <a:rPr lang="en-US" dirty="0"/>
              <a:t>Phishing</a:t>
            </a:r>
          </a:p>
          <a:p>
            <a:pPr lvl="1"/>
            <a:r>
              <a:rPr lang="en-US" dirty="0"/>
              <a:t>Identity theft</a:t>
            </a:r>
          </a:p>
          <a:p>
            <a:pPr lvl="1"/>
            <a:r>
              <a:rPr lang="en-US" dirty="0"/>
              <a:t>Sphere phishing (not in syllabus)</a:t>
            </a:r>
          </a:p>
          <a:p>
            <a:r>
              <a:rPr lang="en-US" dirty="0"/>
              <a:t>Combatting Cybercrime</a:t>
            </a:r>
          </a:p>
          <a:p>
            <a:r>
              <a:rPr lang="en-US" dirty="0"/>
              <a:t>(</a:t>
            </a:r>
            <a:r>
              <a:rPr lang="en-US" dirty="0" err="1"/>
              <a:t>hehe</a:t>
            </a:r>
            <a:r>
              <a:rPr lang="en-US" dirty="0"/>
              <a: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714105"/>
            <a:ext cx="5641897" cy="3316893"/>
          </a:xfrm>
        </p:spPr>
        <p:txBody>
          <a:bodyPr/>
          <a:lstStyle/>
          <a:p>
            <a:r>
              <a:rPr lang="en-US" dirty="0"/>
              <a:t>Hacking</a:t>
            </a:r>
            <a:endParaRPr lang="en-ZA" dirty="0"/>
          </a:p>
        </p:txBody>
      </p:sp>
    </p:spTree>
    <p:extLst>
      <p:ext uri="{BB962C8B-B14F-4D97-AF65-F5344CB8AC3E}">
        <p14:creationId xmlns:p14="http://schemas.microsoft.com/office/powerpoint/2010/main" val="404339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409D-DEE6-4E0B-F093-116E871C953E}"/>
              </a:ext>
            </a:extLst>
          </p:cNvPr>
          <p:cNvSpPr>
            <a:spLocks noGrp="1"/>
          </p:cNvSpPr>
          <p:nvPr>
            <p:ph type="title"/>
          </p:nvPr>
        </p:nvSpPr>
        <p:spPr/>
        <p:txBody>
          <a:bodyPr/>
          <a:lstStyle/>
          <a:p>
            <a:r>
              <a:rPr lang="en-US" dirty="0"/>
              <a:t>What is hacking</a:t>
            </a:r>
          </a:p>
        </p:txBody>
      </p:sp>
      <p:sp>
        <p:nvSpPr>
          <p:cNvPr id="3" name="Text Placeholder 2">
            <a:extLst>
              <a:ext uri="{FF2B5EF4-FFF2-40B4-BE49-F238E27FC236}">
                <a16:creationId xmlns:a16="http://schemas.microsoft.com/office/drawing/2014/main" id="{54794176-A238-6059-CDDA-39973C33A094}"/>
              </a:ext>
            </a:extLst>
          </p:cNvPr>
          <p:cNvSpPr>
            <a:spLocks noGrp="1"/>
          </p:cNvSpPr>
          <p:nvPr>
            <p:ph type="body" sz="quarter" idx="13"/>
          </p:nvPr>
        </p:nvSpPr>
        <p:spPr>
          <a:xfrm>
            <a:off x="865631" y="2072640"/>
            <a:ext cx="8855312" cy="3892731"/>
          </a:xfrm>
        </p:spPr>
        <p:txBody>
          <a:bodyPr>
            <a:noAutofit/>
          </a:bodyPr>
          <a:lstStyle/>
          <a:p>
            <a:pPr marL="0" indent="0">
              <a:lnSpc>
                <a:spcPct val="150000"/>
              </a:lnSpc>
              <a:buNone/>
            </a:pPr>
            <a:r>
              <a:rPr lang="en-US" sz="2200" dirty="0"/>
              <a:t>Hacking is when someone gains unauthorized access to computers, networks, or data.</a:t>
            </a:r>
          </a:p>
          <a:p>
            <a:pPr marL="0" indent="0">
              <a:lnSpc>
                <a:spcPct val="150000"/>
              </a:lnSpc>
              <a:buNone/>
            </a:pPr>
            <a:r>
              <a:rPr lang="en-US" sz="2200" dirty="0"/>
              <a:t>Hacking done ethically is known as pen testing (penetration testing), this helps identify security vulnerabilities in systems, preventing attacks by fixing weaknesses before hackers exploit them.</a:t>
            </a:r>
          </a:p>
          <a:p>
            <a:pPr marL="0" indent="0">
              <a:lnSpc>
                <a:spcPct val="150000"/>
              </a:lnSpc>
              <a:buNone/>
            </a:pPr>
            <a:r>
              <a:rPr lang="en-US" sz="2200" b="1" dirty="0"/>
              <a:t>The difference between </a:t>
            </a:r>
            <a:r>
              <a:rPr lang="en-US" sz="2200" b="1" dirty="0" err="1"/>
              <a:t>pentesting</a:t>
            </a:r>
            <a:r>
              <a:rPr lang="en-US" sz="2200" b="1" dirty="0"/>
              <a:t> and criminal hacking is permission</a:t>
            </a:r>
          </a:p>
        </p:txBody>
      </p:sp>
      <p:sp>
        <p:nvSpPr>
          <p:cNvPr id="4" name="Slide Number Placeholder 3">
            <a:extLst>
              <a:ext uri="{FF2B5EF4-FFF2-40B4-BE49-F238E27FC236}">
                <a16:creationId xmlns:a16="http://schemas.microsoft.com/office/drawing/2014/main" id="{4330291F-295C-9C61-E72C-790C0CBAFBFC}"/>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5611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RANSOMWARE</a:t>
            </a:r>
          </a:p>
        </p:txBody>
      </p:sp>
    </p:spTree>
    <p:extLst>
      <p:ext uri="{BB962C8B-B14F-4D97-AF65-F5344CB8AC3E}">
        <p14:creationId xmlns:p14="http://schemas.microsoft.com/office/powerpoint/2010/main" val="349306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409D-DEE6-4E0B-F093-116E871C953E}"/>
              </a:ext>
            </a:extLst>
          </p:cNvPr>
          <p:cNvSpPr>
            <a:spLocks noGrp="1"/>
          </p:cNvSpPr>
          <p:nvPr>
            <p:ph type="title"/>
          </p:nvPr>
        </p:nvSpPr>
        <p:spPr/>
        <p:txBody>
          <a:bodyPr/>
          <a:lstStyle/>
          <a:p>
            <a:r>
              <a:rPr lang="en-US" dirty="0"/>
              <a:t>What is ransomware</a:t>
            </a:r>
          </a:p>
        </p:txBody>
      </p:sp>
      <p:sp>
        <p:nvSpPr>
          <p:cNvPr id="3" name="Text Placeholder 2">
            <a:extLst>
              <a:ext uri="{FF2B5EF4-FFF2-40B4-BE49-F238E27FC236}">
                <a16:creationId xmlns:a16="http://schemas.microsoft.com/office/drawing/2014/main" id="{54794176-A238-6059-CDDA-39973C33A094}"/>
              </a:ext>
            </a:extLst>
          </p:cNvPr>
          <p:cNvSpPr>
            <a:spLocks noGrp="1"/>
          </p:cNvSpPr>
          <p:nvPr>
            <p:ph type="body" sz="quarter" idx="13"/>
          </p:nvPr>
        </p:nvSpPr>
        <p:spPr>
          <a:xfrm>
            <a:off x="865631" y="2072640"/>
            <a:ext cx="8324089" cy="2455817"/>
          </a:xfrm>
        </p:spPr>
        <p:txBody>
          <a:bodyPr/>
          <a:lstStyle/>
          <a:p>
            <a:pPr marL="0" indent="0">
              <a:lnSpc>
                <a:spcPct val="150000"/>
              </a:lnSpc>
              <a:buNone/>
            </a:pPr>
            <a:r>
              <a:rPr lang="en-US" sz="2200" dirty="0"/>
              <a:t>Ransomware is a type of malware that locks or encrypts a victim’s personal files, preventing access until a ransom is paid.</a:t>
            </a:r>
          </a:p>
          <a:p>
            <a:pPr marL="0" indent="0">
              <a:lnSpc>
                <a:spcPct val="150000"/>
              </a:lnSpc>
              <a:buNone/>
            </a:pPr>
            <a:r>
              <a:rPr lang="en-US" sz="2200" dirty="0"/>
              <a:t>Cybercriminals typically demand payment in cryptocurrency, promising to restore access once the ransom is paid.</a:t>
            </a:r>
          </a:p>
        </p:txBody>
      </p:sp>
      <p:sp>
        <p:nvSpPr>
          <p:cNvPr id="4" name="Slide Number Placeholder 3">
            <a:extLst>
              <a:ext uri="{FF2B5EF4-FFF2-40B4-BE49-F238E27FC236}">
                <a16:creationId xmlns:a16="http://schemas.microsoft.com/office/drawing/2014/main" id="{4330291F-295C-9C61-E72C-790C0CBAFBFC}"/>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9757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3450768"/>
            <a:ext cx="5641897" cy="754396"/>
          </a:xfrm>
        </p:spPr>
        <p:txBody>
          <a:bodyPr/>
          <a:lstStyle/>
          <a:p>
            <a:r>
              <a:rPr lang="en-ZA" dirty="0"/>
              <a:t>phishing</a:t>
            </a:r>
          </a:p>
        </p:txBody>
      </p:sp>
    </p:spTree>
    <p:extLst>
      <p:ext uri="{BB962C8B-B14F-4D97-AF65-F5344CB8AC3E}">
        <p14:creationId xmlns:p14="http://schemas.microsoft.com/office/powerpoint/2010/main" val="139387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3352-A7FB-3D67-E263-5B144A552489}"/>
              </a:ext>
            </a:extLst>
          </p:cNvPr>
          <p:cNvSpPr>
            <a:spLocks noGrp="1"/>
          </p:cNvSpPr>
          <p:nvPr>
            <p:ph type="title"/>
          </p:nvPr>
        </p:nvSpPr>
        <p:spPr/>
        <p:txBody>
          <a:bodyPr/>
          <a:lstStyle/>
          <a:p>
            <a:r>
              <a:rPr lang="en-US" dirty="0"/>
              <a:t>What is phishing?</a:t>
            </a:r>
          </a:p>
        </p:txBody>
      </p:sp>
      <p:sp>
        <p:nvSpPr>
          <p:cNvPr id="3" name="Text Placeholder 2">
            <a:extLst>
              <a:ext uri="{FF2B5EF4-FFF2-40B4-BE49-F238E27FC236}">
                <a16:creationId xmlns:a16="http://schemas.microsoft.com/office/drawing/2014/main" id="{BDFDEFA4-54A5-CCB1-99DE-B4092C78F4A5}"/>
              </a:ext>
            </a:extLst>
          </p:cNvPr>
          <p:cNvSpPr>
            <a:spLocks noGrp="1"/>
          </p:cNvSpPr>
          <p:nvPr>
            <p:ph type="body" sz="quarter" idx="13"/>
          </p:nvPr>
        </p:nvSpPr>
        <p:spPr/>
        <p:txBody>
          <a:bodyPr>
            <a:normAutofit/>
          </a:bodyPr>
          <a:lstStyle/>
          <a:p>
            <a:pPr marL="0" indent="0">
              <a:lnSpc>
                <a:spcPct val="150000"/>
              </a:lnSpc>
              <a:buNone/>
            </a:pPr>
            <a:r>
              <a:rPr lang="en-US" sz="2400" dirty="0"/>
              <a:t>Phishing is when scammers trick you into giving personal info, like passwords or credit card numbers, by pretending to be legit companies. They usually send fake emails or messages, trying to get you to click shady links.</a:t>
            </a:r>
          </a:p>
        </p:txBody>
      </p:sp>
      <p:sp>
        <p:nvSpPr>
          <p:cNvPr id="4" name="Slide Number Placeholder 3">
            <a:extLst>
              <a:ext uri="{FF2B5EF4-FFF2-40B4-BE49-F238E27FC236}">
                <a16:creationId xmlns:a16="http://schemas.microsoft.com/office/drawing/2014/main" id="{0B258D0A-A94B-4AF3-14BD-A14AA1E098CA}"/>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67510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F64E-2956-53D4-B08D-23EF8BA4F4D6}"/>
              </a:ext>
            </a:extLst>
          </p:cNvPr>
          <p:cNvSpPr>
            <a:spLocks noGrp="1"/>
          </p:cNvSpPr>
          <p:nvPr>
            <p:ph type="title"/>
          </p:nvPr>
        </p:nvSpPr>
        <p:spPr/>
        <p:txBody>
          <a:bodyPr/>
          <a:lstStyle/>
          <a:p>
            <a:r>
              <a:rPr lang="en-US" dirty="0"/>
              <a:t>Identity theft and </a:t>
            </a:r>
            <a:r>
              <a:rPr lang="en-US" sz="2800" dirty="0"/>
              <a:t>Spear</a:t>
            </a:r>
            <a:r>
              <a:rPr lang="en-US" dirty="0"/>
              <a:t> phishing</a:t>
            </a:r>
          </a:p>
        </p:txBody>
      </p:sp>
      <p:sp>
        <p:nvSpPr>
          <p:cNvPr id="3" name="Content Placeholder 2">
            <a:extLst>
              <a:ext uri="{FF2B5EF4-FFF2-40B4-BE49-F238E27FC236}">
                <a16:creationId xmlns:a16="http://schemas.microsoft.com/office/drawing/2014/main" id="{7DC8D4E3-249D-D124-3DCF-C16060E09E8A}"/>
              </a:ext>
            </a:extLst>
          </p:cNvPr>
          <p:cNvSpPr>
            <a:spLocks noGrp="1"/>
          </p:cNvSpPr>
          <p:nvPr>
            <p:ph sz="quarter" idx="13"/>
          </p:nvPr>
        </p:nvSpPr>
        <p:spPr>
          <a:xfrm>
            <a:off x="893763" y="2073275"/>
            <a:ext cx="4887594" cy="4173347"/>
          </a:xfrm>
        </p:spPr>
        <p:txBody>
          <a:bodyPr>
            <a:normAutofit/>
          </a:bodyPr>
          <a:lstStyle/>
          <a:p>
            <a:pPr>
              <a:lnSpc>
                <a:spcPct val="150000"/>
              </a:lnSpc>
            </a:pPr>
            <a:r>
              <a:rPr lang="en-US" sz="2200" dirty="0"/>
              <a:t>Identity theft is the act of obtaining and using someone else's personal or financial information without permission, usually for fraudulent purposes. It can lead to unauthorized transactions, financial loss, and damage to the victim's credit and reputation.</a:t>
            </a:r>
          </a:p>
        </p:txBody>
      </p:sp>
      <p:sp>
        <p:nvSpPr>
          <p:cNvPr id="4" name="Content Placeholder 3">
            <a:extLst>
              <a:ext uri="{FF2B5EF4-FFF2-40B4-BE49-F238E27FC236}">
                <a16:creationId xmlns:a16="http://schemas.microsoft.com/office/drawing/2014/main" id="{1BB31EC7-E6E9-5E67-6955-D5118C540C71}"/>
              </a:ext>
            </a:extLst>
          </p:cNvPr>
          <p:cNvSpPr>
            <a:spLocks noGrp="1"/>
          </p:cNvSpPr>
          <p:nvPr>
            <p:ph sz="quarter" idx="14"/>
          </p:nvPr>
        </p:nvSpPr>
        <p:spPr/>
        <p:txBody>
          <a:bodyPr>
            <a:normAutofit fontScale="85000" lnSpcReduction="20000"/>
          </a:bodyPr>
          <a:lstStyle/>
          <a:p>
            <a:pPr>
              <a:lnSpc>
                <a:spcPct val="150000"/>
              </a:lnSpc>
            </a:pPr>
            <a:r>
              <a:rPr lang="en-US" sz="2600" dirty="0"/>
              <a:t>Spear phishing is like phishing but more targeted. Scammers do their homework, sending personalized emails or messages that look super legit, often pretending to be someone you know. They aim to trick you into giving up sensitive info or clicking harmful links.</a:t>
            </a:r>
          </a:p>
        </p:txBody>
      </p:sp>
      <p:sp>
        <p:nvSpPr>
          <p:cNvPr id="5" name="Slide Number Placeholder 4">
            <a:extLst>
              <a:ext uri="{FF2B5EF4-FFF2-40B4-BE49-F238E27FC236}">
                <a16:creationId xmlns:a16="http://schemas.microsoft.com/office/drawing/2014/main" id="{1D3F6D08-C990-32E4-EA3F-C65C5AD25D2F}"/>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95860109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{BC501A2F-D34A-4C6A-BB48-E64FE6037D2D}tf16411248_win32</Template>
  <TotalTime>263</TotalTime>
  <Words>381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 Light</vt:lpstr>
      <vt:lpstr>Calibri</vt:lpstr>
      <vt:lpstr>Posterama</vt:lpstr>
      <vt:lpstr>Custom</vt:lpstr>
      <vt:lpstr>Cyber crime</vt:lpstr>
      <vt:lpstr>topics</vt:lpstr>
      <vt:lpstr>Hacking</vt:lpstr>
      <vt:lpstr>What is hacking</vt:lpstr>
      <vt:lpstr>RANSOMWARE</vt:lpstr>
      <vt:lpstr>What is ransomware</vt:lpstr>
      <vt:lpstr>phishing</vt:lpstr>
      <vt:lpstr>What is phishing?</vt:lpstr>
      <vt:lpstr>Identity theft and Spear phishing</vt:lpstr>
      <vt:lpstr>Combatting cybercrime</vt:lpstr>
      <vt:lpstr>Ways to stay safe digitally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Abyaz Javid .</dc:creator>
  <cp:lastModifiedBy>Abyaz Javid .</cp:lastModifiedBy>
  <cp:revision>54</cp:revision>
  <dcterms:created xsi:type="dcterms:W3CDTF">2024-09-26T04:14:30Z</dcterms:created>
  <dcterms:modified xsi:type="dcterms:W3CDTF">2024-09-27T07:06:00Z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