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1" r:id="rId3"/>
    <p:sldId id="348" r:id="rId4"/>
    <p:sldId id="347" r:id="rId5"/>
    <p:sldId id="343" r:id="rId6"/>
    <p:sldId id="342" r:id="rId7"/>
    <p:sldId id="344" r:id="rId8"/>
    <p:sldId id="349" r:id="rId9"/>
    <p:sldId id="350" r:id="rId10"/>
    <p:sldId id="346" r:id="rId11"/>
    <p:sldId id="352" r:id="rId12"/>
    <p:sldId id="345" r:id="rId13"/>
    <p:sldId id="351" r:id="rId14"/>
    <p:sldId id="353" r:id="rId15"/>
    <p:sldId id="354" r:id="rId16"/>
    <p:sldId id="355" r:id="rId17"/>
    <p:sldId id="360" r:id="rId18"/>
    <p:sldId id="356" r:id="rId19"/>
    <p:sldId id="357" r:id="rId20"/>
    <p:sldId id="358" r:id="rId21"/>
    <p:sldId id="359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MS PGothic" panose="020B0600070205080204" pitchFamily="34" charset="-128"/>
        <a:cs typeface="+mn-cs"/>
        <a:sym typeface="Calibri" panose="020F050202020403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MS PGothic" panose="020B0600070205080204" pitchFamily="34" charset="-128"/>
        <a:cs typeface="+mn-cs"/>
        <a:sym typeface="Calibri" panose="020F050202020403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MS PGothic" panose="020B0600070205080204" pitchFamily="34" charset="-128"/>
        <a:cs typeface="+mn-cs"/>
        <a:sym typeface="Calibri" panose="020F050202020403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MS PGothic" panose="020B0600070205080204" pitchFamily="34" charset="-128"/>
        <a:cs typeface="+mn-cs"/>
        <a:sym typeface="Calibri" panose="020F050202020403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MS PGothic" panose="020B0600070205080204" pitchFamily="34" charset="-128"/>
        <a:cs typeface="+mn-cs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MS PGothic" panose="020B0600070205080204" pitchFamily="34" charset="-128"/>
        <a:cs typeface="+mn-cs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MS PGothic" panose="020B0600070205080204" pitchFamily="34" charset="-128"/>
        <a:cs typeface="+mn-cs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MS PGothic" panose="020B0600070205080204" pitchFamily="34" charset="-128"/>
        <a:cs typeface="+mn-cs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MS PGothic" panose="020B0600070205080204" pitchFamily="34" charset="-128"/>
        <a:cs typeface="+mn-cs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3"/>
    <p:restoredTop sz="94765"/>
  </p:normalViewPr>
  <p:slideViewPr>
    <p:cSldViewPr>
      <p:cViewPr varScale="1">
        <p:scale>
          <a:sx n="134" d="100"/>
          <a:sy n="134" d="100"/>
        </p:scale>
        <p:origin x="17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B397EA-DACB-384B-93FF-DD7ED158DB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Calibri" charset="0"/>
                <a:ea typeface="MS PGothic" charset="-128"/>
                <a:sym typeface="Calibri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EF7C8-5F51-534B-B111-E320515119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MS PGothic" charset="-128"/>
                <a:sym typeface="Calibri" charset="0"/>
              </a:defRPr>
            </a:lvl1pPr>
          </a:lstStyle>
          <a:p>
            <a:pPr>
              <a:defRPr/>
            </a:pPr>
            <a:fld id="{A5225382-7347-D34D-8C14-4A0ECC5EF504}" type="datetimeFigureOut">
              <a:rPr lang="en-US"/>
              <a:pPr>
                <a:defRPr/>
              </a:pPr>
              <a:t>10/24/19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D8834-494E-C742-9D95-C15AD9079C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Calibri" charset="0"/>
                <a:ea typeface="MS PGothic" charset="-128"/>
                <a:sym typeface="Calibri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F7C30-9BC4-1A45-AE6C-476B7B5B3D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MS PGothic" charset="-128"/>
                <a:sym typeface="Calibri" charset="0"/>
              </a:defRPr>
            </a:lvl1pPr>
          </a:lstStyle>
          <a:p>
            <a:pPr>
              <a:defRPr/>
            </a:pPr>
            <a:fld id="{13AE27D7-12C4-B945-A199-FC4A13CE96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63A70704-EE84-1449-8BBB-74E45A6F6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381482A-0F82-B74B-92A8-B20FAACA9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Avenir" charset="0"/>
              </a:rPr>
              <a:t>Click to edit Master text styles</a:t>
            </a:r>
          </a:p>
          <a:p>
            <a:pPr lvl="1"/>
            <a:r>
              <a:rPr lang="en-US" noProof="0">
                <a:sym typeface="Avenir" charset="0"/>
              </a:rPr>
              <a:t>Second level</a:t>
            </a:r>
          </a:p>
          <a:p>
            <a:pPr lvl="2"/>
            <a:r>
              <a:rPr lang="en-US" noProof="0">
                <a:sym typeface="Avenir" charset="0"/>
              </a:rPr>
              <a:t>Third level</a:t>
            </a:r>
          </a:p>
          <a:p>
            <a:pPr lvl="3"/>
            <a:r>
              <a:rPr lang="en-US" noProof="0">
                <a:sym typeface="Avenir" charset="0"/>
              </a:rPr>
              <a:t>Fourth level</a:t>
            </a:r>
          </a:p>
          <a:p>
            <a:pPr lvl="4"/>
            <a:r>
              <a:rPr lang="en-US" noProof="0">
                <a:sym typeface="Avenir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MS PGothic" panose="020B0600070205080204" pitchFamily="34" charset="-128"/>
        <a:cs typeface="Avenir" charset="0"/>
        <a:sym typeface="Avenir" panose="02000503020000020003" pitchFamily="2" charset="0"/>
      </a:defRPr>
    </a:lvl1pPr>
    <a:lvl2pPr marL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panose="02000503020000020003" pitchFamily="2" charset="0"/>
      </a:defRPr>
    </a:lvl2pPr>
    <a:lvl3pPr marL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panose="02000503020000020003" pitchFamily="2" charset="0"/>
      </a:defRPr>
    </a:lvl3pPr>
    <a:lvl4pPr marL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panose="02000503020000020003" pitchFamily="2" charset="0"/>
      </a:defRPr>
    </a:lvl4pPr>
    <a:lvl5pPr marL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panose="02000503020000020003" pitchFamily="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about the two Excel documents? </a:t>
            </a:r>
          </a:p>
        </p:txBody>
      </p:sp>
    </p:spTree>
    <p:extLst>
      <p:ext uri="{BB962C8B-B14F-4D97-AF65-F5344CB8AC3E}">
        <p14:creationId xmlns:p14="http://schemas.microsoft.com/office/powerpoint/2010/main" val="377410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BEFORE AND AFTER VehicleABIEType</a:t>
            </a:r>
          </a:p>
        </p:txBody>
      </p:sp>
    </p:spTree>
    <p:extLst>
      <p:ext uri="{BB962C8B-B14F-4D97-AF65-F5344CB8AC3E}">
        <p14:creationId xmlns:p14="http://schemas.microsoft.com/office/powerpoint/2010/main" val="391600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move forward with the refactoring of components and BOD, it should get easier to refactor additional schemas as we become more efficient. </a:t>
            </a:r>
          </a:p>
        </p:txBody>
      </p:sp>
    </p:spTree>
    <p:extLst>
      <p:ext uri="{BB962C8B-B14F-4D97-AF65-F5344CB8AC3E}">
        <p14:creationId xmlns:p14="http://schemas.microsoft.com/office/powerpoint/2010/main" val="306626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Important. Need support from Members and SC. Cloud services are using JSON as the preferred data format. </a:t>
            </a:r>
          </a:p>
        </p:txBody>
      </p:sp>
    </p:spTree>
    <p:extLst>
      <p:ext uri="{BB962C8B-B14F-4D97-AF65-F5344CB8AC3E}">
        <p14:creationId xmlns:p14="http://schemas.microsoft.com/office/powerpoint/2010/main" val="401048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63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working with two BODs, in my opinion, it would be a faster process if I analyze and document the potential modification in Excel format. I would need GM and Volvo Teams to help with answering questions I may have, and reviewing the Excel document. Having a meeting once a week will be beneficial.</a:t>
            </a:r>
          </a:p>
        </p:txBody>
      </p:sp>
    </p:spTree>
    <p:extLst>
      <p:ext uri="{BB962C8B-B14F-4D97-AF65-F5344CB8AC3E}">
        <p14:creationId xmlns:p14="http://schemas.microsoft.com/office/powerpoint/2010/main" val="234949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Proposed short term solution is to use Java. We should be able to generate JSON schemas before the 2020 STAR Meeting in Las Vegas. </a:t>
            </a:r>
          </a:p>
        </p:txBody>
      </p:sp>
    </p:spTree>
    <p:extLst>
      <p:ext uri="{BB962C8B-B14F-4D97-AF65-F5344CB8AC3E}">
        <p14:creationId xmlns:p14="http://schemas.microsoft.com/office/powerpoint/2010/main" val="4213563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Proposed short term solution is to use Java. We should be able to generate JSON schemas before the 2020 STAR Meeting in Las Vegas. </a:t>
            </a:r>
          </a:p>
        </p:txBody>
      </p:sp>
    </p:spTree>
    <p:extLst>
      <p:ext uri="{BB962C8B-B14F-4D97-AF65-F5344CB8AC3E}">
        <p14:creationId xmlns:p14="http://schemas.microsoft.com/office/powerpoint/2010/main" val="249286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C2C7C1-14D9-BD4B-9E06-45574C2977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11F0-D31E-0E47-935D-55793D3A413D}" type="slidenum">
              <a:rPr lang="en-US" altLang="en-US"/>
              <a:pPr>
                <a:defRPr/>
              </a:pPr>
              <a:t>‹#›</a:t>
            </a:fld>
            <a:endParaRPr lang="en-US" alt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0119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575574-346D-C94C-AAED-53BE2FB6C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1B8B8-A143-6A41-891B-73AD22E2E332}" type="slidenum">
              <a:rPr lang="en-US" altLang="en-US"/>
              <a:pPr>
                <a:defRPr/>
              </a:pPr>
              <a:t>‹#›</a:t>
            </a:fld>
            <a:endParaRPr lang="en-US" alt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2253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2075"/>
            <a:ext cx="2057400" cy="6764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2075"/>
            <a:ext cx="6019800" cy="6764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D3D71-7239-8749-BB28-BCFD907B0F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D79A8-DDBB-CD46-8078-200819A7B0BD}" type="slidenum">
              <a:rPr lang="en-US" altLang="en-US"/>
              <a:pPr>
                <a:defRPr/>
              </a:pPr>
              <a:t>‹#›</a:t>
            </a:fld>
            <a:endParaRPr lang="en-US" alt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7175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98D4F-988A-9C46-BF41-11E00993F4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A8646-0F71-DD4A-8EB7-688D2D958C99}" type="slidenum">
              <a:rPr lang="en-US" altLang="en-US"/>
              <a:pPr>
                <a:defRPr/>
              </a:pPr>
              <a:t>‹#›</a:t>
            </a:fld>
            <a:endParaRPr lang="en-US" alt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3393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FCEAC-F562-904F-80CF-F68ECDAA0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024FC-20AB-3C44-903A-40FE76EE33F8}" type="slidenum">
              <a:rPr lang="en-US" altLang="en-US"/>
              <a:pPr>
                <a:defRPr/>
              </a:pPr>
              <a:t>‹#›</a:t>
            </a:fld>
            <a:endParaRPr lang="en-US" alt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3034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680446-3214-1649-B25D-FD07E689D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5CA84-E8AA-E948-B8E4-AD9128D44A25}" type="slidenum">
              <a:rPr lang="en-US" altLang="en-US"/>
              <a:pPr>
                <a:defRPr/>
              </a:pPr>
              <a:t>‹#›</a:t>
            </a:fld>
            <a:endParaRPr lang="en-US" alt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382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0259F0B-2D90-A447-953B-54AFBC7B1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7EC2C-5D01-A247-91F3-C92CB99E52A0}" type="slidenum">
              <a:rPr lang="en-US" altLang="en-US"/>
              <a:pPr>
                <a:defRPr/>
              </a:pPr>
              <a:t>‹#›</a:t>
            </a:fld>
            <a:endParaRPr lang="en-US" alt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1841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551DD9B-B5EC-7C49-B515-F280BCEE17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E9CC1-A492-304B-8F51-579FC3DC83C6}" type="slidenum">
              <a:rPr lang="en-US" altLang="en-US"/>
              <a:pPr>
                <a:defRPr/>
              </a:pPr>
              <a:t>‹#›</a:t>
            </a:fld>
            <a:endParaRPr lang="en-US" alt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1163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F161459-0396-BD41-8534-FF7330E8A5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2B87D-EA8C-544E-AF75-98BD9FE8FD0D}" type="slidenum">
              <a:rPr lang="en-US" altLang="en-US"/>
              <a:pPr>
                <a:defRPr/>
              </a:pPr>
              <a:t>‹#›</a:t>
            </a:fld>
            <a:endParaRPr lang="en-US" alt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124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171B39-DE9C-344A-A8DF-B010FDEA2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50C82-6978-8548-89E4-6AC0594B571E}" type="slidenum">
              <a:rPr lang="en-US" altLang="en-US"/>
              <a:pPr>
                <a:defRPr/>
              </a:pPr>
              <a:t>‹#›</a:t>
            </a:fld>
            <a:endParaRPr lang="en-US" alt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54106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FB721F8-4164-6346-B814-E21527ACBD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FFE03-4A56-1840-953E-E145AFE51384}" type="slidenum">
              <a:rPr lang="en-US" altLang="en-US"/>
              <a:pPr>
                <a:defRPr/>
              </a:pPr>
              <a:t>‹#›</a:t>
            </a:fld>
            <a:endParaRPr lang="en-US" alt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6412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B1EF4890-79FF-3A48-AF69-1565C08818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92075"/>
            <a:ext cx="8229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" pitchFamily="2" charset="0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391B72F-66F9-1048-88B7-59DF7104CD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" pitchFamily="2" charset="0"/>
              </a:rPr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9CFC6C9-3F29-C740-B361-E97EEEA8ED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6403975"/>
            <a:ext cx="2133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>
            <a:lvl1pPr algn="r" eaLnBrk="1">
              <a:defRPr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0E6565FF-1A88-C34B-B757-5A6D2513223E}" type="slidenum">
              <a:rPr lang="en-US" altLang="en-US"/>
              <a:pPr>
                <a:defRPr/>
              </a:pPr>
              <a:t>‹#›</a:t>
            </a:fld>
            <a:endParaRPr lang="en-US" altLang="en-US" sz="1200" dirty="0">
              <a:solidFill>
                <a:srgbClr val="88888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MS PGothic" panose="020B0600070205080204" pitchFamily="34" charset="-128"/>
          <a:cs typeface="+mj-cs"/>
          <a:sym typeface="Helvetica" pitchFamily="2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pitchFamily="2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pitchFamily="2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pitchFamily="2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pitchFamily="2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MS PGothic" panose="020B0600070205080204" pitchFamily="34" charset="-128"/>
          <a:cs typeface="+mn-cs"/>
          <a:sym typeface="Helvetica" pitchFamily="2" charset="0"/>
        </a:defRPr>
      </a:lvl1pPr>
      <a:lvl2pPr marL="228600" indent="2286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pitchFamily="2" charset="0"/>
        </a:defRPr>
      </a:lvl2pPr>
      <a:lvl3pPr marL="457200" indent="4572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pitchFamily="2" charset="0"/>
        </a:defRPr>
      </a:lvl3pPr>
      <a:lvl4pPr marL="685800" indent="6858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pitchFamily="2" charset="0"/>
        </a:defRPr>
      </a:lvl4pPr>
      <a:lvl5pPr marL="914400" indent="9144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pitchFamily="2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>
            <a:extLst>
              <a:ext uri="{FF2B5EF4-FFF2-40B4-BE49-F238E27FC236}">
                <a16:creationId xmlns:a16="http://schemas.microsoft.com/office/drawing/2014/main" id="{7EFA847C-AB10-2D43-951F-712603ED327D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D9D411C-812B-7C44-93F4-CAE901204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DB1126E9-E7A4-2A45-B618-D2F2EDB69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33438"/>
            <a:ext cx="365760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AutoShape 4">
            <a:extLst>
              <a:ext uri="{FF2B5EF4-FFF2-40B4-BE49-F238E27FC236}">
                <a16:creationId xmlns:a16="http://schemas.microsoft.com/office/drawing/2014/main" id="{0CE80AAE-A387-684D-A1A1-0FB4D295D6E0}"/>
              </a:ext>
            </a:extLst>
          </p:cNvPr>
          <p:cNvSpPr>
            <a:spLocks/>
          </p:cNvSpPr>
          <p:nvPr/>
        </p:nvSpPr>
        <p:spPr bwMode="auto">
          <a:xfrm>
            <a:off x="1752600" y="381000"/>
            <a:ext cx="5651500" cy="279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ctr" eaLnBrk="1">
              <a:spcBef>
                <a:spcPts val="900"/>
              </a:spcBef>
            </a:pPr>
            <a:r>
              <a:rPr lang="en-US" altLang="en-US" dirty="0">
                <a:solidFill>
                  <a:srgbClr val="127BB4"/>
                </a:solidFill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E7F3FF9E-4EA6-7F47-B930-E7C50F5F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algn="ctr" eaLnBrk="1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829300" algn="l"/>
                <a:tab pos="6553200" algn="l"/>
                <a:tab pos="7277100" algn="l"/>
                <a:tab pos="7353300" algn="l"/>
              </a:tabLst>
            </a:pPr>
            <a:r>
              <a:rPr lang="en-US" altLang="en-US" sz="3600" dirty="0">
                <a:latin typeface="Calibri" panose="020F0502020204030204" pitchFamily="34" charset="0"/>
                <a:sym typeface="Calibri" panose="020F0502020204030204" pitchFamily="34" charset="0"/>
              </a:rPr>
              <a:t>BOD Architecture Refactoring</a:t>
            </a:r>
            <a:br>
              <a:rPr lang="en-US" altLang="en-US" sz="3600" dirty="0">
                <a:latin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  <a:sym typeface="Calibri" panose="020F0502020204030204" pitchFamily="34" charset="0"/>
              </a:rPr>
              <a:t>Project Update</a:t>
            </a:r>
            <a:br>
              <a:rPr lang="en-US" altLang="en-US" sz="3600" dirty="0">
                <a:latin typeface="Calibri" panose="020F0502020204030204" pitchFamily="34" charset="0"/>
                <a:sym typeface="Calibri" panose="020F0502020204030204" pitchFamily="34" charset="0"/>
              </a:rPr>
            </a:br>
            <a:endParaRPr lang="en-US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7AD089EC-1BA6-CA4A-9EFD-DB14D7B9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pPr algn="ctr"/>
            <a:r>
              <a:rPr lang="en-US" altLang="en-US" sz="3600" dirty="0"/>
              <a:t>Common Refactoring Actions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9CD59339-16D2-E14E-907A-C490E7EB7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986338"/>
          </a:xfrm>
        </p:spPr>
        <p:txBody>
          <a:bodyPr/>
          <a:lstStyle/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r>
              <a:rPr lang="en-US" altLang="en-US" sz="1800" b="1" dirty="0">
                <a:latin typeface="Calibri" panose="020F0502020204030204" pitchFamily="34" charset="0"/>
              </a:rPr>
              <a:t>       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dirty="0">
              <a:latin typeface="Calibri" panose="020F0502020204030204" pitchFamily="34" charset="0"/>
            </a:endParaRPr>
          </a:p>
          <a:p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A823A38A-EF69-1949-A519-C00DBC03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AutoShape 1">
            <a:extLst>
              <a:ext uri="{FF2B5EF4-FFF2-40B4-BE49-F238E27FC236}">
                <a16:creationId xmlns:a16="http://schemas.microsoft.com/office/drawing/2014/main" id="{EF02F4DE-BD05-EB41-9141-B77EBA93D53A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20485" name="Content Placeholder 3">
            <a:extLst>
              <a:ext uri="{FF2B5EF4-FFF2-40B4-BE49-F238E27FC236}">
                <a16:creationId xmlns:a16="http://schemas.microsoft.com/office/drawing/2014/main" id="{BC9F299C-ABFF-5941-8143-918BFC21E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71563"/>
            <a:ext cx="7732713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1" algn="ctr" defTabSz="914400" eaLnBrk="1" hangingPunct="1">
              <a:spcBef>
                <a:spcPct val="200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Helvetica" pitchFamily="2" charset="0"/>
              </a:rPr>
              <a:t>Redesigned “Pricing” Component</a:t>
            </a: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Look at different pricing scenarios such as Tax, Discount, Charges, Price, etc. to determine if we can build a Component to handle all the pricing/amounts scenarios (this goes for Parts, Service and Vehicles).</a:t>
            </a: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	</a:t>
            </a: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We have looked at the OAGIS 10.5 “Pricing Component”, and decided that it would be a good starting point, and with the addition of the “GeographicalCoordinate” component.</a:t>
            </a: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   --- STAR New Pricing</a:t>
            </a: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        --oag:Pricing</a:t>
            </a: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        --oag:GeographicalCoordinate</a:t>
            </a: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        -- </a:t>
            </a: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        -- </a:t>
            </a: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656799-2AB7-0347-86C9-A2E6D509D623}"/>
              </a:ext>
            </a:extLst>
          </p:cNvPr>
          <p:cNvSpPr txBox="1">
            <a:spLocks/>
          </p:cNvSpPr>
          <p:nvPr/>
        </p:nvSpPr>
        <p:spPr>
          <a:xfrm>
            <a:off x="441325" y="2390775"/>
            <a:ext cx="4054475" cy="2333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0CEFBF-039B-3340-99E3-8C5EFBC3AE25}"/>
              </a:ext>
            </a:extLst>
          </p:cNvPr>
          <p:cNvSpPr txBox="1">
            <a:spLocks/>
          </p:cNvSpPr>
          <p:nvPr/>
        </p:nvSpPr>
        <p:spPr>
          <a:xfrm>
            <a:off x="4364038" y="2366963"/>
            <a:ext cx="4259262" cy="22812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>
            <a:extLst>
              <a:ext uri="{FF2B5EF4-FFF2-40B4-BE49-F238E27FC236}">
                <a16:creationId xmlns:a16="http://schemas.microsoft.com/office/drawing/2014/main" id="{7EFA847C-AB10-2D43-951F-712603ED327D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D9D411C-812B-7C44-93F4-CAE901204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DB1126E9-E7A4-2A45-B618-D2F2EDB69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33438"/>
            <a:ext cx="365760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AutoShape 4">
            <a:extLst>
              <a:ext uri="{FF2B5EF4-FFF2-40B4-BE49-F238E27FC236}">
                <a16:creationId xmlns:a16="http://schemas.microsoft.com/office/drawing/2014/main" id="{0CE80AAE-A387-684D-A1A1-0FB4D295D6E0}"/>
              </a:ext>
            </a:extLst>
          </p:cNvPr>
          <p:cNvSpPr>
            <a:spLocks/>
          </p:cNvSpPr>
          <p:nvPr/>
        </p:nvSpPr>
        <p:spPr bwMode="auto">
          <a:xfrm>
            <a:off x="1752600" y="381000"/>
            <a:ext cx="5651500" cy="279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ctr" eaLnBrk="1">
              <a:spcBef>
                <a:spcPts val="900"/>
              </a:spcBef>
            </a:pPr>
            <a:r>
              <a:rPr lang="en-US" altLang="en-US" dirty="0">
                <a:solidFill>
                  <a:srgbClr val="127BB4"/>
                </a:solidFill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E7F3FF9E-4EA6-7F47-B930-E7C50F5F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algn="ctr" eaLnBrk="1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829300" algn="l"/>
                <a:tab pos="6553200" algn="l"/>
                <a:tab pos="7277100" algn="l"/>
                <a:tab pos="7353300" algn="l"/>
              </a:tabLst>
            </a:pPr>
            <a:r>
              <a:rPr lang="en-US" altLang="en-US" sz="3600" dirty="0">
                <a:latin typeface="Calibri" panose="020F0502020204030204" pitchFamily="34" charset="0"/>
                <a:sym typeface="Calibri" panose="020F0502020204030204" pitchFamily="34" charset="0"/>
              </a:rPr>
              <a:t>Metadata Concept</a:t>
            </a:r>
            <a:br>
              <a:rPr lang="en-US" altLang="en-US" sz="3600" dirty="0">
                <a:latin typeface="Calibri" panose="020F0502020204030204" pitchFamily="34" charset="0"/>
                <a:sym typeface="Calibri" panose="020F0502020204030204" pitchFamily="34" charset="0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8019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ABD1D560-9BA2-184C-9439-510225BE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pPr algn="ctr"/>
            <a:r>
              <a:rPr lang="en-US" altLang="en-US" sz="3600" dirty="0"/>
              <a:t>Metadata Concept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D078A28-2D62-B74E-9C98-B0EC02FC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986338"/>
          </a:xfrm>
        </p:spPr>
        <p:txBody>
          <a:bodyPr/>
          <a:lstStyle/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r>
              <a:rPr lang="en-US" altLang="en-US" sz="1800" b="1" dirty="0">
                <a:latin typeface="Calibri" panose="020F0502020204030204" pitchFamily="34" charset="0"/>
              </a:rPr>
              <a:t>       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dirty="0">
              <a:latin typeface="Calibri" panose="020F0502020204030204" pitchFamily="34" charset="0"/>
            </a:endParaRPr>
          </a:p>
          <a:p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70D9C589-F3BF-5B41-AF82-6035C0B3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AutoShape 1">
            <a:extLst>
              <a:ext uri="{FF2B5EF4-FFF2-40B4-BE49-F238E27FC236}">
                <a16:creationId xmlns:a16="http://schemas.microsoft.com/office/drawing/2014/main" id="{A63D283D-C76D-7844-81E7-8773988A9BE0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7413" name="Content Placeholder 3">
            <a:extLst>
              <a:ext uri="{FF2B5EF4-FFF2-40B4-BE49-F238E27FC236}">
                <a16:creationId xmlns:a16="http://schemas.microsoft.com/office/drawing/2014/main" id="{EF043DFE-ABEE-6845-BD90-E3046F86C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71563"/>
            <a:ext cx="7732713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Helvetica" pitchFamily="2" charset="0"/>
              </a:rPr>
              <a:t>A metadata model to describe and produce other data </a:t>
            </a: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Helvetica" pitchFamily="2" charset="0"/>
              </a:rPr>
              <a:t>Using Java Tools</a:t>
            </a: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3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Create </a:t>
            </a:r>
            <a:r>
              <a:rPr lang="en-US" altLang="en-US" sz="1400" dirty="0">
                <a:solidFill>
                  <a:srgbClr val="002060"/>
                </a:solidFill>
                <a:latin typeface="Helvetica" pitchFamily="2" charset="0"/>
              </a:rPr>
              <a:t>Java Classes </a:t>
            </a: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from XML Schemas (JAXB)</a:t>
            </a:r>
          </a:p>
          <a:p>
            <a:pPr lvl="4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First step to produce the metadata in Java code</a:t>
            </a:r>
          </a:p>
          <a:p>
            <a:pPr lvl="4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New modifications to XML schemas are now coded in Java going forward</a:t>
            </a:r>
          </a:p>
          <a:p>
            <a:pPr lvl="4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STAR tools produce XML and JSON schemas from Java Classes</a:t>
            </a:r>
          </a:p>
          <a:p>
            <a:pPr lvl="4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lvl="3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Create XML Schemas from </a:t>
            </a:r>
            <a:r>
              <a:rPr lang="en-US" altLang="en-US" sz="1400" dirty="0">
                <a:solidFill>
                  <a:srgbClr val="002060"/>
                </a:solidFill>
                <a:latin typeface="Helvetica" pitchFamily="2" charset="0"/>
              </a:rPr>
              <a:t>Java Classes </a:t>
            </a: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(schemagen)</a:t>
            </a:r>
          </a:p>
          <a:p>
            <a:pPr marL="1371600" lvl="3" indent="0" defTabSz="914400" eaLnBrk="1" hangingPunct="1">
              <a:spcBef>
                <a:spcPct val="20000"/>
              </a:spcBef>
              <a:defRPr/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lvl="3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Create JSON Schemas from </a:t>
            </a:r>
            <a:r>
              <a:rPr lang="en-US" altLang="en-US" sz="1400" dirty="0">
                <a:solidFill>
                  <a:srgbClr val="002060"/>
                </a:solidFill>
                <a:latin typeface="Helvetica" pitchFamily="2" charset="0"/>
              </a:rPr>
              <a:t>Java Classes </a:t>
            </a: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(Jackson)</a:t>
            </a:r>
          </a:p>
          <a:p>
            <a:pPr marL="1371600" lvl="3" indent="0" defTabSz="914400" eaLnBrk="1" hangingPunct="1">
              <a:spcBef>
                <a:spcPct val="20000"/>
              </a:spcBef>
              <a:defRPr/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lvl="3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Create other data formats from </a:t>
            </a:r>
            <a:r>
              <a:rPr lang="en-US" altLang="en-US" sz="1400" dirty="0">
                <a:solidFill>
                  <a:srgbClr val="002060"/>
                </a:solidFill>
                <a:latin typeface="Helvetica" pitchFamily="2" charset="0"/>
              </a:rPr>
              <a:t>Java Classes </a:t>
            </a: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such as YAML (Jackson)</a:t>
            </a: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Helvetica" pitchFamily="2" charset="0"/>
              </a:rPr>
              <a:t>There are some issues in the generated Java code from XML schemas related to missing schema documentation. However, there is a workaround.</a:t>
            </a: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Helvetica" pitchFamily="2" charset="0"/>
              </a:rPr>
              <a:t>Some manual work would be needed to add the annotations in jaxb format.</a:t>
            </a:r>
          </a:p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marL="457200" lvl="1" indent="0" defTabSz="914400" eaLnBrk="1" hangingPunct="1">
              <a:spcBef>
                <a:spcPct val="20000"/>
              </a:spcBef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656799-2AB7-0347-86C9-A2E6D509D623}"/>
              </a:ext>
            </a:extLst>
          </p:cNvPr>
          <p:cNvSpPr txBox="1">
            <a:spLocks/>
          </p:cNvSpPr>
          <p:nvPr/>
        </p:nvSpPr>
        <p:spPr>
          <a:xfrm>
            <a:off x="441325" y="2390775"/>
            <a:ext cx="4054475" cy="2333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0CEFBF-039B-3340-99E3-8C5EFBC3AE25}"/>
              </a:ext>
            </a:extLst>
          </p:cNvPr>
          <p:cNvSpPr txBox="1">
            <a:spLocks/>
          </p:cNvSpPr>
          <p:nvPr/>
        </p:nvSpPr>
        <p:spPr>
          <a:xfrm>
            <a:off x="4364038" y="2366963"/>
            <a:ext cx="4259262" cy="22812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ABD1D560-9BA2-184C-9439-510225BE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pPr algn="ctr"/>
            <a:r>
              <a:rPr lang="en-US" altLang="en-US" sz="3600" dirty="0"/>
              <a:t>Metadata Concept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D078A28-2D62-B74E-9C98-B0EC02FC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986338"/>
          </a:xfrm>
        </p:spPr>
        <p:txBody>
          <a:bodyPr/>
          <a:lstStyle/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r>
              <a:rPr lang="en-US" altLang="en-US" sz="1800" b="1" dirty="0">
                <a:latin typeface="Calibri" panose="020F0502020204030204" pitchFamily="34" charset="0"/>
              </a:rPr>
              <a:t>       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dirty="0">
              <a:latin typeface="Calibri" panose="020F0502020204030204" pitchFamily="34" charset="0"/>
            </a:endParaRPr>
          </a:p>
          <a:p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70D9C589-F3BF-5B41-AF82-6035C0B3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AutoShape 1">
            <a:extLst>
              <a:ext uri="{FF2B5EF4-FFF2-40B4-BE49-F238E27FC236}">
                <a16:creationId xmlns:a16="http://schemas.microsoft.com/office/drawing/2014/main" id="{A63D283D-C76D-7844-81E7-8773988A9BE0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7413" name="Content Placeholder 3">
            <a:extLst>
              <a:ext uri="{FF2B5EF4-FFF2-40B4-BE49-F238E27FC236}">
                <a16:creationId xmlns:a16="http://schemas.microsoft.com/office/drawing/2014/main" id="{EF043DFE-ABEE-6845-BD90-E3046F86C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71563"/>
            <a:ext cx="7732713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Helvetica" pitchFamily="2" charset="0"/>
              </a:rPr>
              <a:t>A metadata model to describe and produce other data </a:t>
            </a: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Helvetica" pitchFamily="2" charset="0"/>
              </a:rPr>
              <a:t>Using SPARX Enterprise Architect </a:t>
            </a: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marL="1714500" lvl="3" indent="-342900" defTabSz="9144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Import XML Schemas into EA</a:t>
            </a:r>
          </a:p>
          <a:p>
            <a:pPr marL="1714500" lvl="3" indent="-342900" defTabSz="9144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Produce XML Schemas from EA</a:t>
            </a:r>
          </a:p>
          <a:p>
            <a:pPr marL="1714500" lvl="3" indent="-342900" defTabSz="9144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Produce JSON from EA</a:t>
            </a:r>
          </a:p>
          <a:p>
            <a:pPr marL="1828800" lvl="4" indent="0" defTabSz="914400" eaLnBrk="1" hangingPunct="1">
              <a:spcBef>
                <a:spcPct val="20000"/>
              </a:spcBef>
              <a:defRPr/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Helvetica" pitchFamily="2" charset="0"/>
              </a:rPr>
              <a:t>Step 1 works with some limitations that need further research</a:t>
            </a:r>
          </a:p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Helvetica" pitchFamily="2" charset="0"/>
              </a:rPr>
              <a:t>Have not tried steps 2 and 3 yet</a:t>
            </a: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marL="457200" lvl="1" indent="0" defTabSz="914400" eaLnBrk="1" hangingPunct="1">
              <a:spcBef>
                <a:spcPct val="20000"/>
              </a:spcBef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656799-2AB7-0347-86C9-A2E6D509D623}"/>
              </a:ext>
            </a:extLst>
          </p:cNvPr>
          <p:cNvSpPr txBox="1">
            <a:spLocks/>
          </p:cNvSpPr>
          <p:nvPr/>
        </p:nvSpPr>
        <p:spPr>
          <a:xfrm>
            <a:off x="441325" y="2390775"/>
            <a:ext cx="4054475" cy="2333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0CEFBF-039B-3340-99E3-8C5EFBC3AE25}"/>
              </a:ext>
            </a:extLst>
          </p:cNvPr>
          <p:cNvSpPr txBox="1">
            <a:spLocks/>
          </p:cNvSpPr>
          <p:nvPr/>
        </p:nvSpPr>
        <p:spPr>
          <a:xfrm>
            <a:off x="4364038" y="2366963"/>
            <a:ext cx="4259262" cy="22812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66743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>
            <a:extLst>
              <a:ext uri="{FF2B5EF4-FFF2-40B4-BE49-F238E27FC236}">
                <a16:creationId xmlns:a16="http://schemas.microsoft.com/office/drawing/2014/main" id="{7EFA847C-AB10-2D43-951F-712603ED327D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D9D411C-812B-7C44-93F4-CAE901204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DB1126E9-E7A4-2A45-B618-D2F2EDB69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33438"/>
            <a:ext cx="365760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AutoShape 4">
            <a:extLst>
              <a:ext uri="{FF2B5EF4-FFF2-40B4-BE49-F238E27FC236}">
                <a16:creationId xmlns:a16="http://schemas.microsoft.com/office/drawing/2014/main" id="{0CE80AAE-A387-684D-A1A1-0FB4D295D6E0}"/>
              </a:ext>
            </a:extLst>
          </p:cNvPr>
          <p:cNvSpPr>
            <a:spLocks/>
          </p:cNvSpPr>
          <p:nvPr/>
        </p:nvSpPr>
        <p:spPr bwMode="auto">
          <a:xfrm>
            <a:off x="1752600" y="381000"/>
            <a:ext cx="5651500" cy="279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ctr" eaLnBrk="1">
              <a:spcBef>
                <a:spcPts val="900"/>
              </a:spcBef>
            </a:pPr>
            <a:r>
              <a:rPr lang="en-US" altLang="en-US" dirty="0">
                <a:solidFill>
                  <a:srgbClr val="127BB4"/>
                </a:solidFill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E7F3FF9E-4EA6-7F47-B930-E7C50F5F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algn="ctr" eaLnBrk="1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829300" algn="l"/>
                <a:tab pos="6553200" algn="l"/>
                <a:tab pos="7277100" algn="l"/>
                <a:tab pos="7353300" algn="l"/>
              </a:tabLst>
            </a:pPr>
            <a:r>
              <a:rPr lang="en-US" altLang="en-US" sz="3600" dirty="0">
                <a:latin typeface="Calibri" panose="020F0502020204030204" pitchFamily="34" charset="0"/>
                <a:sym typeface="Calibri" panose="020F0502020204030204" pitchFamily="34" charset="0"/>
              </a:rPr>
              <a:t>NEXT STEPS</a:t>
            </a:r>
            <a:br>
              <a:rPr lang="en-US" altLang="en-US" sz="3600" dirty="0">
                <a:latin typeface="Calibri" panose="020F0502020204030204" pitchFamily="34" charset="0"/>
                <a:sym typeface="Calibri" panose="020F0502020204030204" pitchFamily="34" charset="0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9772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ABD1D560-9BA2-184C-9439-510225BE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pPr algn="ctr"/>
            <a:r>
              <a:rPr lang="en-US" altLang="en-US" sz="3600" dirty="0"/>
              <a:t>Next Steps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D078A28-2D62-B74E-9C98-B0EC02FC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986338"/>
          </a:xfrm>
        </p:spPr>
        <p:txBody>
          <a:bodyPr/>
          <a:lstStyle/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r>
              <a:rPr lang="en-US" altLang="en-US" sz="1800" b="1" dirty="0">
                <a:latin typeface="Calibri" panose="020F0502020204030204" pitchFamily="34" charset="0"/>
              </a:rPr>
              <a:t>       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dirty="0">
              <a:latin typeface="Calibri" panose="020F0502020204030204" pitchFamily="34" charset="0"/>
            </a:endParaRPr>
          </a:p>
          <a:p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70D9C589-F3BF-5B41-AF82-6035C0B3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AutoShape 1">
            <a:extLst>
              <a:ext uri="{FF2B5EF4-FFF2-40B4-BE49-F238E27FC236}">
                <a16:creationId xmlns:a16="http://schemas.microsoft.com/office/drawing/2014/main" id="{A63D283D-C76D-7844-81E7-8773988A9BE0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7413" name="Content Placeholder 3">
            <a:extLst>
              <a:ext uri="{FF2B5EF4-FFF2-40B4-BE49-F238E27FC236}">
                <a16:creationId xmlns:a16="http://schemas.microsoft.com/office/drawing/2014/main" id="{EF043DFE-ABEE-6845-BD90-E3046F86C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71563"/>
            <a:ext cx="7732713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marL="457200" lvl="1" indent="0" algn="ctr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Helvetica" pitchFamily="2" charset="0"/>
              </a:rPr>
              <a:t>   Continue the refactoring of the Vehicle and Parts domain BODs.</a:t>
            </a:r>
          </a:p>
          <a:p>
            <a:pPr marL="457200" lvl="1" indent="0" algn="ctr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Helvetica" pitchFamily="2" charset="0"/>
              </a:rPr>
              <a:t>Refactoring order is based on the BOD usage survey results.</a:t>
            </a:r>
          </a:p>
          <a:p>
            <a:pPr marL="457200" lvl="1" indent="0" algn="ctr" defTabSz="914400" eaLnBrk="1" hangingPunct="1">
              <a:spcBef>
                <a:spcPct val="20000"/>
              </a:spcBef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marL="457200" lvl="1" indent="0" algn="ctr" defTabSz="914400" eaLnBrk="1" hangingPunct="1">
              <a:spcBef>
                <a:spcPct val="20000"/>
              </a:spcBef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marL="1771650" lvl="4" indent="0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Parts Master                              Vehicle Inventory</a:t>
            </a:r>
          </a:p>
          <a:p>
            <a:pPr marL="1771650" lvl="4" indent="0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Parts Inventory                          Vehicle Specifications</a:t>
            </a:r>
          </a:p>
          <a:p>
            <a:pPr marL="1771650" lvl="4" indent="0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Parts Order                                Vehicle Invoice</a:t>
            </a:r>
          </a:p>
          <a:p>
            <a:pPr marL="1771650" lvl="4" indent="0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Parts Shipment                          Vehicle Service History</a:t>
            </a:r>
          </a:p>
          <a:p>
            <a:pPr marL="1771650" lvl="4" indent="0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Parts Invoice                              Vehicle Order   </a:t>
            </a:r>
          </a:p>
          <a:p>
            <a:pPr marL="1771650" lvl="4" indent="0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Parts Return                               Vehicle Telematics</a:t>
            </a:r>
          </a:p>
          <a:p>
            <a:pPr marL="1771650" lvl="4" indent="0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Parts Activity                              Vehicle Order</a:t>
            </a:r>
          </a:p>
          <a:p>
            <a:pPr marL="1771650" lvl="4" indent="0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Parts Price List                           Vehicle Data Availability</a:t>
            </a:r>
          </a:p>
          <a:p>
            <a:pPr marL="1771650" lvl="4" indent="0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Parts Locator                              Vehicle Initiative Payment Invoice</a:t>
            </a:r>
          </a:p>
          <a:p>
            <a:pPr marL="1771650" lvl="4" indent="0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Parts Disposition                        Vehicle Payment</a:t>
            </a:r>
          </a:p>
          <a:p>
            <a:pPr marL="1771650" lvl="4" indent="0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Parts Delivery Detail</a:t>
            </a:r>
          </a:p>
          <a:p>
            <a:pPr marL="1771650" lvl="4" indent="0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Parts Pick List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656799-2AB7-0347-86C9-A2E6D509D623}"/>
              </a:ext>
            </a:extLst>
          </p:cNvPr>
          <p:cNvSpPr txBox="1">
            <a:spLocks/>
          </p:cNvSpPr>
          <p:nvPr/>
        </p:nvSpPr>
        <p:spPr>
          <a:xfrm>
            <a:off x="441325" y="2390775"/>
            <a:ext cx="6721475" cy="3095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0CEFBF-039B-3340-99E3-8C5EFBC3AE25}"/>
              </a:ext>
            </a:extLst>
          </p:cNvPr>
          <p:cNvSpPr txBox="1">
            <a:spLocks/>
          </p:cNvSpPr>
          <p:nvPr/>
        </p:nvSpPr>
        <p:spPr>
          <a:xfrm>
            <a:off x="2137569" y="2416722"/>
            <a:ext cx="5161756" cy="32220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6361629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ABD1D560-9BA2-184C-9439-510225BE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pPr algn="ctr"/>
            <a:r>
              <a:rPr lang="en-US" altLang="en-US" sz="3600" dirty="0"/>
              <a:t>Next Steps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D078A28-2D62-B74E-9C98-B0EC02FC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986338"/>
          </a:xfrm>
        </p:spPr>
        <p:txBody>
          <a:bodyPr/>
          <a:lstStyle/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r>
              <a:rPr lang="en-US" altLang="en-US" sz="1800" b="1" dirty="0">
                <a:latin typeface="Calibri" panose="020F0502020204030204" pitchFamily="34" charset="0"/>
              </a:rPr>
              <a:t>       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dirty="0">
              <a:latin typeface="Calibri" panose="020F0502020204030204" pitchFamily="34" charset="0"/>
            </a:endParaRPr>
          </a:p>
          <a:p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70D9C589-F3BF-5B41-AF82-6035C0B3B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AutoShape 1">
            <a:extLst>
              <a:ext uri="{FF2B5EF4-FFF2-40B4-BE49-F238E27FC236}">
                <a16:creationId xmlns:a16="http://schemas.microsoft.com/office/drawing/2014/main" id="{A63D283D-C76D-7844-81E7-8773988A9BE0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7413" name="Content Placeholder 3">
            <a:extLst>
              <a:ext uri="{FF2B5EF4-FFF2-40B4-BE49-F238E27FC236}">
                <a16:creationId xmlns:a16="http://schemas.microsoft.com/office/drawing/2014/main" id="{EF043DFE-ABEE-6845-BD90-E3046F86C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593342"/>
            <a:ext cx="7696200" cy="601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+mj-cs"/>
              </a:rPr>
              <a:t>Complete the refactoring of the Vehicle Inventory BOD 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+mj-cs"/>
              </a:rPr>
              <a:t>currently at about 95%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600" b="1" dirty="0">
              <a:solidFill>
                <a:schemeClr val="tx1"/>
              </a:solidFill>
              <a:latin typeface="+mn-lt"/>
              <a:cs typeface="+mj-cs"/>
            </a:endParaRP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+mj-cs"/>
              </a:rPr>
              <a:t>Complete the Refactoring of the Parts Master BOD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+mj-cs"/>
              </a:rPr>
              <a:t>currently at a about 75% 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600" b="1" dirty="0">
              <a:solidFill>
                <a:schemeClr val="tx1"/>
              </a:solidFill>
              <a:latin typeface="+mn-lt"/>
              <a:cs typeface="+mj-cs"/>
            </a:endParaRP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+mj-cs"/>
              </a:rPr>
              <a:t>Goal by January 15 2020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+mj-cs"/>
              </a:rPr>
              <a:t>Parts Master, Parts Inventory and Parts Order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+mj-cs"/>
              </a:rPr>
              <a:t>Vehicle Inventory, Vehicle Specifications and Vehicle Service History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+mj-cs"/>
              </a:rPr>
              <a:t>JSON Schemas derived from selected Common Components (TBD)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600" b="1" dirty="0">
              <a:solidFill>
                <a:schemeClr val="tx1"/>
              </a:solidFill>
              <a:latin typeface="+mn-lt"/>
              <a:cs typeface="+mj-cs"/>
            </a:endParaRP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+mj-cs"/>
              </a:rPr>
              <a:t>February 2020 STAR Meeting in Las Vegas - Deliverables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+mj-cs"/>
              </a:rPr>
              <a:t>Parts Master, Parts Inventory and Parts Order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+mj-cs"/>
              </a:rPr>
              <a:t>Vehicle Inventory, Vehicle Specifications and Vehicle Service History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+mj-cs"/>
              </a:rPr>
              <a:t>JSON Schemas (TBD)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+mj-cs"/>
              </a:rPr>
              <a:t>One additional BOD from each domain would be great, if we have time</a:t>
            </a: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600" b="1" dirty="0">
              <a:solidFill>
                <a:schemeClr val="tx1"/>
              </a:solidFill>
              <a:latin typeface="Tunga" panose="020B0502040204020203" pitchFamily="34" charset="0"/>
              <a:cs typeface="+mj-cs"/>
            </a:endParaRP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600" b="1" dirty="0">
              <a:solidFill>
                <a:schemeClr val="tx1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656799-2AB7-0347-86C9-A2E6D509D623}"/>
              </a:ext>
            </a:extLst>
          </p:cNvPr>
          <p:cNvSpPr txBox="1">
            <a:spLocks/>
          </p:cNvSpPr>
          <p:nvPr/>
        </p:nvSpPr>
        <p:spPr>
          <a:xfrm>
            <a:off x="609600" y="1271506"/>
            <a:ext cx="6721475" cy="3095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0CEFBF-039B-3340-99E3-8C5EFBC3AE25}"/>
              </a:ext>
            </a:extLst>
          </p:cNvPr>
          <p:cNvSpPr txBox="1">
            <a:spLocks/>
          </p:cNvSpPr>
          <p:nvPr/>
        </p:nvSpPr>
        <p:spPr>
          <a:xfrm>
            <a:off x="2137569" y="2416722"/>
            <a:ext cx="5161756" cy="32220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473311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ABD1D560-9BA2-184C-9439-510225BE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pPr algn="ctr"/>
            <a:r>
              <a:rPr lang="en-US" altLang="en-US" sz="3600" dirty="0"/>
              <a:t>Next Steps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D078A28-2D62-B74E-9C98-B0EC02FC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986338"/>
          </a:xfrm>
        </p:spPr>
        <p:txBody>
          <a:bodyPr/>
          <a:lstStyle/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r>
              <a:rPr lang="en-US" altLang="en-US" sz="1800" b="1" dirty="0">
                <a:latin typeface="Calibri" panose="020F0502020204030204" pitchFamily="34" charset="0"/>
              </a:rPr>
              <a:t>       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dirty="0">
              <a:latin typeface="Calibri" panose="020F0502020204030204" pitchFamily="34" charset="0"/>
            </a:endParaRPr>
          </a:p>
          <a:p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70D9C589-F3BF-5B41-AF82-6035C0B3B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AutoShape 1">
            <a:extLst>
              <a:ext uri="{FF2B5EF4-FFF2-40B4-BE49-F238E27FC236}">
                <a16:creationId xmlns:a16="http://schemas.microsoft.com/office/drawing/2014/main" id="{A63D283D-C76D-7844-81E7-8773988A9BE0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7413" name="Content Placeholder 3">
            <a:extLst>
              <a:ext uri="{FF2B5EF4-FFF2-40B4-BE49-F238E27FC236}">
                <a16:creationId xmlns:a16="http://schemas.microsoft.com/office/drawing/2014/main" id="{EF043DFE-ABEE-6845-BD90-E3046F86C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71563"/>
            <a:ext cx="7732713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Tunga" panose="020B0502040204020203" pitchFamily="34" charset="0"/>
              </a:rPr>
              <a:t>Identify Use Cases and Business Benefits of the refactored BODs </a:t>
            </a: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+mn-lt"/>
              <a:cs typeface="Tunga" panose="020B0502040204020203" pitchFamily="34" charset="0"/>
            </a:endParaRP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Tunga" panose="020B0502040204020203" pitchFamily="34" charset="0"/>
              </a:rPr>
              <a:t>Identify Use Cases and Business Benefits of JSON schemas</a:t>
            </a: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+mn-lt"/>
              <a:cs typeface="Tunga" panose="020B0502040204020203" pitchFamily="34" charset="0"/>
            </a:endParaRP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Tunga" panose="020B0502040204020203" pitchFamily="34" charset="0"/>
              </a:rPr>
              <a:t>Possibility of aligning with cloud services such as 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Tunga" panose="020B0502040204020203" pitchFamily="34" charset="0"/>
              </a:rPr>
              <a:t>CDK Fortellis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Tunga" panose="020B0502040204020203" pitchFamily="34" charset="0"/>
              </a:rPr>
              <a:t>Microsoft Dynamics 365 Automotive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Tunga" panose="020B0502040204020203" pitchFamily="34" charset="0"/>
              </a:rPr>
              <a:t>Annata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Tunga" panose="020B0502040204020203" pitchFamily="34" charset="0"/>
              </a:rPr>
              <a:t>Cox Automotive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  <a:cs typeface="Tunga" panose="020B0502040204020203" pitchFamily="34" charset="0"/>
              </a:rPr>
              <a:t>RouteOne</a:t>
            </a: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656799-2AB7-0347-86C9-A2E6D509D623}"/>
              </a:ext>
            </a:extLst>
          </p:cNvPr>
          <p:cNvSpPr txBox="1">
            <a:spLocks/>
          </p:cNvSpPr>
          <p:nvPr/>
        </p:nvSpPr>
        <p:spPr>
          <a:xfrm>
            <a:off x="441325" y="2390775"/>
            <a:ext cx="6721475" cy="3095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0CEFBF-039B-3340-99E3-8C5EFBC3AE25}"/>
              </a:ext>
            </a:extLst>
          </p:cNvPr>
          <p:cNvSpPr txBox="1">
            <a:spLocks/>
          </p:cNvSpPr>
          <p:nvPr/>
        </p:nvSpPr>
        <p:spPr>
          <a:xfrm>
            <a:off x="914400" y="925513"/>
            <a:ext cx="6384925" cy="47894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8357303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>
            <a:extLst>
              <a:ext uri="{FF2B5EF4-FFF2-40B4-BE49-F238E27FC236}">
                <a16:creationId xmlns:a16="http://schemas.microsoft.com/office/drawing/2014/main" id="{7EFA847C-AB10-2D43-951F-712603ED327D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D9D411C-812B-7C44-93F4-CAE901204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DB1126E9-E7A4-2A45-B618-D2F2EDB69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33438"/>
            <a:ext cx="365760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AutoShape 4">
            <a:extLst>
              <a:ext uri="{FF2B5EF4-FFF2-40B4-BE49-F238E27FC236}">
                <a16:creationId xmlns:a16="http://schemas.microsoft.com/office/drawing/2014/main" id="{0CE80AAE-A387-684D-A1A1-0FB4D295D6E0}"/>
              </a:ext>
            </a:extLst>
          </p:cNvPr>
          <p:cNvSpPr>
            <a:spLocks/>
          </p:cNvSpPr>
          <p:nvPr/>
        </p:nvSpPr>
        <p:spPr bwMode="auto">
          <a:xfrm>
            <a:off x="1752600" y="381000"/>
            <a:ext cx="5651500" cy="279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ctr" eaLnBrk="1">
              <a:spcBef>
                <a:spcPts val="900"/>
              </a:spcBef>
            </a:pPr>
            <a:r>
              <a:rPr lang="en-US" altLang="en-US" dirty="0">
                <a:solidFill>
                  <a:srgbClr val="127BB4"/>
                </a:solidFill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E7F3FF9E-4EA6-7F47-B930-E7C50F5F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algn="ctr" eaLnBrk="1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829300" algn="l"/>
                <a:tab pos="6553200" algn="l"/>
                <a:tab pos="7277100" algn="l"/>
                <a:tab pos="7353300" algn="l"/>
              </a:tabLst>
            </a:pPr>
            <a:r>
              <a:rPr lang="en-US" altLang="en-US" sz="3600" dirty="0">
                <a:latin typeface="Calibri" panose="020F0502020204030204" pitchFamily="34" charset="0"/>
                <a:sym typeface="Calibri" panose="020F0502020204030204" pitchFamily="34" charset="0"/>
              </a:rPr>
              <a:t>Refactoring Workflow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397556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ABD1D560-9BA2-184C-9439-510225BE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pPr algn="ctr"/>
            <a:r>
              <a:rPr lang="en-US" altLang="en-US" sz="3600" dirty="0"/>
              <a:t>Refactoring Workflow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D078A28-2D62-B74E-9C98-B0EC02FC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986338"/>
          </a:xfrm>
        </p:spPr>
        <p:txBody>
          <a:bodyPr/>
          <a:lstStyle/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r>
              <a:rPr lang="en-US" altLang="en-US" sz="1800" b="1" dirty="0">
                <a:latin typeface="Calibri" panose="020F0502020204030204" pitchFamily="34" charset="0"/>
              </a:rPr>
              <a:t>       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dirty="0">
              <a:latin typeface="Calibri" panose="020F0502020204030204" pitchFamily="34" charset="0"/>
            </a:endParaRPr>
          </a:p>
          <a:p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70D9C589-F3BF-5B41-AF82-6035C0B3B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AutoShape 1">
            <a:extLst>
              <a:ext uri="{FF2B5EF4-FFF2-40B4-BE49-F238E27FC236}">
                <a16:creationId xmlns:a16="http://schemas.microsoft.com/office/drawing/2014/main" id="{A63D283D-C76D-7844-81E7-8773988A9BE0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7413" name="Content Placeholder 3">
            <a:extLst>
              <a:ext uri="{FF2B5EF4-FFF2-40B4-BE49-F238E27FC236}">
                <a16:creationId xmlns:a16="http://schemas.microsoft.com/office/drawing/2014/main" id="{EF043DFE-ABEE-6845-BD90-E3046F86C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71563"/>
            <a:ext cx="7732713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Tunga" panose="020B0502040204020203" pitchFamily="34" charset="0"/>
              <a:cs typeface="+mj-cs"/>
            </a:endParaRP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chemeClr val="tx1"/>
                </a:solidFill>
                <a:latin typeface="Tunga" panose="020B0502040204020203" pitchFamily="34" charset="0"/>
                <a:cs typeface="+mj-cs"/>
              </a:rPr>
              <a:t>BOD analysis and proposed modifications in Excel format (Paco)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/>
                </a:solidFill>
                <a:latin typeface="Tunga" panose="020B0502040204020203" pitchFamily="34" charset="0"/>
                <a:cs typeface="+mj-cs"/>
              </a:rPr>
              <a:t>Support from GM and Volvo at the review level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/>
                </a:solidFill>
                <a:latin typeface="Tunga" panose="020B0502040204020203" pitchFamily="34" charset="0"/>
                <a:cs typeface="+mj-cs"/>
              </a:rPr>
              <a:t>A Weekly meeting would be beneficial </a:t>
            </a:r>
          </a:p>
          <a:p>
            <a:pPr marL="1371600" lvl="3" indent="0" defTabSz="914400" eaLnBrk="1" hangingPunct="1">
              <a:spcBef>
                <a:spcPct val="20000"/>
              </a:spcBef>
              <a:defRPr/>
            </a:pPr>
            <a:endParaRPr lang="en-US" altLang="en-US" dirty="0">
              <a:solidFill>
                <a:schemeClr val="tx1"/>
              </a:solidFill>
              <a:latin typeface="Tunga" panose="020B0502040204020203" pitchFamily="34" charset="0"/>
              <a:cs typeface="+mj-cs"/>
            </a:endParaRP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chemeClr val="tx1"/>
                </a:solidFill>
                <a:latin typeface="Tunga" panose="020B0502040204020203" pitchFamily="34" charset="0"/>
                <a:cs typeface="+mj-cs"/>
              </a:rPr>
              <a:t>Group review of proposed changes in Excel format</a:t>
            </a: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b="1" dirty="0">
              <a:solidFill>
                <a:schemeClr val="tx1"/>
              </a:solidFill>
              <a:latin typeface="Tunga" panose="020B0502040204020203" pitchFamily="34" charset="0"/>
              <a:cs typeface="+mj-cs"/>
            </a:endParaRP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chemeClr val="tx1"/>
                </a:solidFill>
                <a:latin typeface="Tunga" panose="020B0502040204020203" pitchFamily="34" charset="0"/>
                <a:cs typeface="+mj-cs"/>
              </a:rPr>
              <a:t>Group may suggest changes to the Excel workbook</a:t>
            </a: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b="1" dirty="0">
              <a:solidFill>
                <a:schemeClr val="tx1"/>
              </a:solidFill>
              <a:latin typeface="Tunga" panose="020B0502040204020203" pitchFamily="34" charset="0"/>
              <a:cs typeface="+mj-cs"/>
            </a:endParaRP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chemeClr val="tx1"/>
                </a:solidFill>
                <a:latin typeface="Tunga" panose="020B0502040204020203" pitchFamily="34" charset="0"/>
                <a:cs typeface="+mj-cs"/>
              </a:rPr>
              <a:t>Approval of Excel workbook</a:t>
            </a: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b="1" dirty="0">
              <a:solidFill>
                <a:schemeClr val="tx1"/>
              </a:solidFill>
              <a:latin typeface="Tunga" panose="020B0502040204020203" pitchFamily="34" charset="0"/>
              <a:cs typeface="+mj-cs"/>
            </a:endParaRP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chemeClr val="tx1"/>
                </a:solidFill>
                <a:latin typeface="Tunga" panose="020B0502040204020203" pitchFamily="34" charset="0"/>
                <a:cs typeface="+mj-cs"/>
              </a:rPr>
              <a:t>Schema modifications (Paco)</a:t>
            </a: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b="1" dirty="0">
              <a:solidFill>
                <a:schemeClr val="tx1"/>
              </a:solidFill>
              <a:latin typeface="Tunga" panose="020B0502040204020203" pitchFamily="34" charset="0"/>
              <a:cs typeface="+mj-cs"/>
            </a:endParaRP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chemeClr val="tx1"/>
                </a:solidFill>
                <a:latin typeface="Tunga" panose="020B0502040204020203" pitchFamily="34" charset="0"/>
                <a:cs typeface="+mj-cs"/>
              </a:rPr>
              <a:t>Group review of XML schema and approval</a:t>
            </a: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b="1" dirty="0">
              <a:solidFill>
                <a:schemeClr val="tx1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dirty="0">
              <a:solidFill>
                <a:schemeClr val="tx1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600" b="1" dirty="0">
              <a:solidFill>
                <a:schemeClr val="tx1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656799-2AB7-0347-86C9-A2E6D509D623}"/>
              </a:ext>
            </a:extLst>
          </p:cNvPr>
          <p:cNvSpPr txBox="1">
            <a:spLocks/>
          </p:cNvSpPr>
          <p:nvPr/>
        </p:nvSpPr>
        <p:spPr>
          <a:xfrm>
            <a:off x="441325" y="2390775"/>
            <a:ext cx="6721475" cy="3095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0CEFBF-039B-3340-99E3-8C5EFBC3AE25}"/>
              </a:ext>
            </a:extLst>
          </p:cNvPr>
          <p:cNvSpPr txBox="1">
            <a:spLocks/>
          </p:cNvSpPr>
          <p:nvPr/>
        </p:nvSpPr>
        <p:spPr>
          <a:xfrm>
            <a:off x="914400" y="925513"/>
            <a:ext cx="6384925" cy="47894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12533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D4D8B95E-4B9F-AD49-B6E2-7CABA518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rgbClr val="127BB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Meeting Agenda</a:t>
            </a:r>
            <a:endParaRPr lang="en-US" altLang="en-US" sz="3600" dirty="0"/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F2D5A716-456B-C344-8809-4A66B465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291138"/>
          </a:xfrm>
        </p:spPr>
        <p:txBody>
          <a:bodyPr/>
          <a:lstStyle/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r>
              <a:rPr lang="en-US" altLang="en-US" sz="1800" b="1" dirty="0">
                <a:latin typeface="Calibri" panose="020F0502020204030204" pitchFamily="34" charset="0"/>
              </a:rPr>
              <a:t>       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dirty="0">
              <a:latin typeface="Calibri" panose="020F0502020204030204" pitchFamily="34" charset="0"/>
            </a:endParaRPr>
          </a:p>
          <a:p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9464213F-87D2-CF4D-AF9B-B235639DE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AutoShape 1">
            <a:extLst>
              <a:ext uri="{FF2B5EF4-FFF2-40B4-BE49-F238E27FC236}">
                <a16:creationId xmlns:a16="http://schemas.microsoft.com/office/drawing/2014/main" id="{EEB32C90-7A65-B347-8981-8000FF94ECA2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7413" name="Content Placeholder 3">
            <a:extLst>
              <a:ext uri="{FF2B5EF4-FFF2-40B4-BE49-F238E27FC236}">
                <a16:creationId xmlns:a16="http://schemas.microsoft.com/office/drawing/2014/main" id="{EF043DFE-ABEE-6845-BD90-E3046F86C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735" y="1073259"/>
            <a:ext cx="7748588" cy="551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marL="457200" lvl="1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Helvetica" pitchFamily="2" charset="0"/>
            </a:endParaRPr>
          </a:p>
          <a:p>
            <a:pPr marL="457200" lvl="1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Helvetica" pitchFamily="2" charset="0"/>
            </a:endParaRPr>
          </a:p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Helvetica" pitchFamily="2" charset="0"/>
              </a:rPr>
              <a:t>Vehicle Inventory and Parts Master BOD Refactoring</a:t>
            </a: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2400" b="1" dirty="0">
              <a:solidFill>
                <a:schemeClr val="tx1"/>
              </a:solidFill>
              <a:latin typeface="Helvetica" pitchFamily="2" charset="0"/>
            </a:endParaRPr>
          </a:p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Helvetica" pitchFamily="2" charset="0"/>
              </a:rPr>
              <a:t>Metadata Concept </a:t>
            </a:r>
          </a:p>
          <a:p>
            <a:pPr marL="1828800" lvl="4" indent="0" defTabSz="914400" eaLnBrk="1" hangingPunct="1">
              <a:spcBef>
                <a:spcPct val="20000"/>
              </a:spcBef>
              <a:defRPr/>
            </a:pPr>
            <a:endParaRPr lang="en-US" altLang="en-US" sz="2400" dirty="0">
              <a:solidFill>
                <a:schemeClr val="tx1"/>
              </a:solidFill>
              <a:latin typeface="Helvetica" pitchFamily="2" charset="0"/>
            </a:endParaRPr>
          </a:p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Helvetica" pitchFamily="2" charset="0"/>
              </a:rPr>
              <a:t>Next Steps and Deliverables for the 2020 STAR Meeting</a:t>
            </a:r>
          </a:p>
          <a:p>
            <a:pPr marL="1371600" lvl="3" indent="0" defTabSz="914400" eaLnBrk="1" hangingPunct="1">
              <a:spcBef>
                <a:spcPct val="20000"/>
              </a:spcBef>
              <a:defRPr/>
            </a:pPr>
            <a:endParaRPr lang="en-US" altLang="en-US" sz="3600" dirty="0">
              <a:solidFill>
                <a:schemeClr val="tx1"/>
              </a:solidFill>
              <a:latin typeface="Helvetica" pitchFamily="2" charset="0"/>
            </a:endParaRPr>
          </a:p>
          <a:p>
            <a:pPr marL="457200" lvl="1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656799-2AB7-0347-86C9-A2E6D509D623}"/>
              </a:ext>
            </a:extLst>
          </p:cNvPr>
          <p:cNvSpPr txBox="1">
            <a:spLocks/>
          </p:cNvSpPr>
          <p:nvPr/>
        </p:nvSpPr>
        <p:spPr>
          <a:xfrm>
            <a:off x="441325" y="2390775"/>
            <a:ext cx="4054475" cy="2333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0CEFBF-039B-3340-99E3-8C5EFBC3AE25}"/>
              </a:ext>
            </a:extLst>
          </p:cNvPr>
          <p:cNvSpPr txBox="1">
            <a:spLocks/>
          </p:cNvSpPr>
          <p:nvPr/>
        </p:nvSpPr>
        <p:spPr>
          <a:xfrm>
            <a:off x="4364038" y="2366963"/>
            <a:ext cx="4259262" cy="22812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ABD1D560-9BA2-184C-9439-510225BE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pPr algn="ctr"/>
            <a:r>
              <a:rPr lang="en-US" altLang="en-US" sz="3600" dirty="0"/>
              <a:t>JSON Schema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D078A28-2D62-B74E-9C98-B0EC02FC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986338"/>
          </a:xfrm>
        </p:spPr>
        <p:txBody>
          <a:bodyPr/>
          <a:lstStyle/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r>
              <a:rPr lang="en-US" altLang="en-US" sz="1800" b="1" dirty="0">
                <a:latin typeface="Calibri" panose="020F0502020204030204" pitchFamily="34" charset="0"/>
              </a:rPr>
              <a:t>       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dirty="0">
              <a:latin typeface="Calibri" panose="020F0502020204030204" pitchFamily="34" charset="0"/>
            </a:endParaRPr>
          </a:p>
          <a:p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70D9C589-F3BF-5B41-AF82-6035C0B3B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AutoShape 1">
            <a:extLst>
              <a:ext uri="{FF2B5EF4-FFF2-40B4-BE49-F238E27FC236}">
                <a16:creationId xmlns:a16="http://schemas.microsoft.com/office/drawing/2014/main" id="{A63D283D-C76D-7844-81E7-8773988A9BE0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7413" name="Content Placeholder 3">
            <a:extLst>
              <a:ext uri="{FF2B5EF4-FFF2-40B4-BE49-F238E27FC236}">
                <a16:creationId xmlns:a16="http://schemas.microsoft.com/office/drawing/2014/main" id="{EF043DFE-ABEE-6845-BD90-E3046F86C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71563"/>
            <a:ext cx="7732713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marL="914400" lvl="2" indent="0" algn="ctr" defTabSz="914400" eaLnBrk="1" hangingPunct="1">
              <a:spcBef>
                <a:spcPct val="20000"/>
              </a:spcBef>
              <a:defRPr/>
            </a:pPr>
            <a:r>
              <a:rPr lang="en-US" altLang="en-US" sz="2800" b="1" dirty="0">
                <a:solidFill>
                  <a:schemeClr val="tx1"/>
                </a:solidFill>
                <a:latin typeface="Tunga" panose="020B0502040204020203" pitchFamily="34" charset="0"/>
              </a:rPr>
              <a:t>Possible Solutions</a:t>
            </a:r>
          </a:p>
          <a:p>
            <a:pPr marL="914400" lvl="2" indent="0" algn="ctr" defTabSz="914400" eaLnBrk="1" hangingPunct="1">
              <a:spcBef>
                <a:spcPct val="20000"/>
              </a:spcBef>
              <a:defRPr/>
            </a:pPr>
            <a:endParaRPr lang="en-US" altLang="en-US" sz="2800" b="1" dirty="0">
              <a:solidFill>
                <a:schemeClr val="tx1"/>
              </a:solidFill>
              <a:latin typeface="Tunga" panose="020B0502040204020203" pitchFamily="34" charset="0"/>
            </a:endParaRP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chemeClr val="tx1"/>
                </a:solidFill>
                <a:latin typeface="Tunga" panose="020B0502040204020203" pitchFamily="34" charset="0"/>
              </a:rPr>
              <a:t>Implement a Metadata Model in Java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chemeClr val="tx1"/>
                </a:solidFill>
                <a:latin typeface="Tunga" panose="020B0502040204020203" pitchFamily="34" charset="0"/>
              </a:rPr>
              <a:t>JAXB: to migrate XML schemas to Java Classes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Tunga" panose="020B0502040204020203" pitchFamily="34" charset="0"/>
              </a:rPr>
              <a:t>Schemagen</a:t>
            </a:r>
            <a:r>
              <a:rPr lang="en-US" altLang="en-US" b="1" dirty="0">
                <a:solidFill>
                  <a:schemeClr val="tx1"/>
                </a:solidFill>
                <a:latin typeface="Tunga" panose="020B0502040204020203" pitchFamily="34" charset="0"/>
              </a:rPr>
              <a:t>: to generate XML Schemas from Java Classes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Tunga" panose="020B0502040204020203" pitchFamily="34" charset="0"/>
              </a:rPr>
              <a:t>Jackson: to generate JSON Schemas from Java Classes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b="1" dirty="0">
              <a:latin typeface="Tunga" panose="020B0502040204020203" pitchFamily="34" charset="0"/>
            </a:endParaRPr>
          </a:p>
          <a:p>
            <a:pPr marL="1200150" lvl="2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Tunga" panose="020B0502040204020203" pitchFamily="34" charset="0"/>
              </a:rPr>
              <a:t>Implement a Metadata Model in SPARX Enterprise Architect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Tunga" panose="020B0502040204020203" pitchFamily="34" charset="0"/>
              </a:rPr>
              <a:t>Import XML schemas into EA data structures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Tunga" panose="020B0502040204020203" pitchFamily="34" charset="0"/>
              </a:rPr>
              <a:t>Generate XML Schemas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Tunga" panose="020B0502040204020203" pitchFamily="34" charset="0"/>
              </a:rPr>
              <a:t>Generate JSON Schemas</a:t>
            </a:r>
          </a:p>
          <a:p>
            <a:pPr marL="1657350" lvl="3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b="1" i="1" dirty="0">
                <a:latin typeface="Tunga" panose="020B0502040204020203" pitchFamily="34" charset="0"/>
              </a:rPr>
              <a:t>Needs more research and testing</a:t>
            </a: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656799-2AB7-0347-86C9-A2E6D509D623}"/>
              </a:ext>
            </a:extLst>
          </p:cNvPr>
          <p:cNvSpPr txBox="1">
            <a:spLocks/>
          </p:cNvSpPr>
          <p:nvPr/>
        </p:nvSpPr>
        <p:spPr>
          <a:xfrm>
            <a:off x="441325" y="2390775"/>
            <a:ext cx="6721475" cy="3095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0CEFBF-039B-3340-99E3-8C5EFBC3AE25}"/>
              </a:ext>
            </a:extLst>
          </p:cNvPr>
          <p:cNvSpPr txBox="1">
            <a:spLocks/>
          </p:cNvSpPr>
          <p:nvPr/>
        </p:nvSpPr>
        <p:spPr>
          <a:xfrm>
            <a:off x="914400" y="925513"/>
            <a:ext cx="6384925" cy="47894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077351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ABD1D560-9BA2-184C-9439-510225BE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pPr algn="ctr"/>
            <a:endParaRPr lang="en-US" altLang="en-US" sz="3600" dirty="0"/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D078A28-2D62-B74E-9C98-B0EC02FC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986338"/>
          </a:xfrm>
        </p:spPr>
        <p:txBody>
          <a:bodyPr/>
          <a:lstStyle/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r>
              <a:rPr lang="en-US" altLang="en-US" sz="1800" b="1" dirty="0">
                <a:latin typeface="Calibri" panose="020F0502020204030204" pitchFamily="34" charset="0"/>
              </a:rPr>
              <a:t>       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dirty="0">
              <a:latin typeface="Calibri" panose="020F0502020204030204" pitchFamily="34" charset="0"/>
            </a:endParaRPr>
          </a:p>
          <a:p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70D9C589-F3BF-5B41-AF82-6035C0B3B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AutoShape 1">
            <a:extLst>
              <a:ext uri="{FF2B5EF4-FFF2-40B4-BE49-F238E27FC236}">
                <a16:creationId xmlns:a16="http://schemas.microsoft.com/office/drawing/2014/main" id="{A63D283D-C76D-7844-81E7-8773988A9BE0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7413" name="Content Placeholder 3">
            <a:extLst>
              <a:ext uri="{FF2B5EF4-FFF2-40B4-BE49-F238E27FC236}">
                <a16:creationId xmlns:a16="http://schemas.microsoft.com/office/drawing/2014/main" id="{EF043DFE-ABEE-6845-BD90-E3046F86C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7" y="1289050"/>
            <a:ext cx="7732713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  <a:p>
            <a:pPr marL="914400" lvl="2" indent="0" defTabSz="914400" eaLnBrk="1" hangingPunct="1">
              <a:spcBef>
                <a:spcPct val="20000"/>
              </a:spcBef>
              <a:defRPr/>
            </a:pPr>
            <a:r>
              <a:rPr lang="en-US" altLang="en-US" sz="4400" b="1" dirty="0">
                <a:solidFill>
                  <a:schemeClr val="tx1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Questions and Comments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656799-2AB7-0347-86C9-A2E6D509D623}"/>
              </a:ext>
            </a:extLst>
          </p:cNvPr>
          <p:cNvSpPr txBox="1">
            <a:spLocks/>
          </p:cNvSpPr>
          <p:nvPr/>
        </p:nvSpPr>
        <p:spPr>
          <a:xfrm>
            <a:off x="441325" y="2390775"/>
            <a:ext cx="6721475" cy="3095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0CEFBF-039B-3340-99E3-8C5EFBC3AE25}"/>
              </a:ext>
            </a:extLst>
          </p:cNvPr>
          <p:cNvSpPr txBox="1">
            <a:spLocks/>
          </p:cNvSpPr>
          <p:nvPr/>
        </p:nvSpPr>
        <p:spPr>
          <a:xfrm>
            <a:off x="914400" y="925513"/>
            <a:ext cx="6384925" cy="47894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94448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>
            <a:extLst>
              <a:ext uri="{FF2B5EF4-FFF2-40B4-BE49-F238E27FC236}">
                <a16:creationId xmlns:a16="http://schemas.microsoft.com/office/drawing/2014/main" id="{7EFA847C-AB10-2D43-951F-712603ED327D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D9D411C-812B-7C44-93F4-CAE901204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DB1126E9-E7A4-2A45-B618-D2F2EDB69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33438"/>
            <a:ext cx="365760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AutoShape 4">
            <a:extLst>
              <a:ext uri="{FF2B5EF4-FFF2-40B4-BE49-F238E27FC236}">
                <a16:creationId xmlns:a16="http://schemas.microsoft.com/office/drawing/2014/main" id="{0CE80AAE-A387-684D-A1A1-0FB4D295D6E0}"/>
              </a:ext>
            </a:extLst>
          </p:cNvPr>
          <p:cNvSpPr>
            <a:spLocks/>
          </p:cNvSpPr>
          <p:nvPr/>
        </p:nvSpPr>
        <p:spPr bwMode="auto">
          <a:xfrm>
            <a:off x="1752600" y="381000"/>
            <a:ext cx="5651500" cy="279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524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ctr" eaLnBrk="1">
              <a:spcBef>
                <a:spcPts val="900"/>
              </a:spcBef>
            </a:pPr>
            <a:r>
              <a:rPr lang="en-US" altLang="en-US" dirty="0">
                <a:solidFill>
                  <a:srgbClr val="127BB4"/>
                </a:solidFill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E7F3FF9E-4EA6-7F47-B930-E7C50F5F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algn="ctr" eaLnBrk="1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829300" algn="l"/>
                <a:tab pos="6553200" algn="l"/>
                <a:tab pos="7277100" algn="l"/>
                <a:tab pos="7353300" algn="l"/>
              </a:tabLst>
            </a:pPr>
            <a:r>
              <a:rPr lang="en-US" altLang="en-US" sz="3600" dirty="0">
                <a:latin typeface="Calibri" panose="020F0502020204030204" pitchFamily="34" charset="0"/>
                <a:sym typeface="Calibri" panose="020F0502020204030204" pitchFamily="34" charset="0"/>
              </a:rPr>
              <a:t>BOD Architecture Refactoring</a:t>
            </a:r>
            <a:br>
              <a:rPr lang="en-US" altLang="en-US" sz="3600" dirty="0">
                <a:latin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  <a:sym typeface="Calibri" panose="020F0502020204030204" pitchFamily="34" charset="0"/>
              </a:rPr>
              <a:t>Vehicle Inventory and Parts Master </a:t>
            </a:r>
            <a:br>
              <a:rPr lang="en-US" altLang="en-US" sz="3600" dirty="0">
                <a:latin typeface="Calibri" panose="020F0502020204030204" pitchFamily="34" charset="0"/>
                <a:sym typeface="Calibri" panose="020F0502020204030204" pitchFamily="34" charset="0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5793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D4D8B95E-4B9F-AD49-B6E2-7CABA518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rgbClr val="127BB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Refactoring Approach</a:t>
            </a:r>
            <a:endParaRPr lang="en-US" altLang="en-US" sz="3600" dirty="0"/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F2D5A716-456B-C344-8809-4A66B465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986338"/>
          </a:xfrm>
        </p:spPr>
        <p:txBody>
          <a:bodyPr/>
          <a:lstStyle/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r>
              <a:rPr lang="en-US" altLang="en-US" sz="1800" b="1" dirty="0">
                <a:latin typeface="Calibri" panose="020F0502020204030204" pitchFamily="34" charset="0"/>
              </a:rPr>
              <a:t>       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dirty="0">
              <a:latin typeface="Calibri" panose="020F0502020204030204" pitchFamily="34" charset="0"/>
            </a:endParaRPr>
          </a:p>
          <a:p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9464213F-87D2-CF4D-AF9B-B235639DE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AutoShape 1">
            <a:extLst>
              <a:ext uri="{FF2B5EF4-FFF2-40B4-BE49-F238E27FC236}">
                <a16:creationId xmlns:a16="http://schemas.microsoft.com/office/drawing/2014/main" id="{EEB32C90-7A65-B347-8981-8000FF94ECA2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7413" name="Content Placeholder 3">
            <a:extLst>
              <a:ext uri="{FF2B5EF4-FFF2-40B4-BE49-F238E27FC236}">
                <a16:creationId xmlns:a16="http://schemas.microsoft.com/office/drawing/2014/main" id="{EF043DFE-ABEE-6845-BD90-E3046F86C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71563"/>
            <a:ext cx="7732713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Helvetica" pitchFamily="2" charset="0"/>
              </a:rPr>
              <a:t>Refactoring approach using best practices defined during technical session in Nashville, and new observations during the refactoring sessions of Vehicle Inventory and Parts Master BODs.</a:t>
            </a:r>
          </a:p>
          <a:p>
            <a:pPr marL="457200" lvl="1" indent="0" defTabSz="914400" eaLnBrk="1" hangingPunct="1">
              <a:spcBef>
                <a:spcPct val="20000"/>
              </a:spcBef>
              <a:defRPr/>
            </a:pPr>
            <a:endParaRPr lang="en-US" altLang="en-US" sz="1600" b="1" dirty="0">
              <a:solidFill>
                <a:schemeClr val="tx1"/>
              </a:solidFill>
              <a:latin typeface="Helvetica" pitchFamily="2" charset="0"/>
            </a:endParaRPr>
          </a:p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Reorganize large components into smaller components/groups</a:t>
            </a:r>
          </a:p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Group elements with similar characteristics</a:t>
            </a:r>
          </a:p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From  new simple components, build Aggregate Business Information Entities (ABIE) based on BOD Context</a:t>
            </a:r>
          </a:p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Rename elements that use a schema field "type" in the name. For example PartClassCode to PartClass</a:t>
            </a:r>
          </a:p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Identify redundant elements in a BOD</a:t>
            </a:r>
          </a:p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Clean up deprecated elements</a:t>
            </a:r>
          </a:p>
          <a:p>
            <a:pPr lvl="2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Free format codes instead of enumeration when appropriate</a:t>
            </a:r>
            <a:r>
              <a:rPr lang="en-US" altLang="en-US" sz="1400" b="1" dirty="0">
                <a:solidFill>
                  <a:schemeClr val="tx1"/>
                </a:solidFill>
                <a:latin typeface="Helvetica" pitchFamily="2" charset="0"/>
              </a:rPr>
              <a:t>	</a:t>
            </a:r>
          </a:p>
          <a:p>
            <a:pPr lvl="1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6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656799-2AB7-0347-86C9-A2E6D509D623}"/>
              </a:ext>
            </a:extLst>
          </p:cNvPr>
          <p:cNvSpPr txBox="1">
            <a:spLocks/>
          </p:cNvSpPr>
          <p:nvPr/>
        </p:nvSpPr>
        <p:spPr>
          <a:xfrm>
            <a:off x="441325" y="2390775"/>
            <a:ext cx="4054475" cy="2333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0CEFBF-039B-3340-99E3-8C5EFBC3AE25}"/>
              </a:ext>
            </a:extLst>
          </p:cNvPr>
          <p:cNvSpPr txBox="1">
            <a:spLocks/>
          </p:cNvSpPr>
          <p:nvPr/>
        </p:nvSpPr>
        <p:spPr>
          <a:xfrm>
            <a:off x="4364038" y="2366963"/>
            <a:ext cx="4259262" cy="22812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61870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2EA8DEE9-5DC5-394B-AD12-965E37C9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pPr algn="ctr"/>
            <a:r>
              <a:rPr lang="en-US" altLang="en-US" sz="3600" dirty="0"/>
              <a:t>Refactoring Actions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245E9DB6-13D7-B042-80ED-4825DF67C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986338"/>
          </a:xfrm>
        </p:spPr>
        <p:txBody>
          <a:bodyPr/>
          <a:lstStyle/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r>
              <a:rPr lang="en-US" altLang="en-US" sz="1800" b="1" dirty="0">
                <a:latin typeface="Calibri" panose="020F0502020204030204" pitchFamily="34" charset="0"/>
              </a:rPr>
              <a:t>       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dirty="0">
              <a:latin typeface="Calibri" panose="020F0502020204030204" pitchFamily="34" charset="0"/>
            </a:endParaRPr>
          </a:p>
          <a:p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0B2C5405-9CFA-CC4F-A9C1-52E27F6AE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AutoShape 1">
            <a:extLst>
              <a:ext uri="{FF2B5EF4-FFF2-40B4-BE49-F238E27FC236}">
                <a16:creationId xmlns:a16="http://schemas.microsoft.com/office/drawing/2014/main" id="{9FDB0BBE-32B3-BF4B-9720-FEB1430A7787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656799-2AB7-0347-86C9-A2E6D509D623}"/>
              </a:ext>
            </a:extLst>
          </p:cNvPr>
          <p:cNvSpPr txBox="1">
            <a:spLocks/>
          </p:cNvSpPr>
          <p:nvPr/>
        </p:nvSpPr>
        <p:spPr>
          <a:xfrm>
            <a:off x="441325" y="2390775"/>
            <a:ext cx="4054475" cy="2333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0CEFBF-039B-3340-99E3-8C5EFBC3AE25}"/>
              </a:ext>
            </a:extLst>
          </p:cNvPr>
          <p:cNvSpPr txBox="1">
            <a:spLocks/>
          </p:cNvSpPr>
          <p:nvPr/>
        </p:nvSpPr>
        <p:spPr>
          <a:xfrm>
            <a:off x="4364038" y="2366963"/>
            <a:ext cx="4259262" cy="22812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79462-740C-8243-BA1A-2ADED9EC947F}"/>
              </a:ext>
            </a:extLst>
          </p:cNvPr>
          <p:cNvSpPr/>
          <p:nvPr/>
        </p:nvSpPr>
        <p:spPr>
          <a:xfrm>
            <a:off x="916863" y="1654968"/>
            <a:ext cx="7732713" cy="3805237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We distributed two Excel documents that describe the refactoring actions for the Vehicle Inventory and Parts Master BODs</a:t>
            </a:r>
          </a:p>
          <a:p>
            <a:pPr lvl="0">
              <a:buChar char="•"/>
            </a:pPr>
            <a:endParaRPr lang="en-US" sz="2400" dirty="0"/>
          </a:p>
          <a:p>
            <a:pPr lvl="0"/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The next slides provide information on the refactoring items that need to be explained in more detail</a:t>
            </a:r>
          </a:p>
          <a:p>
            <a:pPr lvl="1">
              <a:buChar char="•"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EEA62766-1E5E-DC4F-8A88-15FDE64D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pPr algn="ctr"/>
            <a:r>
              <a:rPr lang="en-US" altLang="en-US" sz="3600" dirty="0"/>
              <a:t>Parts Refactoring Actions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24D8D876-A57E-094C-B3C5-1C7C8578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986338"/>
          </a:xfrm>
        </p:spPr>
        <p:txBody>
          <a:bodyPr/>
          <a:lstStyle/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r>
              <a:rPr lang="en-US" altLang="en-US" sz="1800" b="1" dirty="0">
                <a:latin typeface="Calibri" panose="020F0502020204030204" pitchFamily="34" charset="0"/>
              </a:rPr>
              <a:t>       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dirty="0">
              <a:latin typeface="Calibri" panose="020F0502020204030204" pitchFamily="34" charset="0"/>
            </a:endParaRPr>
          </a:p>
          <a:p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1EC44545-967D-CE45-87AE-DEFE00DFF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AutoShape 1">
            <a:extLst>
              <a:ext uri="{FF2B5EF4-FFF2-40B4-BE49-F238E27FC236}">
                <a16:creationId xmlns:a16="http://schemas.microsoft.com/office/drawing/2014/main" id="{A0BA9C7C-184E-FE4B-956D-191DFC119A3A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7413" name="Content Placeholder 3">
            <a:extLst>
              <a:ext uri="{FF2B5EF4-FFF2-40B4-BE49-F238E27FC236}">
                <a16:creationId xmlns:a16="http://schemas.microsoft.com/office/drawing/2014/main" id="{EF043DFE-ABEE-6845-BD90-E3046F86C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" y="789096"/>
            <a:ext cx="7732713" cy="534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marL="457200" lvl="1" indent="0" defTabSz="914400" eaLnBrk="1" hangingPunct="1">
              <a:spcBef>
                <a:spcPct val="20000"/>
              </a:spcBef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marL="457200" lvl="1" indent="0" algn="ctr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Helvetica" pitchFamily="2" charset="0"/>
              </a:rPr>
              <a:t>New PartType component defined as element “Part”</a:t>
            </a:r>
          </a:p>
          <a:p>
            <a:pPr marL="457200" lvl="1" indent="0" defTabSz="914400" eaLnBrk="1" hangingPunct="1">
              <a:spcBef>
                <a:spcPct val="20000"/>
              </a:spcBef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1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This new ”Part” element will replace the ItemIdentificationGroup under the PartsProductItem component.</a:t>
            </a:r>
          </a:p>
          <a:p>
            <a:pPr lvl="1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Consequently, all BODs that contain the PartsProductItem will inherit the new Part element.</a:t>
            </a:r>
          </a:p>
          <a:p>
            <a:pPr lvl="1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This new element is a good candidate for defining a JSON equivalent. </a:t>
            </a:r>
          </a:p>
          <a:p>
            <a:pPr marL="457200" lvl="1" indent="0" defTabSz="914400" eaLnBrk="1" hangingPunct="1">
              <a:spcBef>
                <a:spcPct val="20000"/>
              </a:spcBef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marL="457200" lvl="1" indent="0" defTabSz="914400" eaLnBrk="1" hangingPunct="1">
              <a:spcBef>
                <a:spcPct val="20000"/>
              </a:spcBef>
              <a:defRPr/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marL="457200" lvl="1" indent="0" defTabSz="914400"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chemeClr val="tx1"/>
                </a:solidFill>
                <a:latin typeface="Helvetica" pitchFamily="2" charset="0"/>
              </a:rPr>
              <a:t>	</a:t>
            </a:r>
          </a:p>
          <a:p>
            <a:pPr lvl="1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6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656799-2AB7-0347-86C9-A2E6D509D623}"/>
              </a:ext>
            </a:extLst>
          </p:cNvPr>
          <p:cNvSpPr txBox="1">
            <a:spLocks/>
          </p:cNvSpPr>
          <p:nvPr/>
        </p:nvSpPr>
        <p:spPr>
          <a:xfrm>
            <a:off x="441325" y="2390775"/>
            <a:ext cx="4054475" cy="2333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0CEFBF-039B-3340-99E3-8C5EFBC3AE25}"/>
              </a:ext>
            </a:extLst>
          </p:cNvPr>
          <p:cNvSpPr txBox="1">
            <a:spLocks/>
          </p:cNvSpPr>
          <p:nvPr/>
        </p:nvSpPr>
        <p:spPr>
          <a:xfrm>
            <a:off x="4364038" y="2366963"/>
            <a:ext cx="4259262" cy="22812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12EA27C-1259-C44C-BDCF-A164E18D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49" y="2921000"/>
            <a:ext cx="6819900" cy="3606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773F425A-8E07-6647-9ABD-0D09A524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pPr algn="ctr"/>
            <a:r>
              <a:rPr lang="en-US" altLang="en-US" sz="3600" dirty="0"/>
              <a:t>Parts Refactoring Actions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057D11A0-BC4F-124F-A9D6-9809EAB8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986338"/>
          </a:xfrm>
        </p:spPr>
        <p:txBody>
          <a:bodyPr/>
          <a:lstStyle/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r>
              <a:rPr lang="en-US" altLang="en-US" sz="1800" b="1" dirty="0">
                <a:latin typeface="Calibri" panose="020F0502020204030204" pitchFamily="34" charset="0"/>
              </a:rPr>
              <a:t>       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dirty="0">
              <a:latin typeface="Calibri" panose="020F0502020204030204" pitchFamily="34" charset="0"/>
            </a:endParaRPr>
          </a:p>
          <a:p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EE7585E5-05B8-F54A-848D-F747FE60E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AutoShape 1">
            <a:extLst>
              <a:ext uri="{FF2B5EF4-FFF2-40B4-BE49-F238E27FC236}">
                <a16:creationId xmlns:a16="http://schemas.microsoft.com/office/drawing/2014/main" id="{D152DE69-011C-9A40-B54D-1CA7D6B68889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9461" name="Content Placeholder 3">
            <a:extLst>
              <a:ext uri="{FF2B5EF4-FFF2-40B4-BE49-F238E27FC236}">
                <a16:creationId xmlns:a16="http://schemas.microsoft.com/office/drawing/2014/main" id="{C5155B78-5F36-3546-AC86-6EAC019E1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71563"/>
            <a:ext cx="7732713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Helvetica" pitchFamily="2" charset="0"/>
              </a:rPr>
              <a:t>Define a generic component "ReferencedPartsGroup". Group will have identifiers such as "Core Part", "Remanufactured Part".</a:t>
            </a: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--- ReferencedPartsGroup</a:t>
            </a: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     -- Part (new component)</a:t>
            </a: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     -- ReferencedPartContext (i.e., "Remanufactured", "Core", "Original Part".....) </a:t>
            </a:r>
            <a:r>
              <a:rPr lang="en-US" altLang="en-US" sz="1400" i="1" dirty="0">
                <a:solidFill>
                  <a:schemeClr val="tx1"/>
                </a:solidFill>
                <a:latin typeface="Helvetica" pitchFamily="2" charset="0"/>
              </a:rPr>
              <a:t>Ask  </a:t>
            </a: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i="1" dirty="0">
                <a:solidFill>
                  <a:schemeClr val="tx1"/>
                </a:solidFill>
                <a:latin typeface="Helvetica" pitchFamily="2" charset="0"/>
              </a:rPr>
              <a:t>         members for other possible scenarios</a:t>
            </a: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     -- Pricing</a:t>
            </a: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           -- Geographical Coordinate (will be part of the Pricing Component)</a:t>
            </a: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Helvetica" pitchFamily="2" charset="0"/>
              </a:rPr>
              <a:t>	</a:t>
            </a: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6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656799-2AB7-0347-86C9-A2E6D509D623}"/>
              </a:ext>
            </a:extLst>
          </p:cNvPr>
          <p:cNvSpPr txBox="1">
            <a:spLocks/>
          </p:cNvSpPr>
          <p:nvPr/>
        </p:nvSpPr>
        <p:spPr>
          <a:xfrm>
            <a:off x="441325" y="2390775"/>
            <a:ext cx="4054475" cy="2333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0CEFBF-039B-3340-99E3-8C5EFBC3AE25}"/>
              </a:ext>
            </a:extLst>
          </p:cNvPr>
          <p:cNvSpPr txBox="1">
            <a:spLocks/>
          </p:cNvSpPr>
          <p:nvPr/>
        </p:nvSpPr>
        <p:spPr>
          <a:xfrm>
            <a:off x="4364038" y="2366963"/>
            <a:ext cx="4259262" cy="22812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773F425A-8E07-6647-9ABD-0D09A524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pPr algn="ctr"/>
            <a:r>
              <a:rPr lang="en-US" altLang="en-US" sz="3600" dirty="0"/>
              <a:t>Vehicle Refactoring Actions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057D11A0-BC4F-124F-A9D6-9809EAB8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986338"/>
          </a:xfrm>
        </p:spPr>
        <p:txBody>
          <a:bodyPr/>
          <a:lstStyle/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r>
              <a:rPr lang="en-US" altLang="en-US" sz="1800" b="1" dirty="0">
                <a:latin typeface="Calibri" panose="020F0502020204030204" pitchFamily="34" charset="0"/>
              </a:rPr>
              <a:t>       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dirty="0">
              <a:latin typeface="Calibri" panose="020F0502020204030204" pitchFamily="34" charset="0"/>
            </a:endParaRPr>
          </a:p>
          <a:p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EE7585E5-05B8-F54A-848D-F747FE60E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AutoShape 1">
            <a:extLst>
              <a:ext uri="{FF2B5EF4-FFF2-40B4-BE49-F238E27FC236}">
                <a16:creationId xmlns:a16="http://schemas.microsoft.com/office/drawing/2014/main" id="{D152DE69-011C-9A40-B54D-1CA7D6B68889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9461" name="Content Placeholder 3">
            <a:extLst>
              <a:ext uri="{FF2B5EF4-FFF2-40B4-BE49-F238E27FC236}">
                <a16:creationId xmlns:a16="http://schemas.microsoft.com/office/drawing/2014/main" id="{C5155B78-5F36-3546-AC86-6EAC019E1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71563"/>
            <a:ext cx="7732713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1" algn="ctr" defTabSz="914400" eaLnBrk="1" hangingPunct="1">
              <a:spcBef>
                <a:spcPct val="200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Helvetica" pitchFamily="2" charset="0"/>
              </a:rPr>
              <a:t>Refactoring of the VehicleABIEType Common Component</a:t>
            </a: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marL="742950" lvl="1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This is a large component in STAR 5</a:t>
            </a: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marL="742950" lvl="1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Break down into sub-components with similar characteristics</a:t>
            </a: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marL="742950" lvl="1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This approach facilitates the definition of Business Information Entities based on BOD context</a:t>
            </a: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marL="742950" lvl="1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The Vehicle Specifications BOD may have a different ”Vehicle” component than the Vehicle Inventory BOD, for example</a:t>
            </a: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marL="742950" lvl="1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We will be able to derive simple JSON schemas from smaller XML schemas</a:t>
            </a: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marL="742950" lvl="1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This method is being used on the refactoring of other large components</a:t>
            </a: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Helvetica" pitchFamily="2" charset="0"/>
              </a:rPr>
              <a:t>	</a:t>
            </a: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6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656799-2AB7-0347-86C9-A2E6D509D623}"/>
              </a:ext>
            </a:extLst>
          </p:cNvPr>
          <p:cNvSpPr txBox="1">
            <a:spLocks/>
          </p:cNvSpPr>
          <p:nvPr/>
        </p:nvSpPr>
        <p:spPr>
          <a:xfrm>
            <a:off x="441325" y="2390775"/>
            <a:ext cx="4054475" cy="2333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0CEFBF-039B-3340-99E3-8C5EFBC3AE25}"/>
              </a:ext>
            </a:extLst>
          </p:cNvPr>
          <p:cNvSpPr txBox="1">
            <a:spLocks/>
          </p:cNvSpPr>
          <p:nvPr/>
        </p:nvSpPr>
        <p:spPr>
          <a:xfrm>
            <a:off x="4364038" y="2366963"/>
            <a:ext cx="4259262" cy="22812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929508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773F425A-8E07-6647-9ABD-0D09A524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pPr algn="ctr"/>
            <a:r>
              <a:rPr lang="en-US" altLang="en-US" sz="3600" dirty="0"/>
              <a:t>Vehicle Refactoring Actions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057D11A0-BC4F-124F-A9D6-9809EAB8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986338"/>
          </a:xfrm>
        </p:spPr>
        <p:txBody>
          <a:bodyPr/>
          <a:lstStyle/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r>
              <a:rPr lang="en-US" altLang="en-US" sz="1800" b="1" dirty="0">
                <a:latin typeface="Calibri" panose="020F0502020204030204" pitchFamily="34" charset="0"/>
              </a:rPr>
              <a:t>       </a:t>
            </a:r>
          </a:p>
          <a:p>
            <a:endParaRPr lang="en-US" altLang="en-US" sz="1800" b="1" dirty="0">
              <a:latin typeface="Calibri" panose="020F0502020204030204" pitchFamily="34" charset="0"/>
            </a:endParaRPr>
          </a:p>
          <a:p>
            <a:r>
              <a:rPr lang="en-US" altLang="en-US" sz="1800" b="1" dirty="0">
                <a:latin typeface="Calibri" panose="020F0502020204030204" pitchFamily="34" charset="0"/>
              </a:rPr>
              <a:t>	</a:t>
            </a:r>
          </a:p>
          <a:p>
            <a:endParaRPr lang="en-US" altLang="en-US" sz="1800" dirty="0">
              <a:latin typeface="Calibri" panose="020F0502020204030204" pitchFamily="34" charset="0"/>
            </a:endParaRPr>
          </a:p>
          <a:p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EE7585E5-05B8-F54A-848D-F747FE60E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46825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AutoShape 1">
            <a:extLst>
              <a:ext uri="{FF2B5EF4-FFF2-40B4-BE49-F238E27FC236}">
                <a16:creationId xmlns:a16="http://schemas.microsoft.com/office/drawing/2014/main" id="{D152DE69-011C-9A40-B54D-1CA7D6B68889}"/>
              </a:ext>
            </a:extLst>
          </p:cNvPr>
          <p:cNvSpPr>
            <a:spLocks/>
          </p:cNvSpPr>
          <p:nvPr/>
        </p:nvSpPr>
        <p:spPr bwMode="auto">
          <a:xfrm>
            <a:off x="4267200" y="6338888"/>
            <a:ext cx="4356100" cy="171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46101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r" eaLnBrk="1">
              <a:spcBef>
                <a:spcPts val="900"/>
              </a:spcBef>
            </a:pPr>
            <a:r>
              <a:rPr lang="en-US" altLang="en-US" sz="1200" i="1" dirty="0">
                <a:solidFill>
                  <a:srgbClr val="127BB4"/>
                </a:solidFill>
                <a:latin typeface="Arial Italic" charset="0"/>
                <a:sym typeface="Arial Italic" charset="0"/>
              </a:rPr>
              <a:t>Standards for Technology in Automotive Retail</a:t>
            </a:r>
            <a:endParaRPr lang="en-US" altLang="en-US" dirty="0"/>
          </a:p>
        </p:txBody>
      </p:sp>
      <p:sp>
        <p:nvSpPr>
          <p:cNvPr id="19461" name="Content Placeholder 3">
            <a:extLst>
              <a:ext uri="{FF2B5EF4-FFF2-40B4-BE49-F238E27FC236}">
                <a16:creationId xmlns:a16="http://schemas.microsoft.com/office/drawing/2014/main" id="{C5155B78-5F36-3546-AC86-6EAC019E1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900112"/>
            <a:ext cx="7732713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1" algn="ctr" defTabSz="914400" eaLnBrk="1" hangingPunct="1">
              <a:spcBef>
                <a:spcPct val="200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Helvetica" pitchFamily="2" charset="0"/>
              </a:rPr>
              <a:t>New “Vehicle Status” Component</a:t>
            </a: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marL="742950" lvl="1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Current STAR 5 elements can hold only one value</a:t>
            </a:r>
          </a:p>
          <a:p>
            <a:pPr marL="742950" lvl="1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Merge with VehicleActivityStatus and VehicleActivityStatusDate redundant elements </a:t>
            </a:r>
          </a:p>
          <a:p>
            <a:pPr marL="742950" lvl="1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Values are “Sold” “Built” “InTransint”, etc.</a:t>
            </a:r>
          </a:p>
          <a:p>
            <a:pPr marL="742950" lvl="1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New generic common component can hold multiple values</a:t>
            </a:r>
          </a:p>
          <a:p>
            <a:pPr marL="742950" lvl="1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Helvetica" pitchFamily="2" charset="0"/>
              </a:rPr>
              <a:t>Easier to maintain and extend if necessary</a:t>
            </a:r>
          </a:p>
          <a:p>
            <a:pPr marL="742950" lvl="1" indent="-285750" defTabSz="9144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400" b="1" dirty="0">
              <a:solidFill>
                <a:schemeClr val="tx1"/>
              </a:solidFill>
              <a:latin typeface="Helvetica" pitchFamily="2" charset="0"/>
            </a:endParaRPr>
          </a:p>
          <a:p>
            <a:pPr lvl="1" defTabSz="914400" eaLnBrk="1" hangingPunct="1">
              <a:spcBef>
                <a:spcPct val="20000"/>
              </a:spcBef>
            </a:pPr>
            <a:r>
              <a:rPr lang="en-US" altLang="en-US" sz="1400" b="1" dirty="0">
                <a:solidFill>
                  <a:schemeClr val="tx1"/>
                </a:solidFill>
                <a:latin typeface="Helvetica" pitchFamily="2" charset="0"/>
              </a:rPr>
              <a:t>	</a:t>
            </a:r>
          </a:p>
          <a:p>
            <a:pPr lvl="1" defTabSz="914400" eaLnBrk="1" hangingPunct="1">
              <a:spcBef>
                <a:spcPct val="20000"/>
              </a:spcBef>
            </a:pPr>
            <a:endParaRPr lang="en-US" altLang="en-US" sz="16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656799-2AB7-0347-86C9-A2E6D509D623}"/>
              </a:ext>
            </a:extLst>
          </p:cNvPr>
          <p:cNvSpPr txBox="1">
            <a:spLocks/>
          </p:cNvSpPr>
          <p:nvPr/>
        </p:nvSpPr>
        <p:spPr>
          <a:xfrm>
            <a:off x="441325" y="2390775"/>
            <a:ext cx="4054475" cy="2333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marL="457200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2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0CEFBF-039B-3340-99E3-8C5EFBC3AE25}"/>
              </a:ext>
            </a:extLst>
          </p:cNvPr>
          <p:cNvSpPr txBox="1">
            <a:spLocks/>
          </p:cNvSpPr>
          <p:nvPr/>
        </p:nvSpPr>
        <p:spPr>
          <a:xfrm>
            <a:off x="4364038" y="2366963"/>
            <a:ext cx="4259262" cy="22812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2" lvl="1" indent="0">
              <a:spcBef>
                <a:spcPts val="200"/>
              </a:spcBef>
              <a:buFont typeface="Arial" panose="020B0604020202020204" pitchFamily="34" charset="0"/>
              <a:buNone/>
              <a:defRPr/>
            </a:pPr>
            <a:endParaRPr lang="en-US" sz="1000" dirty="0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2576CA1-C05D-4E44-9086-28AEA25BA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141508"/>
            <a:ext cx="7112000" cy="312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7970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Calibri" charset="0"/>
            <a:sym typeface="Calibri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28873</TotalTime>
  <Words>1462</Words>
  <Application>Microsoft Macintosh PowerPoint</Application>
  <PresentationFormat>On-screen Show (4:3)</PresentationFormat>
  <Paragraphs>360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MS PGothic</vt:lpstr>
      <vt:lpstr>Helvetica</vt:lpstr>
      <vt:lpstr>Arial</vt:lpstr>
      <vt:lpstr>Avenir</vt:lpstr>
      <vt:lpstr>Arial Italic</vt:lpstr>
      <vt:lpstr>Office Theme</vt:lpstr>
      <vt:lpstr>BOD Architecture Refactoring Project Update </vt:lpstr>
      <vt:lpstr>Meeting Agenda</vt:lpstr>
      <vt:lpstr>BOD Architecture Refactoring Vehicle Inventory and Parts Master  </vt:lpstr>
      <vt:lpstr>Refactoring Approach</vt:lpstr>
      <vt:lpstr>Refactoring Actions</vt:lpstr>
      <vt:lpstr>Parts Refactoring Actions</vt:lpstr>
      <vt:lpstr>Parts Refactoring Actions</vt:lpstr>
      <vt:lpstr>Vehicle Refactoring Actions</vt:lpstr>
      <vt:lpstr>Vehicle Refactoring Actions</vt:lpstr>
      <vt:lpstr>Common Refactoring Actions</vt:lpstr>
      <vt:lpstr>Metadata Concept </vt:lpstr>
      <vt:lpstr>Metadata Concept</vt:lpstr>
      <vt:lpstr>Metadata Concept</vt:lpstr>
      <vt:lpstr>NEXT STEPS </vt:lpstr>
      <vt:lpstr>Next Steps</vt:lpstr>
      <vt:lpstr>Next Steps</vt:lpstr>
      <vt:lpstr>Next Steps</vt:lpstr>
      <vt:lpstr>Refactoring Workflow</vt:lpstr>
      <vt:lpstr>Refactoring Workflow</vt:lpstr>
      <vt:lpstr>JSON Schema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New Members Area of the STAR Website</dc:title>
  <dc:creator>Admin Admin</dc:creator>
  <cp:lastModifiedBy>Paco Escobar</cp:lastModifiedBy>
  <cp:revision>182</cp:revision>
  <cp:lastPrinted>2015-11-25T19:15:36Z</cp:lastPrinted>
  <dcterms:created xsi:type="dcterms:W3CDTF">2016-01-05T13:39:30Z</dcterms:created>
  <dcterms:modified xsi:type="dcterms:W3CDTF">2019-10-27T21:15:31Z</dcterms:modified>
</cp:coreProperties>
</file>