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7" r:id="rId1"/>
  </p:sldMasterIdLst>
  <p:sldIdLst>
    <p:sldId id="256" r:id="rId2"/>
    <p:sldId id="257" r:id="rId3"/>
    <p:sldId id="258" r:id="rId4"/>
    <p:sldId id="280" r:id="rId5"/>
    <p:sldId id="259" r:id="rId6"/>
    <p:sldId id="260" r:id="rId7"/>
    <p:sldId id="261" r:id="rId8"/>
    <p:sldId id="262" r:id="rId9"/>
    <p:sldId id="263" r:id="rId10"/>
    <p:sldId id="265" r:id="rId11"/>
    <p:sldId id="264" r:id="rId12"/>
    <p:sldId id="266" r:id="rId13"/>
    <p:sldId id="267" r:id="rId14"/>
    <p:sldId id="268" r:id="rId15"/>
    <p:sldId id="269" r:id="rId16"/>
    <p:sldId id="270" r:id="rId17"/>
    <p:sldId id="271" r:id="rId18"/>
    <p:sldId id="272" r:id="rId19"/>
    <p:sldId id="273" r:id="rId20"/>
    <p:sldId id="274" r:id="rId21"/>
    <p:sldId id="276" r:id="rId22"/>
    <p:sldId id="277" r:id="rId23"/>
    <p:sldId id="278" r:id="rId24"/>
    <p:sldId id="279" r:id="rId25"/>
    <p:sldId id="281" r:id="rId26"/>
    <p:sldId id="282"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3BC1"/>
    <a:srgbClr val="3A4E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20" d="100"/>
          <a:sy n="120" d="100"/>
        </p:scale>
        <p:origin x="23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B61BEF0D-F0BB-DE4B-95CE-6DB70DBA9567}" type="datetimeFigureOut">
              <a:rPr lang="en-US" smtClean="0"/>
              <a:pPr/>
              <a:t>10/20/2017</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accent1"/>
                </a:solidFill>
              </a:defRPr>
            </a:lvl1pPr>
          </a:lstStyle>
          <a:p>
            <a:fld id="{D57F1E4F-1CFF-5643-939E-217C01CDF565}" type="slidenum">
              <a:rPr lang="en-US" smtClean="0"/>
              <a:pPr/>
              <a:t>‹#›</a:t>
            </a:fld>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7199921"/>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9153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B61BEF0D-F0BB-DE4B-95CE-6DB70DBA9567}" type="datetimeFigureOut">
              <a:rPr lang="en-US" smtClean="0"/>
              <a:pPr/>
              <a:t>10/20/2017</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D57F1E4F-1CFF-5643-939E-217C01CDF565}" type="slidenum">
              <a:rPr lang="en-US" smtClean="0"/>
              <a:pPr/>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4464852"/>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4557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accent1"/>
                </a:solidFill>
              </a:defRPr>
            </a:lvl1pPr>
          </a:lstStyle>
          <a:p>
            <a:fld id="{B61BEF0D-F0BB-DE4B-95CE-6DB70DBA9567}" type="datetimeFigureOut">
              <a:rPr lang="en-US" smtClean="0"/>
              <a:pPr/>
              <a:t>10/20/2017</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accent1"/>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D57F1E4F-1CFF-5643-939E-217C01CDF565}" type="slidenum">
              <a:rPr lang="en-US" smtClean="0"/>
              <a:pPr/>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9785386"/>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1263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8566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0983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2382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29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9361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accent1"/>
                </a:solidFill>
                <a:latin typeface="+mj-lt"/>
              </a:defRPr>
            </a:lvl1pPr>
          </a:lstStyle>
          <a:p>
            <a:fld id="{B61BEF0D-F0BB-DE4B-95CE-6DB70DBA9567}" type="datetimeFigureOut">
              <a:rPr lang="en-US" smtClean="0"/>
              <a:pPr/>
              <a:t>10/20/2017</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accent1"/>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D57F1E4F-1CFF-5643-939E-217C01CDF565}" type="slidenum">
              <a:rPr lang="en-US" smtClean="0"/>
              <a:pPr/>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8780965"/>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r" defTabSz="914400" rtl="0" eaLnBrk="1" latinLnBrk="0" hangingPunct="1">
        <a:lnSpc>
          <a:spcPct val="90000"/>
        </a:lnSpc>
        <a:spcBef>
          <a:spcPct val="0"/>
        </a:spcBef>
        <a:buNone/>
        <a:defRPr sz="5000" b="0" i="1" kern="1200" baseline="0">
          <a:solidFill>
            <a:schemeClr val="accent1"/>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help.sentiment140.com/for-students/"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95B3D-ED94-4EA6-BB79-5EC600F7988F}"/>
              </a:ext>
            </a:extLst>
          </p:cNvPr>
          <p:cNvSpPr>
            <a:spLocks noGrp="1"/>
          </p:cNvSpPr>
          <p:nvPr>
            <p:ph type="ctrTitle"/>
          </p:nvPr>
        </p:nvSpPr>
        <p:spPr/>
        <p:txBody>
          <a:bodyPr>
            <a:normAutofit/>
          </a:bodyPr>
          <a:lstStyle/>
          <a:p>
            <a:r>
              <a:rPr lang="en-US" sz="4000" dirty="0"/>
              <a:t>Predict the probability of reading positive tweets about Donald Trump, Mother Teresa, and Barack Obama</a:t>
            </a:r>
            <a:endParaRPr lang="en-US" dirty="0"/>
          </a:p>
        </p:txBody>
      </p:sp>
      <p:sp>
        <p:nvSpPr>
          <p:cNvPr id="3" name="Subtitle 2">
            <a:extLst>
              <a:ext uri="{FF2B5EF4-FFF2-40B4-BE49-F238E27FC236}">
                <a16:creationId xmlns:a16="http://schemas.microsoft.com/office/drawing/2014/main" id="{9F896A44-56FA-4142-875D-716BBFFE5A01}"/>
              </a:ext>
            </a:extLst>
          </p:cNvPr>
          <p:cNvSpPr>
            <a:spLocks noGrp="1"/>
          </p:cNvSpPr>
          <p:nvPr>
            <p:ph type="subTitle" idx="1"/>
          </p:nvPr>
        </p:nvSpPr>
        <p:spPr/>
        <p:txBody>
          <a:bodyPr/>
          <a:lstStyle/>
          <a:p>
            <a:r>
              <a:rPr lang="en-US" dirty="0"/>
              <a:t>Using “R”</a:t>
            </a:r>
          </a:p>
        </p:txBody>
      </p:sp>
    </p:spTree>
    <p:extLst>
      <p:ext uri="{BB962C8B-B14F-4D97-AF65-F5344CB8AC3E}">
        <p14:creationId xmlns:p14="http://schemas.microsoft.com/office/powerpoint/2010/main" val="1029515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F3EF9-A5BE-4194-AC9F-929708AB850F}"/>
              </a:ext>
            </a:extLst>
          </p:cNvPr>
          <p:cNvSpPr>
            <a:spLocks noGrp="1"/>
          </p:cNvSpPr>
          <p:nvPr>
            <p:ph type="title"/>
          </p:nvPr>
        </p:nvSpPr>
        <p:spPr>
          <a:xfrm>
            <a:off x="762000" y="559677"/>
            <a:ext cx="4080344" cy="5635017"/>
          </a:xfrm>
        </p:spPr>
        <p:txBody>
          <a:bodyPr>
            <a:normAutofit/>
          </a:bodyPr>
          <a:lstStyle/>
          <a:p>
            <a:r>
              <a:rPr lang="en-US" sz="3500" dirty="0"/>
              <a:t>#Build dictionary of terms with </a:t>
            </a:r>
            <a:r>
              <a:rPr lang="en-US" sz="3500" dirty="0" err="1"/>
              <a:t>create_vocabulary</a:t>
            </a:r>
            <a:r>
              <a:rPr lang="en-US" sz="3500" dirty="0"/>
              <a:t>. </a:t>
            </a:r>
          </a:p>
        </p:txBody>
      </p:sp>
      <p:sp>
        <p:nvSpPr>
          <p:cNvPr id="3" name="Content Placeholder 2">
            <a:extLst>
              <a:ext uri="{FF2B5EF4-FFF2-40B4-BE49-F238E27FC236}">
                <a16:creationId xmlns:a16="http://schemas.microsoft.com/office/drawing/2014/main" id="{AFCC219B-D54A-4693-89CC-798995794BF5}"/>
              </a:ext>
            </a:extLst>
          </p:cNvPr>
          <p:cNvSpPr>
            <a:spLocks noGrp="1"/>
          </p:cNvSpPr>
          <p:nvPr>
            <p:ph sz="half" idx="1"/>
          </p:nvPr>
        </p:nvSpPr>
        <p:spPr>
          <a:xfrm>
            <a:off x="5181600" y="540628"/>
            <a:ext cx="6248400" cy="1840622"/>
          </a:xfrm>
        </p:spPr>
        <p:txBody>
          <a:bodyPr/>
          <a:lstStyle/>
          <a:p>
            <a:r>
              <a:rPr lang="en-US" dirty="0"/>
              <a:t>Define with </a:t>
            </a:r>
            <a:r>
              <a:rPr lang="en-US" dirty="0" err="1"/>
              <a:t>vocab_vectorizer</a:t>
            </a:r>
            <a:r>
              <a:rPr lang="en-US" dirty="0"/>
              <a:t> how to map the word to indices. </a:t>
            </a:r>
            <a:r>
              <a:rPr lang="en-US" dirty="0" err="1"/>
              <a:t>Create_dtm</a:t>
            </a:r>
            <a:r>
              <a:rPr lang="en-US" dirty="0"/>
              <a:t> creates the DTM (Document Term Matrix)</a:t>
            </a:r>
          </a:p>
        </p:txBody>
      </p:sp>
      <p:sp>
        <p:nvSpPr>
          <p:cNvPr id="4" name="Content Placeholder 3">
            <a:extLst>
              <a:ext uri="{FF2B5EF4-FFF2-40B4-BE49-F238E27FC236}">
                <a16:creationId xmlns:a16="http://schemas.microsoft.com/office/drawing/2014/main" id="{37A24415-83CE-4944-B863-E2782A75E15D}"/>
              </a:ext>
            </a:extLst>
          </p:cNvPr>
          <p:cNvSpPr>
            <a:spLocks noGrp="1"/>
          </p:cNvSpPr>
          <p:nvPr>
            <p:ph sz="half" idx="2"/>
          </p:nvPr>
        </p:nvSpPr>
        <p:spPr>
          <a:xfrm>
            <a:off x="5181600" y="2981325"/>
            <a:ext cx="6248400" cy="3213370"/>
          </a:xfrm>
        </p:spPr>
        <p:txBody>
          <a:bodyPr/>
          <a:lstStyle/>
          <a:p>
            <a:pPr marL="0" indent="0">
              <a:buNone/>
            </a:pPr>
            <a:r>
              <a:rPr lang="en-US" u="sng" dirty="0"/>
              <a:t>Code:</a:t>
            </a:r>
          </a:p>
          <a:p>
            <a:r>
              <a:rPr lang="en-US" dirty="0"/>
              <a:t>dictionary &lt;- </a:t>
            </a:r>
            <a:r>
              <a:rPr lang="en-US" dirty="0" err="1"/>
              <a:t>create_vocabulary</a:t>
            </a:r>
            <a:r>
              <a:rPr lang="en-US" dirty="0"/>
              <a:t>(</a:t>
            </a:r>
            <a:r>
              <a:rPr lang="en-US" dirty="0" err="1"/>
              <a:t>trainSet</a:t>
            </a:r>
            <a:r>
              <a:rPr lang="en-US" dirty="0"/>
              <a:t>)</a:t>
            </a:r>
          </a:p>
          <a:p>
            <a:r>
              <a:rPr lang="en-US" dirty="0" err="1"/>
              <a:t>dictionaryVector</a:t>
            </a:r>
            <a:r>
              <a:rPr lang="en-US" dirty="0"/>
              <a:t> &lt;- </a:t>
            </a:r>
            <a:r>
              <a:rPr lang="en-US" dirty="0" err="1"/>
              <a:t>vocab_vectorizer</a:t>
            </a:r>
            <a:r>
              <a:rPr lang="en-US" dirty="0"/>
              <a:t>(dictionary)</a:t>
            </a:r>
          </a:p>
          <a:p>
            <a:r>
              <a:rPr lang="en-US" dirty="0" err="1"/>
              <a:t>docTermMatrixTraining</a:t>
            </a:r>
            <a:r>
              <a:rPr lang="en-US" dirty="0"/>
              <a:t> &lt;- </a:t>
            </a:r>
            <a:r>
              <a:rPr lang="en-US" dirty="0" err="1"/>
              <a:t>create_dtm</a:t>
            </a:r>
            <a:r>
              <a:rPr lang="en-US" dirty="0"/>
              <a:t>(</a:t>
            </a:r>
            <a:r>
              <a:rPr lang="en-US" dirty="0" err="1"/>
              <a:t>trainSet</a:t>
            </a:r>
            <a:r>
              <a:rPr lang="en-US" dirty="0"/>
              <a:t>, </a:t>
            </a:r>
            <a:r>
              <a:rPr lang="en-US" dirty="0" err="1"/>
              <a:t>dictionaryVector</a:t>
            </a:r>
            <a:r>
              <a:rPr lang="en-US" dirty="0"/>
              <a:t>)</a:t>
            </a:r>
          </a:p>
          <a:p>
            <a:r>
              <a:rPr lang="en-US" dirty="0" err="1"/>
              <a:t>docTermMatrixChecking</a:t>
            </a:r>
            <a:r>
              <a:rPr lang="en-US" dirty="0"/>
              <a:t> &lt;- </a:t>
            </a:r>
            <a:r>
              <a:rPr lang="en-US" dirty="0" err="1"/>
              <a:t>create_dtm</a:t>
            </a:r>
            <a:r>
              <a:rPr lang="en-US" dirty="0"/>
              <a:t>(</a:t>
            </a:r>
            <a:r>
              <a:rPr lang="en-US" dirty="0" err="1"/>
              <a:t>checkSet</a:t>
            </a:r>
            <a:r>
              <a:rPr lang="en-US" dirty="0"/>
              <a:t>, </a:t>
            </a:r>
            <a:r>
              <a:rPr lang="en-US" dirty="0" err="1"/>
              <a:t>dictionaryVector</a:t>
            </a:r>
            <a:r>
              <a:rPr lang="en-US" dirty="0"/>
              <a:t>)</a:t>
            </a:r>
          </a:p>
          <a:p>
            <a:pPr marL="0" indent="0">
              <a:buNone/>
            </a:pPr>
            <a:endParaRPr lang="en-US" u="sng" dirty="0"/>
          </a:p>
          <a:p>
            <a:endParaRPr lang="en-US" u="sng" dirty="0"/>
          </a:p>
        </p:txBody>
      </p:sp>
    </p:spTree>
    <p:extLst>
      <p:ext uri="{BB962C8B-B14F-4D97-AF65-F5344CB8AC3E}">
        <p14:creationId xmlns:p14="http://schemas.microsoft.com/office/powerpoint/2010/main" val="1167919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F3EF9-A5BE-4194-AC9F-929708AB850F}"/>
              </a:ext>
            </a:extLst>
          </p:cNvPr>
          <p:cNvSpPr>
            <a:spLocks noGrp="1"/>
          </p:cNvSpPr>
          <p:nvPr>
            <p:ph type="title"/>
          </p:nvPr>
        </p:nvSpPr>
        <p:spPr>
          <a:xfrm>
            <a:off x="762000" y="559677"/>
            <a:ext cx="3833906" cy="5635017"/>
          </a:xfrm>
        </p:spPr>
        <p:txBody>
          <a:bodyPr>
            <a:normAutofit/>
          </a:bodyPr>
          <a:lstStyle/>
          <a:p>
            <a:r>
              <a:rPr lang="en-US" sz="4600" dirty="0"/>
              <a:t>#</a:t>
            </a:r>
            <a:r>
              <a:rPr lang="en-US" sz="4600" dirty="0" err="1"/>
              <a:t>tf-idf</a:t>
            </a:r>
            <a:r>
              <a:rPr lang="en-US" sz="4600" dirty="0"/>
              <a:t> modelling by term-frequency and inverse-document-frequency</a:t>
            </a:r>
            <a:br>
              <a:rPr lang="en-US" dirty="0"/>
            </a:br>
            <a:endParaRPr lang="en-US" dirty="0"/>
          </a:p>
        </p:txBody>
      </p:sp>
      <p:sp>
        <p:nvSpPr>
          <p:cNvPr id="3" name="Content Placeholder 2">
            <a:extLst>
              <a:ext uri="{FF2B5EF4-FFF2-40B4-BE49-F238E27FC236}">
                <a16:creationId xmlns:a16="http://schemas.microsoft.com/office/drawing/2014/main" id="{AFCC219B-D54A-4693-89CC-798995794BF5}"/>
              </a:ext>
            </a:extLst>
          </p:cNvPr>
          <p:cNvSpPr>
            <a:spLocks noGrp="1"/>
          </p:cNvSpPr>
          <p:nvPr>
            <p:ph sz="half" idx="1"/>
          </p:nvPr>
        </p:nvSpPr>
        <p:spPr>
          <a:xfrm>
            <a:off x="5181600" y="540628"/>
            <a:ext cx="6248400" cy="1840622"/>
          </a:xfrm>
        </p:spPr>
        <p:txBody>
          <a:bodyPr/>
          <a:lstStyle/>
          <a:p>
            <a:r>
              <a:rPr lang="en-US" dirty="0"/>
              <a:t>Used to align the model</a:t>
            </a:r>
          </a:p>
        </p:txBody>
      </p:sp>
      <p:sp>
        <p:nvSpPr>
          <p:cNvPr id="4" name="Content Placeholder 3">
            <a:extLst>
              <a:ext uri="{FF2B5EF4-FFF2-40B4-BE49-F238E27FC236}">
                <a16:creationId xmlns:a16="http://schemas.microsoft.com/office/drawing/2014/main" id="{37A24415-83CE-4944-B863-E2782A75E15D}"/>
              </a:ext>
            </a:extLst>
          </p:cNvPr>
          <p:cNvSpPr>
            <a:spLocks noGrp="1"/>
          </p:cNvSpPr>
          <p:nvPr>
            <p:ph sz="half" idx="2"/>
          </p:nvPr>
        </p:nvSpPr>
        <p:spPr>
          <a:xfrm>
            <a:off x="5181600" y="2981325"/>
            <a:ext cx="6248400" cy="3213370"/>
          </a:xfrm>
        </p:spPr>
        <p:txBody>
          <a:bodyPr/>
          <a:lstStyle/>
          <a:p>
            <a:pPr marL="0" indent="0">
              <a:buNone/>
            </a:pPr>
            <a:r>
              <a:rPr lang="en-US" u="sng" dirty="0"/>
              <a:t>Code:</a:t>
            </a:r>
          </a:p>
          <a:p>
            <a:r>
              <a:rPr lang="en-US" dirty="0" err="1"/>
              <a:t>modelTfidf</a:t>
            </a:r>
            <a:r>
              <a:rPr lang="en-US" dirty="0"/>
              <a:t> &lt;- </a:t>
            </a:r>
            <a:r>
              <a:rPr lang="en-US" dirty="0" err="1"/>
              <a:t>TfIdf$new</a:t>
            </a:r>
            <a:r>
              <a:rPr lang="en-US" dirty="0"/>
              <a:t>()</a:t>
            </a:r>
          </a:p>
          <a:p>
            <a:endParaRPr lang="en-US" u="sng" dirty="0"/>
          </a:p>
          <a:p>
            <a:endParaRPr lang="en-US" u="sng" dirty="0"/>
          </a:p>
        </p:txBody>
      </p:sp>
    </p:spTree>
    <p:extLst>
      <p:ext uri="{BB962C8B-B14F-4D97-AF65-F5344CB8AC3E}">
        <p14:creationId xmlns:p14="http://schemas.microsoft.com/office/powerpoint/2010/main" val="561931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F3EF9-A5BE-4194-AC9F-929708AB850F}"/>
              </a:ext>
            </a:extLst>
          </p:cNvPr>
          <p:cNvSpPr>
            <a:spLocks noGrp="1"/>
          </p:cNvSpPr>
          <p:nvPr>
            <p:ph type="title"/>
          </p:nvPr>
        </p:nvSpPr>
        <p:spPr>
          <a:xfrm>
            <a:off x="762000" y="559677"/>
            <a:ext cx="3833906" cy="5635017"/>
          </a:xfrm>
        </p:spPr>
        <p:txBody>
          <a:bodyPr>
            <a:noAutofit/>
          </a:bodyPr>
          <a:lstStyle/>
          <a:p>
            <a:r>
              <a:rPr lang="en-US" sz="4100" dirty="0"/>
              <a:t>#Align the data model to the set that was trained with </a:t>
            </a:r>
            <a:r>
              <a:rPr lang="en-US" sz="4100" dirty="0" err="1"/>
              <a:t>fit_transform</a:t>
            </a:r>
            <a:r>
              <a:rPr lang="en-US" sz="4100" dirty="0"/>
              <a:t>. </a:t>
            </a:r>
          </a:p>
        </p:txBody>
      </p:sp>
      <p:sp>
        <p:nvSpPr>
          <p:cNvPr id="3" name="Content Placeholder 2">
            <a:extLst>
              <a:ext uri="{FF2B5EF4-FFF2-40B4-BE49-F238E27FC236}">
                <a16:creationId xmlns:a16="http://schemas.microsoft.com/office/drawing/2014/main" id="{AFCC219B-D54A-4693-89CC-798995794BF5}"/>
              </a:ext>
            </a:extLst>
          </p:cNvPr>
          <p:cNvSpPr>
            <a:spLocks noGrp="1"/>
          </p:cNvSpPr>
          <p:nvPr>
            <p:ph sz="half" idx="1"/>
          </p:nvPr>
        </p:nvSpPr>
        <p:spPr>
          <a:xfrm>
            <a:off x="5181600" y="540628"/>
            <a:ext cx="6248400" cy="1840622"/>
          </a:xfrm>
        </p:spPr>
        <p:txBody>
          <a:bodyPr/>
          <a:lstStyle/>
          <a:p>
            <a:r>
              <a:rPr lang="en-US" dirty="0"/>
              <a:t>Change the trained data with the model.</a:t>
            </a:r>
          </a:p>
        </p:txBody>
      </p:sp>
      <p:sp>
        <p:nvSpPr>
          <p:cNvPr id="4" name="Content Placeholder 3">
            <a:extLst>
              <a:ext uri="{FF2B5EF4-FFF2-40B4-BE49-F238E27FC236}">
                <a16:creationId xmlns:a16="http://schemas.microsoft.com/office/drawing/2014/main" id="{37A24415-83CE-4944-B863-E2782A75E15D}"/>
              </a:ext>
            </a:extLst>
          </p:cNvPr>
          <p:cNvSpPr>
            <a:spLocks noGrp="1"/>
          </p:cNvSpPr>
          <p:nvPr>
            <p:ph sz="half" idx="2"/>
          </p:nvPr>
        </p:nvSpPr>
        <p:spPr>
          <a:xfrm>
            <a:off x="5181600" y="2981325"/>
            <a:ext cx="6248400" cy="3213370"/>
          </a:xfrm>
        </p:spPr>
        <p:txBody>
          <a:bodyPr/>
          <a:lstStyle/>
          <a:p>
            <a:pPr marL="0" indent="0">
              <a:buNone/>
            </a:pPr>
            <a:r>
              <a:rPr lang="en-US" u="sng" dirty="0"/>
              <a:t>Codes:</a:t>
            </a:r>
          </a:p>
          <a:p>
            <a:r>
              <a:rPr lang="en-US" dirty="0" err="1"/>
              <a:t>docTermMatrixTraining_modelTfidf</a:t>
            </a:r>
            <a:r>
              <a:rPr lang="en-US" dirty="0"/>
              <a:t>&lt;- </a:t>
            </a:r>
            <a:r>
              <a:rPr lang="en-US" dirty="0" err="1"/>
              <a:t>fit_transform</a:t>
            </a:r>
            <a:r>
              <a:rPr lang="en-US" dirty="0"/>
              <a:t>(</a:t>
            </a:r>
            <a:r>
              <a:rPr lang="en-US" dirty="0" err="1"/>
              <a:t>docTermMatrixTraining</a:t>
            </a:r>
            <a:r>
              <a:rPr lang="en-US" dirty="0"/>
              <a:t>, </a:t>
            </a:r>
            <a:r>
              <a:rPr lang="en-US" dirty="0" err="1"/>
              <a:t>modelTfidf</a:t>
            </a:r>
            <a:r>
              <a:rPr lang="en-US" dirty="0"/>
              <a:t>)</a:t>
            </a:r>
          </a:p>
          <a:p>
            <a:r>
              <a:rPr lang="en-US" dirty="0" err="1"/>
              <a:t>docTermMatrixChecking_modelTfidf</a:t>
            </a:r>
            <a:r>
              <a:rPr lang="en-US" dirty="0"/>
              <a:t>&lt;- </a:t>
            </a:r>
            <a:r>
              <a:rPr lang="en-US" dirty="0" err="1"/>
              <a:t>fit_transform</a:t>
            </a:r>
            <a:r>
              <a:rPr lang="en-US" dirty="0"/>
              <a:t>(</a:t>
            </a:r>
            <a:r>
              <a:rPr lang="en-US" dirty="0" err="1"/>
              <a:t>docTermMatrixChecking</a:t>
            </a:r>
            <a:r>
              <a:rPr lang="en-US" dirty="0"/>
              <a:t>, </a:t>
            </a:r>
            <a:r>
              <a:rPr lang="en-US" dirty="0" err="1"/>
              <a:t>modelTfidf</a:t>
            </a:r>
            <a:r>
              <a:rPr lang="en-US" dirty="0"/>
              <a:t>)</a:t>
            </a:r>
          </a:p>
          <a:p>
            <a:endParaRPr lang="en-US" u="sng" dirty="0"/>
          </a:p>
          <a:p>
            <a:endParaRPr lang="en-US" u="sng" dirty="0"/>
          </a:p>
        </p:txBody>
      </p:sp>
    </p:spTree>
    <p:extLst>
      <p:ext uri="{BB962C8B-B14F-4D97-AF65-F5344CB8AC3E}">
        <p14:creationId xmlns:p14="http://schemas.microsoft.com/office/powerpoint/2010/main" val="1438844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F3EF9-A5BE-4194-AC9F-929708AB850F}"/>
              </a:ext>
            </a:extLst>
          </p:cNvPr>
          <p:cNvSpPr>
            <a:spLocks noGrp="1"/>
          </p:cNvSpPr>
          <p:nvPr>
            <p:ph type="title"/>
          </p:nvPr>
        </p:nvSpPr>
        <p:spPr>
          <a:xfrm>
            <a:off x="762000" y="559677"/>
            <a:ext cx="3833906" cy="5635017"/>
          </a:xfrm>
        </p:spPr>
        <p:txBody>
          <a:bodyPr>
            <a:noAutofit/>
          </a:bodyPr>
          <a:lstStyle/>
          <a:p>
            <a:r>
              <a:rPr lang="en-US" sz="3400" dirty="0"/>
              <a:t>#Train the model and use k-fold cross validation with </a:t>
            </a:r>
            <a:r>
              <a:rPr lang="en-US" sz="3400" dirty="0" err="1"/>
              <a:t>cv.glmnet</a:t>
            </a:r>
            <a:r>
              <a:rPr lang="en-US" sz="3400" dirty="0"/>
              <a:t>. </a:t>
            </a:r>
          </a:p>
        </p:txBody>
      </p:sp>
      <p:sp>
        <p:nvSpPr>
          <p:cNvPr id="3" name="Content Placeholder 2">
            <a:extLst>
              <a:ext uri="{FF2B5EF4-FFF2-40B4-BE49-F238E27FC236}">
                <a16:creationId xmlns:a16="http://schemas.microsoft.com/office/drawing/2014/main" id="{AFCC219B-D54A-4693-89CC-798995794BF5}"/>
              </a:ext>
            </a:extLst>
          </p:cNvPr>
          <p:cNvSpPr>
            <a:spLocks noGrp="1"/>
          </p:cNvSpPr>
          <p:nvPr>
            <p:ph sz="half" idx="1"/>
          </p:nvPr>
        </p:nvSpPr>
        <p:spPr>
          <a:xfrm>
            <a:off x="5181600" y="540628"/>
            <a:ext cx="6248400" cy="1840622"/>
          </a:xfrm>
        </p:spPr>
        <p:txBody>
          <a:bodyPr/>
          <a:lstStyle/>
          <a:p>
            <a:r>
              <a:rPr lang="en-US" dirty="0"/>
              <a:t>Check under the ROC curve. Use </a:t>
            </a:r>
            <a:r>
              <a:rPr lang="en-US" dirty="0" err="1"/>
              <a:t>nfolds</a:t>
            </a:r>
            <a:r>
              <a:rPr lang="en-US" dirty="0"/>
              <a:t> = 5 for faster training. Set </a:t>
            </a:r>
            <a:r>
              <a:rPr lang="en-US" dirty="0" err="1"/>
              <a:t>maxit</a:t>
            </a:r>
            <a:r>
              <a:rPr lang="en-US" dirty="0"/>
              <a:t> = 1e3 to keep iterations low for faster training.</a:t>
            </a:r>
          </a:p>
        </p:txBody>
      </p:sp>
      <p:sp>
        <p:nvSpPr>
          <p:cNvPr id="4" name="Content Placeholder 3">
            <a:extLst>
              <a:ext uri="{FF2B5EF4-FFF2-40B4-BE49-F238E27FC236}">
                <a16:creationId xmlns:a16="http://schemas.microsoft.com/office/drawing/2014/main" id="{37A24415-83CE-4944-B863-E2782A75E15D}"/>
              </a:ext>
            </a:extLst>
          </p:cNvPr>
          <p:cNvSpPr>
            <a:spLocks noGrp="1"/>
          </p:cNvSpPr>
          <p:nvPr>
            <p:ph sz="half" idx="2"/>
          </p:nvPr>
        </p:nvSpPr>
        <p:spPr>
          <a:xfrm>
            <a:off x="5181600" y="2981325"/>
            <a:ext cx="6248400" cy="3213370"/>
          </a:xfrm>
        </p:spPr>
        <p:txBody>
          <a:bodyPr/>
          <a:lstStyle/>
          <a:p>
            <a:pPr marL="0" indent="0">
              <a:buNone/>
            </a:pPr>
            <a:r>
              <a:rPr lang="en-US" u="sng" dirty="0"/>
              <a:t>Code:</a:t>
            </a:r>
          </a:p>
          <a:p>
            <a:r>
              <a:rPr lang="en-US" dirty="0" err="1"/>
              <a:t>modelTrainingWithGlmnet</a:t>
            </a:r>
            <a:r>
              <a:rPr lang="en-US" dirty="0"/>
              <a:t> &lt;- </a:t>
            </a:r>
            <a:r>
              <a:rPr lang="en-US" dirty="0" err="1"/>
              <a:t>cv.glmnet</a:t>
            </a:r>
            <a:r>
              <a:rPr lang="en-US" dirty="0"/>
              <a:t>(x = </a:t>
            </a:r>
            <a:r>
              <a:rPr lang="en-US" dirty="0" err="1"/>
              <a:t>docTermMatrixTraining_modelTfidf</a:t>
            </a:r>
            <a:r>
              <a:rPr lang="en-US" dirty="0"/>
              <a:t>,  y = </a:t>
            </a:r>
            <a:r>
              <a:rPr lang="en-US" dirty="0" err="1"/>
              <a:t>trainTwitterFeeds</a:t>
            </a:r>
            <a:r>
              <a:rPr lang="en-US" dirty="0"/>
              <a:t>[['opinion']], family = 'binomial', alpha = 1, </a:t>
            </a:r>
            <a:r>
              <a:rPr lang="en-US" dirty="0" err="1"/>
              <a:t>type.measure</a:t>
            </a:r>
            <a:r>
              <a:rPr lang="en-US" dirty="0"/>
              <a:t> = "</a:t>
            </a:r>
            <a:r>
              <a:rPr lang="en-US" dirty="0" err="1"/>
              <a:t>auc</a:t>
            </a:r>
            <a:r>
              <a:rPr lang="en-US" dirty="0"/>
              <a:t>", </a:t>
            </a:r>
            <a:r>
              <a:rPr lang="en-US" dirty="0" err="1"/>
              <a:t>nfolds</a:t>
            </a:r>
            <a:r>
              <a:rPr lang="en-US" dirty="0"/>
              <a:t> = 5, thresh = 1e-3, </a:t>
            </a:r>
            <a:r>
              <a:rPr lang="en-US" dirty="0" err="1"/>
              <a:t>maxit</a:t>
            </a:r>
            <a:r>
              <a:rPr lang="en-US" dirty="0"/>
              <a:t> = 1e3)</a:t>
            </a:r>
          </a:p>
          <a:p>
            <a:endParaRPr lang="en-US" u="sng" dirty="0"/>
          </a:p>
          <a:p>
            <a:endParaRPr lang="en-US" u="sng" dirty="0"/>
          </a:p>
        </p:txBody>
      </p:sp>
    </p:spTree>
    <p:extLst>
      <p:ext uri="{BB962C8B-B14F-4D97-AF65-F5344CB8AC3E}">
        <p14:creationId xmlns:p14="http://schemas.microsoft.com/office/powerpoint/2010/main" val="607654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F3EF9-A5BE-4194-AC9F-929708AB850F}"/>
              </a:ext>
            </a:extLst>
          </p:cNvPr>
          <p:cNvSpPr>
            <a:spLocks noGrp="1"/>
          </p:cNvSpPr>
          <p:nvPr>
            <p:ph type="title"/>
          </p:nvPr>
        </p:nvSpPr>
        <p:spPr>
          <a:xfrm>
            <a:off x="762000" y="559677"/>
            <a:ext cx="3833906" cy="5635017"/>
          </a:xfrm>
        </p:spPr>
        <p:txBody>
          <a:bodyPr>
            <a:noAutofit/>
          </a:bodyPr>
          <a:lstStyle/>
          <a:p>
            <a:r>
              <a:rPr lang="en-US" sz="3700" dirty="0"/>
              <a:t>#Plot model and make prediction. Prediction is made with the trained model using the defined object type. Create and test for numeric object before </a:t>
            </a:r>
            <a:r>
              <a:rPr lang="en-US" sz="3700" dirty="0" err="1"/>
              <a:t>auc</a:t>
            </a:r>
            <a:endParaRPr lang="en-US" sz="3700" dirty="0"/>
          </a:p>
        </p:txBody>
      </p:sp>
      <p:sp>
        <p:nvSpPr>
          <p:cNvPr id="3" name="Content Placeholder 2">
            <a:extLst>
              <a:ext uri="{FF2B5EF4-FFF2-40B4-BE49-F238E27FC236}">
                <a16:creationId xmlns:a16="http://schemas.microsoft.com/office/drawing/2014/main" id="{AFCC219B-D54A-4693-89CC-798995794BF5}"/>
              </a:ext>
            </a:extLst>
          </p:cNvPr>
          <p:cNvSpPr>
            <a:spLocks noGrp="1"/>
          </p:cNvSpPr>
          <p:nvPr>
            <p:ph sz="half" idx="1"/>
          </p:nvPr>
        </p:nvSpPr>
        <p:spPr>
          <a:xfrm>
            <a:off x="5181600" y="540628"/>
            <a:ext cx="6248400" cy="1840622"/>
          </a:xfrm>
        </p:spPr>
        <p:txBody>
          <a:bodyPr/>
          <a:lstStyle/>
          <a:p>
            <a:endParaRPr lang="en-US" dirty="0"/>
          </a:p>
        </p:txBody>
      </p:sp>
      <p:sp>
        <p:nvSpPr>
          <p:cNvPr id="4" name="Content Placeholder 3">
            <a:extLst>
              <a:ext uri="{FF2B5EF4-FFF2-40B4-BE49-F238E27FC236}">
                <a16:creationId xmlns:a16="http://schemas.microsoft.com/office/drawing/2014/main" id="{37A24415-83CE-4944-B863-E2782A75E15D}"/>
              </a:ext>
            </a:extLst>
          </p:cNvPr>
          <p:cNvSpPr>
            <a:spLocks noGrp="1"/>
          </p:cNvSpPr>
          <p:nvPr>
            <p:ph sz="half" idx="2"/>
          </p:nvPr>
        </p:nvSpPr>
        <p:spPr>
          <a:xfrm>
            <a:off x="5181600" y="2676525"/>
            <a:ext cx="6248400" cy="3518170"/>
          </a:xfrm>
        </p:spPr>
        <p:txBody>
          <a:bodyPr/>
          <a:lstStyle/>
          <a:p>
            <a:pPr marL="0" indent="0">
              <a:buNone/>
            </a:pPr>
            <a:r>
              <a:rPr lang="en-US" u="sng" dirty="0"/>
              <a:t>Code:</a:t>
            </a:r>
          </a:p>
          <a:p>
            <a:r>
              <a:rPr lang="en-US" dirty="0"/>
              <a:t>plot(</a:t>
            </a:r>
            <a:r>
              <a:rPr lang="en-US" dirty="0" err="1"/>
              <a:t>modelTrainingWithGlmnet</a:t>
            </a:r>
            <a:r>
              <a:rPr lang="en-US" dirty="0"/>
              <a:t>)</a:t>
            </a:r>
          </a:p>
          <a:p>
            <a:r>
              <a:rPr lang="en-US" dirty="0" err="1"/>
              <a:t>makePrediction</a:t>
            </a:r>
            <a:r>
              <a:rPr lang="en-US" dirty="0"/>
              <a:t> &lt;- predict(</a:t>
            </a:r>
            <a:r>
              <a:rPr lang="en-US" dirty="0" err="1"/>
              <a:t>modelTrainingWithGlmnet</a:t>
            </a:r>
            <a:r>
              <a:rPr lang="en-US" dirty="0"/>
              <a:t>, </a:t>
            </a:r>
            <a:r>
              <a:rPr lang="en-US" dirty="0" err="1"/>
              <a:t>docTermMatrixChecking_modelTfidf</a:t>
            </a:r>
            <a:r>
              <a:rPr lang="en-US" dirty="0"/>
              <a:t>, type = 'response')[ ,1]</a:t>
            </a:r>
          </a:p>
          <a:p>
            <a:r>
              <a:rPr lang="en-US" dirty="0" err="1"/>
              <a:t>auc</a:t>
            </a:r>
            <a:r>
              <a:rPr lang="en-US" dirty="0"/>
              <a:t>(</a:t>
            </a:r>
            <a:r>
              <a:rPr lang="en-US" dirty="0" err="1"/>
              <a:t>as.numeric</a:t>
            </a:r>
            <a:r>
              <a:rPr lang="en-US" dirty="0"/>
              <a:t>(</a:t>
            </a:r>
            <a:r>
              <a:rPr lang="en-US" dirty="0" err="1"/>
              <a:t>checkTwitterDatum$opinion</a:t>
            </a:r>
            <a:r>
              <a:rPr lang="en-US" dirty="0"/>
              <a:t>), </a:t>
            </a:r>
            <a:r>
              <a:rPr lang="en-US" dirty="0" err="1"/>
              <a:t>makePrediction</a:t>
            </a:r>
            <a:r>
              <a:rPr lang="en-US" dirty="0"/>
              <a:t>)</a:t>
            </a:r>
          </a:p>
          <a:p>
            <a:endParaRPr lang="en-US" u="sng" dirty="0"/>
          </a:p>
          <a:p>
            <a:endParaRPr lang="en-US" u="sng" dirty="0"/>
          </a:p>
        </p:txBody>
      </p:sp>
    </p:spTree>
    <p:extLst>
      <p:ext uri="{BB962C8B-B14F-4D97-AF65-F5344CB8AC3E}">
        <p14:creationId xmlns:p14="http://schemas.microsoft.com/office/powerpoint/2010/main" val="3275638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F3EF9-A5BE-4194-AC9F-929708AB850F}"/>
              </a:ext>
            </a:extLst>
          </p:cNvPr>
          <p:cNvSpPr>
            <a:spLocks noGrp="1"/>
          </p:cNvSpPr>
          <p:nvPr>
            <p:ph type="title"/>
          </p:nvPr>
        </p:nvSpPr>
        <p:spPr>
          <a:xfrm>
            <a:off x="762000" y="559677"/>
            <a:ext cx="3833906" cy="5635017"/>
          </a:xfrm>
        </p:spPr>
        <p:txBody>
          <a:bodyPr/>
          <a:lstStyle/>
          <a:p>
            <a:br>
              <a:rPr lang="en-US" dirty="0"/>
            </a:br>
            <a:r>
              <a:rPr lang="en-US" dirty="0"/>
              <a:t>#Reduce the time to rerun the model by saving it</a:t>
            </a:r>
            <a:br>
              <a:rPr lang="en-US" dirty="0"/>
            </a:br>
            <a:endParaRPr lang="en-US" dirty="0"/>
          </a:p>
        </p:txBody>
      </p:sp>
      <p:sp>
        <p:nvSpPr>
          <p:cNvPr id="3" name="Content Placeholder 2">
            <a:extLst>
              <a:ext uri="{FF2B5EF4-FFF2-40B4-BE49-F238E27FC236}">
                <a16:creationId xmlns:a16="http://schemas.microsoft.com/office/drawing/2014/main" id="{AFCC219B-D54A-4693-89CC-798995794BF5}"/>
              </a:ext>
            </a:extLst>
          </p:cNvPr>
          <p:cNvSpPr>
            <a:spLocks noGrp="1"/>
          </p:cNvSpPr>
          <p:nvPr>
            <p:ph sz="half" idx="1"/>
          </p:nvPr>
        </p:nvSpPr>
        <p:spPr>
          <a:xfrm>
            <a:off x="5181600" y="540628"/>
            <a:ext cx="6248400" cy="1840622"/>
          </a:xfrm>
        </p:spPr>
        <p:txBody>
          <a:bodyPr/>
          <a:lstStyle/>
          <a:p>
            <a:endParaRPr lang="en-US" dirty="0"/>
          </a:p>
        </p:txBody>
      </p:sp>
      <p:sp>
        <p:nvSpPr>
          <p:cNvPr id="4" name="Content Placeholder 3">
            <a:extLst>
              <a:ext uri="{FF2B5EF4-FFF2-40B4-BE49-F238E27FC236}">
                <a16:creationId xmlns:a16="http://schemas.microsoft.com/office/drawing/2014/main" id="{37A24415-83CE-4944-B863-E2782A75E15D}"/>
              </a:ext>
            </a:extLst>
          </p:cNvPr>
          <p:cNvSpPr>
            <a:spLocks noGrp="1"/>
          </p:cNvSpPr>
          <p:nvPr>
            <p:ph sz="half" idx="2"/>
          </p:nvPr>
        </p:nvSpPr>
        <p:spPr>
          <a:xfrm>
            <a:off x="5181600" y="2981325"/>
            <a:ext cx="6248400" cy="3213370"/>
          </a:xfrm>
        </p:spPr>
        <p:txBody>
          <a:bodyPr/>
          <a:lstStyle/>
          <a:p>
            <a:pPr marL="0" indent="0">
              <a:buNone/>
            </a:pPr>
            <a:r>
              <a:rPr lang="en-US" u="sng" dirty="0"/>
              <a:t>Code:</a:t>
            </a:r>
          </a:p>
          <a:p>
            <a:r>
              <a:rPr lang="en-US" dirty="0" err="1"/>
              <a:t>saveRDS</a:t>
            </a:r>
            <a:r>
              <a:rPr lang="en-US" dirty="0"/>
              <a:t>(</a:t>
            </a:r>
            <a:r>
              <a:rPr lang="en-US" dirty="0" err="1"/>
              <a:t>modelTrainingWithGlmnet</a:t>
            </a:r>
            <a:r>
              <a:rPr lang="en-US" dirty="0"/>
              <a:t>, '</a:t>
            </a:r>
            <a:r>
              <a:rPr lang="en-US" dirty="0" err="1"/>
              <a:t>modelTrainingWithGlmnet.RDS</a:t>
            </a:r>
            <a:r>
              <a:rPr lang="en-US" dirty="0"/>
              <a:t>')</a:t>
            </a:r>
          </a:p>
          <a:p>
            <a:endParaRPr lang="en-US" u="sng" dirty="0"/>
          </a:p>
          <a:p>
            <a:endParaRPr lang="en-US" u="sng" dirty="0"/>
          </a:p>
        </p:txBody>
      </p:sp>
    </p:spTree>
    <p:extLst>
      <p:ext uri="{BB962C8B-B14F-4D97-AF65-F5344CB8AC3E}">
        <p14:creationId xmlns:p14="http://schemas.microsoft.com/office/powerpoint/2010/main" val="948732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F3EF9-A5BE-4194-AC9F-929708AB850F}"/>
              </a:ext>
            </a:extLst>
          </p:cNvPr>
          <p:cNvSpPr>
            <a:spLocks noGrp="1"/>
          </p:cNvSpPr>
          <p:nvPr>
            <p:ph type="title"/>
          </p:nvPr>
        </p:nvSpPr>
        <p:spPr>
          <a:xfrm>
            <a:off x="762000" y="559677"/>
            <a:ext cx="3833906" cy="5635017"/>
          </a:xfrm>
        </p:spPr>
        <p:txBody>
          <a:bodyPr>
            <a:normAutofit/>
          </a:bodyPr>
          <a:lstStyle/>
          <a:p>
            <a:br>
              <a:rPr lang="en-US" sz="4000" dirty="0"/>
            </a:br>
            <a:r>
              <a:rPr lang="en-US" sz="4000" dirty="0"/>
              <a:t>#Create database connection. Get data from the </a:t>
            </a:r>
            <a:r>
              <a:rPr lang="en-US" sz="4000" dirty="0" err="1"/>
              <a:t>CheckText</a:t>
            </a:r>
            <a:r>
              <a:rPr lang="en-US" sz="4000" dirty="0"/>
              <a:t> database in the </a:t>
            </a:r>
            <a:r>
              <a:rPr lang="en-US" sz="4000" dirty="0" err="1"/>
              <a:t>DataToAnalyzeDonaldTrump</a:t>
            </a:r>
            <a:r>
              <a:rPr lang="en-US" sz="4000" dirty="0"/>
              <a:t> table.</a:t>
            </a:r>
          </a:p>
        </p:txBody>
      </p:sp>
      <p:sp>
        <p:nvSpPr>
          <p:cNvPr id="3" name="Content Placeholder 2">
            <a:extLst>
              <a:ext uri="{FF2B5EF4-FFF2-40B4-BE49-F238E27FC236}">
                <a16:creationId xmlns:a16="http://schemas.microsoft.com/office/drawing/2014/main" id="{AFCC219B-D54A-4693-89CC-798995794BF5}"/>
              </a:ext>
            </a:extLst>
          </p:cNvPr>
          <p:cNvSpPr>
            <a:spLocks noGrp="1"/>
          </p:cNvSpPr>
          <p:nvPr>
            <p:ph sz="half" idx="1"/>
          </p:nvPr>
        </p:nvSpPr>
        <p:spPr>
          <a:xfrm>
            <a:off x="5181600" y="540628"/>
            <a:ext cx="6248400" cy="1840622"/>
          </a:xfrm>
        </p:spPr>
        <p:txBody>
          <a:bodyPr>
            <a:normAutofit lnSpcReduction="10000"/>
          </a:bodyPr>
          <a:lstStyle/>
          <a:p>
            <a:r>
              <a:rPr lang="en-US" dirty="0"/>
              <a:t>Switching to different tables can be done by changing the table name.</a:t>
            </a:r>
          </a:p>
        </p:txBody>
      </p:sp>
      <p:sp>
        <p:nvSpPr>
          <p:cNvPr id="4" name="Content Placeholder 3">
            <a:extLst>
              <a:ext uri="{FF2B5EF4-FFF2-40B4-BE49-F238E27FC236}">
                <a16:creationId xmlns:a16="http://schemas.microsoft.com/office/drawing/2014/main" id="{37A24415-83CE-4944-B863-E2782A75E15D}"/>
              </a:ext>
            </a:extLst>
          </p:cNvPr>
          <p:cNvSpPr>
            <a:spLocks noGrp="1"/>
          </p:cNvSpPr>
          <p:nvPr>
            <p:ph sz="half" idx="2"/>
          </p:nvPr>
        </p:nvSpPr>
        <p:spPr>
          <a:xfrm>
            <a:off x="5181600" y="2876550"/>
            <a:ext cx="6248400" cy="3318145"/>
          </a:xfrm>
        </p:spPr>
        <p:txBody>
          <a:bodyPr>
            <a:normAutofit lnSpcReduction="10000"/>
          </a:bodyPr>
          <a:lstStyle/>
          <a:p>
            <a:pPr marL="0" indent="0">
              <a:buNone/>
            </a:pPr>
            <a:r>
              <a:rPr lang="en-US" u="sng" dirty="0"/>
              <a:t>Code:</a:t>
            </a:r>
          </a:p>
          <a:p>
            <a:r>
              <a:rPr lang="en-US" dirty="0"/>
              <a:t>con &lt;- </a:t>
            </a:r>
            <a:r>
              <a:rPr lang="en-US" dirty="0" err="1"/>
              <a:t>odbcDriverConnect</a:t>
            </a:r>
            <a:r>
              <a:rPr lang="en-US" dirty="0"/>
              <a:t>(connection="Driver={SQL Server Native Client 11.0};server=</a:t>
            </a:r>
            <a:r>
              <a:rPr lang="en-US" dirty="0" err="1"/>
              <a:t>localhost;database</a:t>
            </a:r>
            <a:r>
              <a:rPr lang="en-US" dirty="0"/>
              <a:t>=</a:t>
            </a:r>
            <a:r>
              <a:rPr lang="en-US" dirty="0" err="1"/>
              <a:t>CheckText;trusted_connection</a:t>
            </a:r>
            <a:r>
              <a:rPr lang="en-US" dirty="0"/>
              <a:t>=yes;")</a:t>
            </a:r>
          </a:p>
          <a:p>
            <a:r>
              <a:rPr lang="en-US" dirty="0" err="1"/>
              <a:t>DataToAnalyzeFrDb</a:t>
            </a:r>
            <a:r>
              <a:rPr lang="en-US" dirty="0"/>
              <a:t> &lt;- </a:t>
            </a:r>
            <a:r>
              <a:rPr lang="en-US" dirty="0" err="1"/>
              <a:t>sqlFetch</a:t>
            </a:r>
            <a:r>
              <a:rPr lang="en-US" dirty="0"/>
              <a:t>(con,"</a:t>
            </a:r>
            <a:r>
              <a:rPr lang="en-US" dirty="0" err="1"/>
              <a:t>DataToAnalyze</a:t>
            </a:r>
            <a:r>
              <a:rPr lang="en-US" dirty="0"/>
              <a:t>",</a:t>
            </a:r>
            <a:r>
              <a:rPr lang="en-US" dirty="0" err="1"/>
              <a:t>colnames</a:t>
            </a:r>
            <a:r>
              <a:rPr lang="en-US" dirty="0"/>
              <a:t> = FALSE)</a:t>
            </a:r>
          </a:p>
          <a:p>
            <a:r>
              <a:rPr lang="en-US" dirty="0" err="1"/>
              <a:t>DataFromDatabase</a:t>
            </a:r>
            <a:r>
              <a:rPr lang="en-US" dirty="0"/>
              <a:t> &lt;- </a:t>
            </a:r>
            <a:r>
              <a:rPr lang="en-US" dirty="0" err="1"/>
              <a:t>DataToAnalyzeFrDb</a:t>
            </a:r>
            <a:r>
              <a:rPr lang="en-US" dirty="0"/>
              <a:t> %&gt;% </a:t>
            </a:r>
            <a:r>
              <a:rPr lang="en-US" dirty="0" err="1"/>
              <a:t>dmap_at</a:t>
            </a:r>
            <a:r>
              <a:rPr lang="en-US" dirty="0"/>
              <a:t>('text', </a:t>
            </a:r>
            <a:r>
              <a:rPr lang="en-US" dirty="0" err="1"/>
              <a:t>doConversion</a:t>
            </a:r>
            <a:r>
              <a:rPr lang="en-US" dirty="0"/>
              <a:t>)</a:t>
            </a:r>
          </a:p>
          <a:p>
            <a:pPr marL="0" indent="0">
              <a:buNone/>
            </a:pPr>
            <a:endParaRPr lang="en-US" u="sng" dirty="0"/>
          </a:p>
          <a:p>
            <a:pPr marL="0" indent="0">
              <a:buNone/>
            </a:pPr>
            <a:endParaRPr lang="en-US" u="sng" dirty="0"/>
          </a:p>
        </p:txBody>
      </p:sp>
    </p:spTree>
    <p:extLst>
      <p:ext uri="{BB962C8B-B14F-4D97-AF65-F5344CB8AC3E}">
        <p14:creationId xmlns:p14="http://schemas.microsoft.com/office/powerpoint/2010/main" val="1648294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F3EF9-A5BE-4194-AC9F-929708AB850F}"/>
              </a:ext>
            </a:extLst>
          </p:cNvPr>
          <p:cNvSpPr>
            <a:spLocks noGrp="1"/>
          </p:cNvSpPr>
          <p:nvPr>
            <p:ph type="title"/>
          </p:nvPr>
        </p:nvSpPr>
        <p:spPr>
          <a:xfrm>
            <a:off x="762000" y="559677"/>
            <a:ext cx="3833906" cy="5635017"/>
          </a:xfrm>
        </p:spPr>
        <p:txBody>
          <a:bodyPr/>
          <a:lstStyle/>
          <a:p>
            <a:br>
              <a:rPr lang="en-US" dirty="0"/>
            </a:br>
            <a:br>
              <a:rPr lang="en-US" dirty="0"/>
            </a:br>
            <a:r>
              <a:rPr lang="en-US" dirty="0"/>
              <a:t>#Tokenize and start processing</a:t>
            </a:r>
          </a:p>
        </p:txBody>
      </p:sp>
      <p:sp>
        <p:nvSpPr>
          <p:cNvPr id="3" name="Content Placeholder 2">
            <a:extLst>
              <a:ext uri="{FF2B5EF4-FFF2-40B4-BE49-F238E27FC236}">
                <a16:creationId xmlns:a16="http://schemas.microsoft.com/office/drawing/2014/main" id="{AFCC219B-D54A-4693-89CC-798995794BF5}"/>
              </a:ext>
            </a:extLst>
          </p:cNvPr>
          <p:cNvSpPr>
            <a:spLocks noGrp="1"/>
          </p:cNvSpPr>
          <p:nvPr>
            <p:ph sz="half" idx="1"/>
          </p:nvPr>
        </p:nvSpPr>
        <p:spPr>
          <a:xfrm>
            <a:off x="5181600" y="540628"/>
            <a:ext cx="6248400" cy="1840622"/>
          </a:xfrm>
        </p:spPr>
        <p:txBody>
          <a:bodyPr/>
          <a:lstStyle/>
          <a:p>
            <a:r>
              <a:rPr lang="en-US" dirty="0"/>
              <a:t>The DTM is created here.</a:t>
            </a:r>
          </a:p>
        </p:txBody>
      </p:sp>
      <p:sp>
        <p:nvSpPr>
          <p:cNvPr id="4" name="Content Placeholder 3">
            <a:extLst>
              <a:ext uri="{FF2B5EF4-FFF2-40B4-BE49-F238E27FC236}">
                <a16:creationId xmlns:a16="http://schemas.microsoft.com/office/drawing/2014/main" id="{37A24415-83CE-4944-B863-E2782A75E15D}"/>
              </a:ext>
            </a:extLst>
          </p:cNvPr>
          <p:cNvSpPr>
            <a:spLocks noGrp="1"/>
          </p:cNvSpPr>
          <p:nvPr>
            <p:ph sz="half" idx="2"/>
          </p:nvPr>
        </p:nvSpPr>
        <p:spPr>
          <a:xfrm>
            <a:off x="5181600" y="2981325"/>
            <a:ext cx="6248400" cy="3213370"/>
          </a:xfrm>
        </p:spPr>
        <p:txBody>
          <a:bodyPr/>
          <a:lstStyle/>
          <a:p>
            <a:pPr marL="0" indent="0">
              <a:buNone/>
            </a:pPr>
            <a:r>
              <a:rPr lang="en-US" u="sng" dirty="0"/>
              <a:t>Code:</a:t>
            </a:r>
          </a:p>
          <a:p>
            <a:r>
              <a:rPr lang="en-US" dirty="0" err="1"/>
              <a:t>tweetDiction</a:t>
            </a:r>
            <a:r>
              <a:rPr lang="en-US" dirty="0"/>
              <a:t> &lt;- </a:t>
            </a:r>
            <a:r>
              <a:rPr lang="en-US" dirty="0" err="1"/>
              <a:t>itoken</a:t>
            </a:r>
            <a:r>
              <a:rPr lang="en-US" dirty="0"/>
              <a:t>(</a:t>
            </a:r>
            <a:r>
              <a:rPr lang="en-US" dirty="0" err="1"/>
              <a:t>DataFromDatabase$text</a:t>
            </a:r>
            <a:r>
              <a:rPr lang="en-US" dirty="0"/>
              <a:t>, preprocessor = </a:t>
            </a:r>
            <a:r>
              <a:rPr lang="en-US" dirty="0" err="1"/>
              <a:t>startWork</a:t>
            </a:r>
            <a:r>
              <a:rPr lang="en-US" dirty="0"/>
              <a:t>, tokenizer = </a:t>
            </a:r>
            <a:r>
              <a:rPr lang="en-US" dirty="0" err="1"/>
              <a:t>simpleTokenizer</a:t>
            </a:r>
            <a:r>
              <a:rPr lang="en-US" dirty="0"/>
              <a:t>, id = </a:t>
            </a:r>
            <a:r>
              <a:rPr lang="en-US" dirty="0" err="1"/>
              <a:t>DataFromDatabase$userno</a:t>
            </a:r>
            <a:r>
              <a:rPr lang="en-US" dirty="0"/>
              <a:t>, </a:t>
            </a:r>
            <a:r>
              <a:rPr lang="en-US" dirty="0" err="1"/>
              <a:t>progressbar</a:t>
            </a:r>
            <a:r>
              <a:rPr lang="en-US" dirty="0"/>
              <a:t> = TRUE)</a:t>
            </a:r>
          </a:p>
          <a:p>
            <a:r>
              <a:rPr lang="en-US" dirty="0" err="1"/>
              <a:t>tweetsDocTermMatrix</a:t>
            </a:r>
            <a:r>
              <a:rPr lang="en-US" dirty="0"/>
              <a:t> &lt;- </a:t>
            </a:r>
            <a:r>
              <a:rPr lang="en-US" dirty="0" err="1"/>
              <a:t>create_dtm</a:t>
            </a:r>
            <a:r>
              <a:rPr lang="en-US" dirty="0"/>
              <a:t>(</a:t>
            </a:r>
            <a:r>
              <a:rPr lang="en-US" dirty="0" err="1"/>
              <a:t>tweetDiction</a:t>
            </a:r>
            <a:r>
              <a:rPr lang="en-US" dirty="0"/>
              <a:t>, </a:t>
            </a:r>
            <a:r>
              <a:rPr lang="en-US" dirty="0" err="1"/>
              <a:t>dictionaryVector</a:t>
            </a:r>
            <a:r>
              <a:rPr lang="en-US" dirty="0"/>
              <a:t>)</a:t>
            </a:r>
          </a:p>
          <a:p>
            <a:pPr marL="0" indent="0">
              <a:buNone/>
            </a:pPr>
            <a:endParaRPr lang="en-US" u="sng" dirty="0"/>
          </a:p>
          <a:p>
            <a:endParaRPr lang="en-US" u="sng" dirty="0"/>
          </a:p>
        </p:txBody>
      </p:sp>
    </p:spTree>
    <p:extLst>
      <p:ext uri="{BB962C8B-B14F-4D97-AF65-F5344CB8AC3E}">
        <p14:creationId xmlns:p14="http://schemas.microsoft.com/office/powerpoint/2010/main" val="1713081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F3EF9-A5BE-4194-AC9F-929708AB850F}"/>
              </a:ext>
            </a:extLst>
          </p:cNvPr>
          <p:cNvSpPr>
            <a:spLocks noGrp="1"/>
          </p:cNvSpPr>
          <p:nvPr>
            <p:ph type="title"/>
          </p:nvPr>
        </p:nvSpPr>
        <p:spPr>
          <a:xfrm>
            <a:off x="762000" y="559677"/>
            <a:ext cx="3833906" cy="5635017"/>
          </a:xfrm>
        </p:spPr>
        <p:txBody>
          <a:bodyPr/>
          <a:lstStyle/>
          <a:p>
            <a:br>
              <a:rPr lang="en-US" dirty="0"/>
            </a:br>
            <a:br>
              <a:rPr lang="en-US" dirty="0"/>
            </a:br>
            <a:r>
              <a:rPr lang="en-US" dirty="0"/>
              <a:t>#use </a:t>
            </a:r>
            <a:r>
              <a:rPr lang="en-US" dirty="0" err="1"/>
              <a:t>tf-idf</a:t>
            </a:r>
            <a:r>
              <a:rPr lang="en-US" dirty="0"/>
              <a:t> to transform the data</a:t>
            </a:r>
            <a:br>
              <a:rPr lang="en-US" dirty="0"/>
            </a:br>
            <a:endParaRPr lang="en-US" dirty="0"/>
          </a:p>
        </p:txBody>
      </p:sp>
      <p:sp>
        <p:nvSpPr>
          <p:cNvPr id="3" name="Content Placeholder 2">
            <a:extLst>
              <a:ext uri="{FF2B5EF4-FFF2-40B4-BE49-F238E27FC236}">
                <a16:creationId xmlns:a16="http://schemas.microsoft.com/office/drawing/2014/main" id="{AFCC219B-D54A-4693-89CC-798995794BF5}"/>
              </a:ext>
            </a:extLst>
          </p:cNvPr>
          <p:cNvSpPr>
            <a:spLocks noGrp="1"/>
          </p:cNvSpPr>
          <p:nvPr>
            <p:ph sz="half" idx="1"/>
          </p:nvPr>
        </p:nvSpPr>
        <p:spPr>
          <a:xfrm>
            <a:off x="5181600" y="540628"/>
            <a:ext cx="6248400" cy="1840622"/>
          </a:xfrm>
        </p:spPr>
        <p:txBody>
          <a:bodyPr/>
          <a:lstStyle/>
          <a:p>
            <a:r>
              <a:rPr lang="en-US" dirty="0"/>
              <a:t>Transform the data like what was done with the sample training data.</a:t>
            </a:r>
          </a:p>
        </p:txBody>
      </p:sp>
      <p:sp>
        <p:nvSpPr>
          <p:cNvPr id="4" name="Content Placeholder 3">
            <a:extLst>
              <a:ext uri="{FF2B5EF4-FFF2-40B4-BE49-F238E27FC236}">
                <a16:creationId xmlns:a16="http://schemas.microsoft.com/office/drawing/2014/main" id="{37A24415-83CE-4944-B863-E2782A75E15D}"/>
              </a:ext>
            </a:extLst>
          </p:cNvPr>
          <p:cNvSpPr>
            <a:spLocks noGrp="1"/>
          </p:cNvSpPr>
          <p:nvPr>
            <p:ph sz="half" idx="2"/>
          </p:nvPr>
        </p:nvSpPr>
        <p:spPr>
          <a:xfrm>
            <a:off x="5181600" y="2981325"/>
            <a:ext cx="6248400" cy="3213370"/>
          </a:xfrm>
        </p:spPr>
        <p:txBody>
          <a:bodyPr/>
          <a:lstStyle/>
          <a:p>
            <a:pPr marL="0" indent="0">
              <a:buNone/>
            </a:pPr>
            <a:r>
              <a:rPr lang="en-US" u="sng" dirty="0"/>
              <a:t>Code:</a:t>
            </a:r>
          </a:p>
          <a:p>
            <a:r>
              <a:rPr lang="en-US" dirty="0" err="1"/>
              <a:t>tweetsDocTermMatrix_modelTfidf</a:t>
            </a:r>
            <a:r>
              <a:rPr lang="en-US" dirty="0"/>
              <a:t>&lt;- </a:t>
            </a:r>
            <a:r>
              <a:rPr lang="en-US" dirty="0" err="1"/>
              <a:t>fit_transform</a:t>
            </a:r>
            <a:r>
              <a:rPr lang="en-US" dirty="0"/>
              <a:t>(</a:t>
            </a:r>
            <a:r>
              <a:rPr lang="en-US" dirty="0" err="1"/>
              <a:t>tweetsDocTermMatrix</a:t>
            </a:r>
            <a:r>
              <a:rPr lang="en-US" dirty="0"/>
              <a:t>, </a:t>
            </a:r>
            <a:r>
              <a:rPr lang="en-US" dirty="0" err="1"/>
              <a:t>modelTfidf</a:t>
            </a:r>
            <a:r>
              <a:rPr lang="en-US" dirty="0"/>
              <a:t>)</a:t>
            </a:r>
          </a:p>
          <a:p>
            <a:endParaRPr lang="en-US" u="sng" dirty="0"/>
          </a:p>
          <a:p>
            <a:endParaRPr lang="en-US" u="sng" dirty="0"/>
          </a:p>
        </p:txBody>
      </p:sp>
    </p:spTree>
    <p:extLst>
      <p:ext uri="{BB962C8B-B14F-4D97-AF65-F5344CB8AC3E}">
        <p14:creationId xmlns:p14="http://schemas.microsoft.com/office/powerpoint/2010/main" val="550037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F3EF9-A5BE-4194-AC9F-929708AB850F}"/>
              </a:ext>
            </a:extLst>
          </p:cNvPr>
          <p:cNvSpPr>
            <a:spLocks noGrp="1"/>
          </p:cNvSpPr>
          <p:nvPr>
            <p:ph type="title"/>
          </p:nvPr>
        </p:nvSpPr>
        <p:spPr>
          <a:xfrm>
            <a:off x="762000" y="559677"/>
            <a:ext cx="3833906" cy="5635017"/>
          </a:xfrm>
        </p:spPr>
        <p:txBody>
          <a:bodyPr>
            <a:noAutofit/>
          </a:bodyPr>
          <a:lstStyle/>
          <a:p>
            <a:r>
              <a:rPr lang="en-US" sz="3400" dirty="0"/>
              <a:t>#The model being classified is loaded below. Try to predict what is the probability that the statements will be positive. Append the column with the rates to the data from the database</a:t>
            </a:r>
          </a:p>
        </p:txBody>
      </p:sp>
      <p:sp>
        <p:nvSpPr>
          <p:cNvPr id="3" name="Content Placeholder 2">
            <a:extLst>
              <a:ext uri="{FF2B5EF4-FFF2-40B4-BE49-F238E27FC236}">
                <a16:creationId xmlns:a16="http://schemas.microsoft.com/office/drawing/2014/main" id="{AFCC219B-D54A-4693-89CC-798995794BF5}"/>
              </a:ext>
            </a:extLst>
          </p:cNvPr>
          <p:cNvSpPr>
            <a:spLocks noGrp="1"/>
          </p:cNvSpPr>
          <p:nvPr>
            <p:ph sz="half" idx="1"/>
          </p:nvPr>
        </p:nvSpPr>
        <p:spPr>
          <a:xfrm>
            <a:off x="5181600" y="540628"/>
            <a:ext cx="6248400" cy="1840622"/>
          </a:xfrm>
        </p:spPr>
        <p:txBody>
          <a:bodyPr/>
          <a:lstStyle/>
          <a:p>
            <a:pPr marL="0" indent="0">
              <a:buNone/>
            </a:pPr>
            <a:endParaRPr lang="en-US" dirty="0"/>
          </a:p>
        </p:txBody>
      </p:sp>
      <p:sp>
        <p:nvSpPr>
          <p:cNvPr id="4" name="Content Placeholder 3">
            <a:extLst>
              <a:ext uri="{FF2B5EF4-FFF2-40B4-BE49-F238E27FC236}">
                <a16:creationId xmlns:a16="http://schemas.microsoft.com/office/drawing/2014/main" id="{37A24415-83CE-4944-B863-E2782A75E15D}"/>
              </a:ext>
            </a:extLst>
          </p:cNvPr>
          <p:cNvSpPr>
            <a:spLocks noGrp="1"/>
          </p:cNvSpPr>
          <p:nvPr>
            <p:ph sz="half" idx="2"/>
          </p:nvPr>
        </p:nvSpPr>
        <p:spPr>
          <a:xfrm>
            <a:off x="5181600" y="2771776"/>
            <a:ext cx="6248400" cy="3422920"/>
          </a:xfrm>
        </p:spPr>
        <p:txBody>
          <a:bodyPr/>
          <a:lstStyle/>
          <a:p>
            <a:pPr marL="0" indent="0">
              <a:buNone/>
            </a:pPr>
            <a:r>
              <a:rPr lang="en-US" u="sng" dirty="0"/>
              <a:t>Code:</a:t>
            </a:r>
          </a:p>
          <a:p>
            <a:r>
              <a:rPr lang="en-US" u="sng" dirty="0" err="1"/>
              <a:t>modelTrainingWithGlmnet</a:t>
            </a:r>
            <a:r>
              <a:rPr lang="en-US" u="sng" dirty="0"/>
              <a:t> &lt;- </a:t>
            </a:r>
            <a:r>
              <a:rPr lang="en-US" u="sng" dirty="0" err="1"/>
              <a:t>readRDS</a:t>
            </a:r>
            <a:r>
              <a:rPr lang="en-US" u="sng" dirty="0"/>
              <a:t>('</a:t>
            </a:r>
            <a:r>
              <a:rPr lang="en-US" u="sng" dirty="0" err="1"/>
              <a:t>modelTrainingWithGlmnet.RDS</a:t>
            </a:r>
            <a:r>
              <a:rPr lang="en-US" u="sng" dirty="0"/>
              <a:t>')</a:t>
            </a:r>
          </a:p>
          <a:p>
            <a:r>
              <a:rPr lang="en-US" dirty="0" err="1"/>
              <a:t>probabilityOfPositivity</a:t>
            </a:r>
            <a:r>
              <a:rPr lang="en-US" dirty="0"/>
              <a:t> &lt;- predict(</a:t>
            </a:r>
            <a:r>
              <a:rPr lang="en-US" dirty="0" err="1"/>
              <a:t>modelTrainingWithGlmnet</a:t>
            </a:r>
            <a:r>
              <a:rPr lang="en-US" dirty="0"/>
              <a:t>, </a:t>
            </a:r>
            <a:r>
              <a:rPr lang="en-US" dirty="0" err="1"/>
              <a:t>tweetsDocTermMatrix_modelTfidf</a:t>
            </a:r>
            <a:r>
              <a:rPr lang="en-US" dirty="0"/>
              <a:t>, type = 'response')[ ,1]</a:t>
            </a:r>
          </a:p>
          <a:p>
            <a:r>
              <a:rPr lang="en-US" dirty="0" err="1"/>
              <a:t>DataFromDatabase$opinion</a:t>
            </a:r>
            <a:r>
              <a:rPr lang="en-US" dirty="0"/>
              <a:t> &lt;- </a:t>
            </a:r>
            <a:r>
              <a:rPr lang="en-US" dirty="0" err="1"/>
              <a:t>probabilityOfPositivity</a:t>
            </a:r>
            <a:endParaRPr lang="en-US" dirty="0"/>
          </a:p>
          <a:p>
            <a:pPr marL="0" indent="0">
              <a:buNone/>
            </a:pPr>
            <a:endParaRPr lang="en-US" u="sng" dirty="0"/>
          </a:p>
        </p:txBody>
      </p:sp>
    </p:spTree>
    <p:extLst>
      <p:ext uri="{BB962C8B-B14F-4D97-AF65-F5344CB8AC3E}">
        <p14:creationId xmlns:p14="http://schemas.microsoft.com/office/powerpoint/2010/main" val="3170729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4DBFD93-829E-49DE-8728-C0464190CFDC}"/>
              </a:ext>
            </a:extLst>
          </p:cNvPr>
          <p:cNvSpPr>
            <a:spLocks noGrp="1"/>
          </p:cNvSpPr>
          <p:nvPr>
            <p:ph type="title"/>
          </p:nvPr>
        </p:nvSpPr>
        <p:spPr/>
        <p:txBody>
          <a:bodyPr/>
          <a:lstStyle/>
          <a:p>
            <a:br>
              <a:rPr lang="en-US" dirty="0"/>
            </a:br>
            <a:br>
              <a:rPr lang="en-US" dirty="0"/>
            </a:br>
            <a:r>
              <a:rPr lang="en-US" dirty="0"/>
              <a:t>#Load necessary packages</a:t>
            </a:r>
            <a:br>
              <a:rPr lang="en-US" dirty="0"/>
            </a:br>
            <a:endParaRPr lang="en-US" dirty="0"/>
          </a:p>
        </p:txBody>
      </p:sp>
      <p:sp>
        <p:nvSpPr>
          <p:cNvPr id="13" name="Text Placeholder 12">
            <a:extLst>
              <a:ext uri="{FF2B5EF4-FFF2-40B4-BE49-F238E27FC236}">
                <a16:creationId xmlns:a16="http://schemas.microsoft.com/office/drawing/2014/main" id="{F94A731B-4603-4DD7-A86C-7185F7B7E94C}"/>
              </a:ext>
            </a:extLst>
          </p:cNvPr>
          <p:cNvSpPr>
            <a:spLocks noGrp="1"/>
          </p:cNvSpPr>
          <p:nvPr>
            <p:ph sz="half" idx="1"/>
          </p:nvPr>
        </p:nvSpPr>
        <p:spPr>
          <a:xfrm>
            <a:off x="5181600" y="635878"/>
            <a:ext cx="6248400" cy="1288172"/>
          </a:xfrm>
        </p:spPr>
        <p:txBody>
          <a:bodyPr>
            <a:normAutofit fontScale="92500" lnSpcReduction="20000"/>
          </a:bodyPr>
          <a:lstStyle/>
          <a:p>
            <a:pPr marL="0" indent="0">
              <a:buNone/>
            </a:pPr>
            <a:r>
              <a:rPr lang="en-US" dirty="0"/>
              <a:t>Call the needed R packages.</a:t>
            </a:r>
          </a:p>
        </p:txBody>
      </p:sp>
      <p:sp>
        <p:nvSpPr>
          <p:cNvPr id="14" name="Content Placeholder 13">
            <a:extLst>
              <a:ext uri="{FF2B5EF4-FFF2-40B4-BE49-F238E27FC236}">
                <a16:creationId xmlns:a16="http://schemas.microsoft.com/office/drawing/2014/main" id="{2765BCB1-CB48-4B95-AF07-81E4671F209D}"/>
              </a:ext>
            </a:extLst>
          </p:cNvPr>
          <p:cNvSpPr>
            <a:spLocks noGrp="1"/>
          </p:cNvSpPr>
          <p:nvPr>
            <p:ph sz="half" idx="2"/>
          </p:nvPr>
        </p:nvSpPr>
        <p:spPr>
          <a:xfrm>
            <a:off x="5181600" y="2127380"/>
            <a:ext cx="6248400" cy="4067315"/>
          </a:xfrm>
        </p:spPr>
        <p:txBody>
          <a:bodyPr>
            <a:normAutofit fontScale="92500" lnSpcReduction="20000"/>
          </a:bodyPr>
          <a:lstStyle/>
          <a:p>
            <a:pPr marL="0" indent="0">
              <a:buNone/>
            </a:pPr>
            <a:r>
              <a:rPr lang="en-US" u="sng" dirty="0"/>
              <a:t>Code:</a:t>
            </a:r>
          </a:p>
          <a:p>
            <a:r>
              <a:rPr lang="en-US" dirty="0"/>
              <a:t>library(</a:t>
            </a:r>
            <a:r>
              <a:rPr lang="en-US" dirty="0" err="1"/>
              <a:t>twitteR</a:t>
            </a:r>
            <a:r>
              <a:rPr lang="en-US" dirty="0"/>
              <a:t>)</a:t>
            </a:r>
          </a:p>
          <a:p>
            <a:r>
              <a:rPr lang="en-US" dirty="0"/>
              <a:t>library(</a:t>
            </a:r>
            <a:r>
              <a:rPr lang="en-US" dirty="0" err="1"/>
              <a:t>ROAuth</a:t>
            </a:r>
            <a:r>
              <a:rPr lang="en-US" dirty="0"/>
              <a:t>)</a:t>
            </a:r>
          </a:p>
          <a:p>
            <a:r>
              <a:rPr lang="en-US" dirty="0"/>
              <a:t>library(</a:t>
            </a:r>
            <a:r>
              <a:rPr lang="en-US" dirty="0" err="1"/>
              <a:t>tidyverse</a:t>
            </a:r>
            <a:r>
              <a:rPr lang="en-US" dirty="0"/>
              <a:t>)</a:t>
            </a:r>
          </a:p>
          <a:p>
            <a:r>
              <a:rPr lang="en-US" dirty="0"/>
              <a:t>library(</a:t>
            </a:r>
            <a:r>
              <a:rPr lang="en-US" dirty="0" err="1"/>
              <a:t>purrrlyr</a:t>
            </a:r>
            <a:r>
              <a:rPr lang="en-US" dirty="0"/>
              <a:t>)</a:t>
            </a:r>
          </a:p>
          <a:p>
            <a:r>
              <a:rPr lang="en-US" dirty="0"/>
              <a:t>library(text2vec)</a:t>
            </a:r>
          </a:p>
          <a:p>
            <a:r>
              <a:rPr lang="en-US" dirty="0"/>
              <a:t>library(caret)</a:t>
            </a:r>
          </a:p>
          <a:p>
            <a:r>
              <a:rPr lang="en-US" dirty="0"/>
              <a:t>library(</a:t>
            </a:r>
            <a:r>
              <a:rPr lang="en-US" dirty="0" err="1"/>
              <a:t>glmnet</a:t>
            </a:r>
            <a:r>
              <a:rPr lang="en-US" dirty="0"/>
              <a:t>)</a:t>
            </a:r>
          </a:p>
          <a:p>
            <a:r>
              <a:rPr lang="en-US" dirty="0"/>
              <a:t>library(</a:t>
            </a:r>
            <a:r>
              <a:rPr lang="en-US" dirty="0" err="1"/>
              <a:t>ggrepel</a:t>
            </a:r>
            <a:r>
              <a:rPr lang="en-US" dirty="0"/>
              <a:t>)</a:t>
            </a:r>
          </a:p>
          <a:p>
            <a:r>
              <a:rPr lang="en-US" dirty="0"/>
              <a:t>library(</a:t>
            </a:r>
            <a:r>
              <a:rPr lang="en-US" dirty="0" err="1"/>
              <a:t>readr</a:t>
            </a:r>
            <a:r>
              <a:rPr lang="en-US" dirty="0"/>
              <a:t>)</a:t>
            </a:r>
          </a:p>
          <a:p>
            <a:pPr marL="0" indent="0">
              <a:buNone/>
            </a:pPr>
            <a:endParaRPr lang="en-US" dirty="0"/>
          </a:p>
        </p:txBody>
      </p:sp>
    </p:spTree>
    <p:extLst>
      <p:ext uri="{BB962C8B-B14F-4D97-AF65-F5344CB8AC3E}">
        <p14:creationId xmlns:p14="http://schemas.microsoft.com/office/powerpoint/2010/main" val="535355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49337-B9BE-4E36-A4FA-8CD9D7307C41}"/>
              </a:ext>
            </a:extLst>
          </p:cNvPr>
          <p:cNvSpPr>
            <a:spLocks noGrp="1"/>
          </p:cNvSpPr>
          <p:nvPr>
            <p:ph type="title"/>
          </p:nvPr>
        </p:nvSpPr>
        <p:spPr>
          <a:xfrm>
            <a:off x="762000" y="559677"/>
            <a:ext cx="3833906" cy="5635017"/>
          </a:xfrm>
        </p:spPr>
        <p:txBody>
          <a:bodyPr>
            <a:noAutofit/>
          </a:bodyPr>
          <a:lstStyle/>
          <a:p>
            <a:br>
              <a:rPr lang="en-US" sz="3250" dirty="0"/>
            </a:br>
            <a:r>
              <a:rPr lang="en-US" sz="3250" dirty="0"/>
              <a:t>#Create graph with labels at the distribution points</a:t>
            </a:r>
            <a:br>
              <a:rPr lang="en-US" sz="3250" dirty="0"/>
            </a:br>
            <a:r>
              <a:rPr lang="en-US" sz="3250" dirty="0"/>
              <a:t>#detach(</a:t>
            </a:r>
            <a:r>
              <a:rPr lang="en-US" sz="3250" dirty="0" err="1"/>
              <a:t>DataFromDatabaseDonaldTrump</a:t>
            </a:r>
            <a:r>
              <a:rPr lang="en-US" sz="3250" dirty="0"/>
              <a:t>) if it was attached, to prevent a message like “The following objects are masked”</a:t>
            </a:r>
          </a:p>
        </p:txBody>
      </p:sp>
      <p:sp>
        <p:nvSpPr>
          <p:cNvPr id="3" name="Content Placeholder 2">
            <a:extLst>
              <a:ext uri="{FF2B5EF4-FFF2-40B4-BE49-F238E27FC236}">
                <a16:creationId xmlns:a16="http://schemas.microsoft.com/office/drawing/2014/main" id="{3E95B2BA-ACAB-4BD6-BA83-C07882F8E463}"/>
              </a:ext>
            </a:extLst>
          </p:cNvPr>
          <p:cNvSpPr>
            <a:spLocks noGrp="1"/>
          </p:cNvSpPr>
          <p:nvPr>
            <p:ph sz="half" idx="1"/>
          </p:nvPr>
        </p:nvSpPr>
        <p:spPr>
          <a:xfrm>
            <a:off x="5181600" y="540628"/>
            <a:ext cx="6248400" cy="1501236"/>
          </a:xfrm>
        </p:spPr>
        <p:txBody>
          <a:bodyPr/>
          <a:lstStyle/>
          <a:p>
            <a:endParaRPr lang="en-US" dirty="0"/>
          </a:p>
        </p:txBody>
      </p:sp>
      <p:sp>
        <p:nvSpPr>
          <p:cNvPr id="4" name="Content Placeholder 3">
            <a:extLst>
              <a:ext uri="{FF2B5EF4-FFF2-40B4-BE49-F238E27FC236}">
                <a16:creationId xmlns:a16="http://schemas.microsoft.com/office/drawing/2014/main" id="{63285FFA-3539-4613-863B-AF1984F0AB1E}"/>
              </a:ext>
            </a:extLst>
          </p:cNvPr>
          <p:cNvSpPr>
            <a:spLocks noGrp="1"/>
          </p:cNvSpPr>
          <p:nvPr>
            <p:ph sz="half" idx="2"/>
          </p:nvPr>
        </p:nvSpPr>
        <p:spPr>
          <a:xfrm>
            <a:off x="5181600" y="2600326"/>
            <a:ext cx="6248400" cy="3594370"/>
          </a:xfrm>
        </p:spPr>
        <p:txBody>
          <a:bodyPr/>
          <a:lstStyle/>
          <a:p>
            <a:pPr marL="0" indent="0">
              <a:buNone/>
            </a:pPr>
            <a:r>
              <a:rPr lang="en-US" u="sng" dirty="0"/>
              <a:t>Code:</a:t>
            </a:r>
          </a:p>
          <a:p>
            <a:r>
              <a:rPr lang="en-US" u="sng" dirty="0"/>
              <a:t>attach(</a:t>
            </a:r>
            <a:r>
              <a:rPr lang="en-US" u="sng" dirty="0" err="1"/>
              <a:t>DataFromDatabase</a:t>
            </a:r>
            <a:r>
              <a:rPr lang="en-US" u="sng" dirty="0"/>
              <a:t>)</a:t>
            </a:r>
          </a:p>
          <a:p>
            <a:pPr marL="0" indent="0">
              <a:buNone/>
            </a:pPr>
            <a:endParaRPr lang="en-US" u="sng" dirty="0"/>
          </a:p>
        </p:txBody>
      </p:sp>
    </p:spTree>
    <p:extLst>
      <p:ext uri="{BB962C8B-B14F-4D97-AF65-F5344CB8AC3E}">
        <p14:creationId xmlns:p14="http://schemas.microsoft.com/office/powerpoint/2010/main" val="1990078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49337-B9BE-4E36-A4FA-8CD9D7307C41}"/>
              </a:ext>
            </a:extLst>
          </p:cNvPr>
          <p:cNvSpPr>
            <a:spLocks noGrp="1"/>
          </p:cNvSpPr>
          <p:nvPr>
            <p:ph type="title"/>
          </p:nvPr>
        </p:nvSpPr>
        <p:spPr>
          <a:xfrm>
            <a:off x="762000" y="559677"/>
            <a:ext cx="3833906" cy="5635017"/>
          </a:xfrm>
        </p:spPr>
        <p:txBody>
          <a:bodyPr/>
          <a:lstStyle/>
          <a:p>
            <a:br>
              <a:rPr lang="en-US" dirty="0"/>
            </a:br>
            <a:br>
              <a:rPr lang="en-US" dirty="0"/>
            </a:br>
            <a:r>
              <a:rPr lang="en-US" dirty="0"/>
              <a:t>#Create changing colors</a:t>
            </a:r>
            <a:br>
              <a:rPr lang="en-US" dirty="0"/>
            </a:br>
            <a:endParaRPr lang="en-US" dirty="0"/>
          </a:p>
        </p:txBody>
      </p:sp>
      <p:sp>
        <p:nvSpPr>
          <p:cNvPr id="3" name="Content Placeholder 2">
            <a:extLst>
              <a:ext uri="{FF2B5EF4-FFF2-40B4-BE49-F238E27FC236}">
                <a16:creationId xmlns:a16="http://schemas.microsoft.com/office/drawing/2014/main" id="{3E95B2BA-ACAB-4BD6-BA83-C07882F8E463}"/>
              </a:ext>
            </a:extLst>
          </p:cNvPr>
          <p:cNvSpPr>
            <a:spLocks noGrp="1"/>
          </p:cNvSpPr>
          <p:nvPr>
            <p:ph sz="half" idx="1"/>
          </p:nvPr>
        </p:nvSpPr>
        <p:spPr>
          <a:xfrm>
            <a:off x="5181600" y="540628"/>
            <a:ext cx="6248400" cy="1501236"/>
          </a:xfrm>
        </p:spPr>
        <p:txBody>
          <a:bodyPr/>
          <a:lstStyle/>
          <a:p>
            <a:endParaRPr lang="en-US" dirty="0"/>
          </a:p>
        </p:txBody>
      </p:sp>
      <p:sp>
        <p:nvSpPr>
          <p:cNvPr id="4" name="Content Placeholder 3">
            <a:extLst>
              <a:ext uri="{FF2B5EF4-FFF2-40B4-BE49-F238E27FC236}">
                <a16:creationId xmlns:a16="http://schemas.microsoft.com/office/drawing/2014/main" id="{63285FFA-3539-4613-863B-AF1984F0AB1E}"/>
              </a:ext>
            </a:extLst>
          </p:cNvPr>
          <p:cNvSpPr>
            <a:spLocks noGrp="1"/>
          </p:cNvSpPr>
          <p:nvPr>
            <p:ph sz="half" idx="2"/>
          </p:nvPr>
        </p:nvSpPr>
        <p:spPr>
          <a:xfrm>
            <a:off x="5181600" y="2894120"/>
            <a:ext cx="6248400" cy="3300575"/>
          </a:xfrm>
        </p:spPr>
        <p:txBody>
          <a:bodyPr/>
          <a:lstStyle/>
          <a:p>
            <a:pPr marL="0" indent="0">
              <a:buNone/>
            </a:pPr>
            <a:r>
              <a:rPr lang="en-US" u="sng" dirty="0"/>
              <a:t>Code:</a:t>
            </a:r>
          </a:p>
          <a:p>
            <a:r>
              <a:rPr lang="en-US" dirty="0" err="1"/>
              <a:t>changingColors</a:t>
            </a:r>
            <a:r>
              <a:rPr lang="en-US" dirty="0"/>
              <a:t> &lt;- </a:t>
            </a:r>
            <a:r>
              <a:rPr lang="en-US" dirty="0" err="1"/>
              <a:t>colorRampPalette</a:t>
            </a:r>
            <a:r>
              <a:rPr lang="en-US" dirty="0"/>
              <a:t>(c(</a:t>
            </a:r>
            <a:r>
              <a:rPr lang="en-US" dirty="0" err="1"/>
              <a:t>rgb</a:t>
            </a:r>
            <a:r>
              <a:rPr lang="en-US" dirty="0"/>
              <a:t>(101,11,1), </a:t>
            </a:r>
            <a:r>
              <a:rPr lang="en-US" dirty="0" err="1"/>
              <a:t>rgb</a:t>
            </a:r>
            <a:r>
              <a:rPr lang="en-US" dirty="0"/>
              <a:t>(54,48,49)))</a:t>
            </a:r>
          </a:p>
          <a:p>
            <a:endParaRPr lang="en-US" u="sng" dirty="0"/>
          </a:p>
        </p:txBody>
      </p:sp>
    </p:spTree>
    <p:extLst>
      <p:ext uri="{BB962C8B-B14F-4D97-AF65-F5344CB8AC3E}">
        <p14:creationId xmlns:p14="http://schemas.microsoft.com/office/powerpoint/2010/main" val="4264542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49337-B9BE-4E36-A4FA-8CD9D7307C41}"/>
              </a:ext>
            </a:extLst>
          </p:cNvPr>
          <p:cNvSpPr>
            <a:spLocks noGrp="1"/>
          </p:cNvSpPr>
          <p:nvPr>
            <p:ph type="title"/>
          </p:nvPr>
        </p:nvSpPr>
        <p:spPr>
          <a:xfrm>
            <a:off x="762000" y="559677"/>
            <a:ext cx="3833906" cy="5635017"/>
          </a:xfrm>
        </p:spPr>
        <p:txBody>
          <a:bodyPr/>
          <a:lstStyle/>
          <a:p>
            <a:br>
              <a:rPr lang="en-US" dirty="0"/>
            </a:br>
            <a:r>
              <a:rPr lang="en-US" dirty="0"/>
              <a:t>#Add colors as column to dataset per opinion values</a:t>
            </a:r>
            <a:br>
              <a:rPr lang="en-US" dirty="0"/>
            </a:br>
            <a:endParaRPr lang="en-US" dirty="0"/>
          </a:p>
        </p:txBody>
      </p:sp>
      <p:sp>
        <p:nvSpPr>
          <p:cNvPr id="3" name="Content Placeholder 2">
            <a:extLst>
              <a:ext uri="{FF2B5EF4-FFF2-40B4-BE49-F238E27FC236}">
                <a16:creationId xmlns:a16="http://schemas.microsoft.com/office/drawing/2014/main" id="{3E95B2BA-ACAB-4BD6-BA83-C07882F8E463}"/>
              </a:ext>
            </a:extLst>
          </p:cNvPr>
          <p:cNvSpPr>
            <a:spLocks noGrp="1"/>
          </p:cNvSpPr>
          <p:nvPr>
            <p:ph sz="half" idx="1"/>
          </p:nvPr>
        </p:nvSpPr>
        <p:spPr>
          <a:xfrm>
            <a:off x="5181600" y="540628"/>
            <a:ext cx="6248400" cy="1501236"/>
          </a:xfrm>
        </p:spPr>
        <p:txBody>
          <a:bodyPr/>
          <a:lstStyle/>
          <a:p>
            <a:endParaRPr lang="en-US" dirty="0"/>
          </a:p>
        </p:txBody>
      </p:sp>
      <p:sp>
        <p:nvSpPr>
          <p:cNvPr id="4" name="Content Placeholder 3">
            <a:extLst>
              <a:ext uri="{FF2B5EF4-FFF2-40B4-BE49-F238E27FC236}">
                <a16:creationId xmlns:a16="http://schemas.microsoft.com/office/drawing/2014/main" id="{63285FFA-3539-4613-863B-AF1984F0AB1E}"/>
              </a:ext>
            </a:extLst>
          </p:cNvPr>
          <p:cNvSpPr>
            <a:spLocks noGrp="1"/>
          </p:cNvSpPr>
          <p:nvPr>
            <p:ph sz="half" idx="2"/>
          </p:nvPr>
        </p:nvSpPr>
        <p:spPr>
          <a:xfrm>
            <a:off x="5181600" y="2894120"/>
            <a:ext cx="6248400" cy="3300575"/>
          </a:xfrm>
        </p:spPr>
        <p:txBody>
          <a:bodyPr/>
          <a:lstStyle/>
          <a:p>
            <a:pPr marL="0" indent="0">
              <a:buNone/>
            </a:pPr>
            <a:r>
              <a:rPr lang="en-US" u="sng" dirty="0"/>
              <a:t>Code:</a:t>
            </a:r>
          </a:p>
          <a:p>
            <a:r>
              <a:rPr lang="en-US" dirty="0" err="1"/>
              <a:t>DataFromDatabase$ColorColumn</a:t>
            </a:r>
            <a:r>
              <a:rPr lang="en-US" dirty="0"/>
              <a:t> &lt;- </a:t>
            </a:r>
            <a:r>
              <a:rPr lang="en-US" dirty="0" err="1"/>
              <a:t>changingColors</a:t>
            </a:r>
            <a:r>
              <a:rPr lang="en-US" dirty="0"/>
              <a:t>(10)[</a:t>
            </a:r>
            <a:r>
              <a:rPr lang="en-US" dirty="0" err="1"/>
              <a:t>as.numeric</a:t>
            </a:r>
            <a:r>
              <a:rPr lang="en-US" dirty="0"/>
              <a:t>(cut(</a:t>
            </a:r>
            <a:r>
              <a:rPr lang="en-US" dirty="0" err="1"/>
              <a:t>DataFromDatabase$opinion</a:t>
            </a:r>
            <a:r>
              <a:rPr lang="en-US" dirty="0"/>
              <a:t>, breaks = 10))]</a:t>
            </a:r>
          </a:p>
          <a:p>
            <a:endParaRPr lang="en-US" u="sng" dirty="0"/>
          </a:p>
        </p:txBody>
      </p:sp>
    </p:spTree>
    <p:extLst>
      <p:ext uri="{BB962C8B-B14F-4D97-AF65-F5344CB8AC3E}">
        <p14:creationId xmlns:p14="http://schemas.microsoft.com/office/powerpoint/2010/main" val="1859412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49337-B9BE-4E36-A4FA-8CD9D7307C41}"/>
              </a:ext>
            </a:extLst>
          </p:cNvPr>
          <p:cNvSpPr>
            <a:spLocks noGrp="1"/>
          </p:cNvSpPr>
          <p:nvPr>
            <p:ph type="title"/>
          </p:nvPr>
        </p:nvSpPr>
        <p:spPr>
          <a:xfrm>
            <a:off x="762000" y="559677"/>
            <a:ext cx="3833906" cy="5635017"/>
          </a:xfrm>
        </p:spPr>
        <p:txBody>
          <a:bodyPr/>
          <a:lstStyle/>
          <a:p>
            <a:br>
              <a:rPr lang="en-US" dirty="0"/>
            </a:br>
            <a:r>
              <a:rPr lang="en-US" dirty="0"/>
              <a:t>#Run plot with changing color points and use stars</a:t>
            </a:r>
            <a:br>
              <a:rPr lang="en-US" dirty="0"/>
            </a:br>
            <a:endParaRPr lang="en-US" dirty="0"/>
          </a:p>
        </p:txBody>
      </p:sp>
      <p:sp>
        <p:nvSpPr>
          <p:cNvPr id="3" name="Content Placeholder 2">
            <a:extLst>
              <a:ext uri="{FF2B5EF4-FFF2-40B4-BE49-F238E27FC236}">
                <a16:creationId xmlns:a16="http://schemas.microsoft.com/office/drawing/2014/main" id="{3E95B2BA-ACAB-4BD6-BA83-C07882F8E463}"/>
              </a:ext>
            </a:extLst>
          </p:cNvPr>
          <p:cNvSpPr>
            <a:spLocks noGrp="1"/>
          </p:cNvSpPr>
          <p:nvPr>
            <p:ph sz="half" idx="1"/>
          </p:nvPr>
        </p:nvSpPr>
        <p:spPr>
          <a:xfrm>
            <a:off x="5181600" y="540628"/>
            <a:ext cx="6248400" cy="1501236"/>
          </a:xfrm>
        </p:spPr>
        <p:txBody>
          <a:bodyPr/>
          <a:lstStyle/>
          <a:p>
            <a:endParaRPr lang="en-US" dirty="0"/>
          </a:p>
        </p:txBody>
      </p:sp>
      <p:sp>
        <p:nvSpPr>
          <p:cNvPr id="4" name="Content Placeholder 3">
            <a:extLst>
              <a:ext uri="{FF2B5EF4-FFF2-40B4-BE49-F238E27FC236}">
                <a16:creationId xmlns:a16="http://schemas.microsoft.com/office/drawing/2014/main" id="{63285FFA-3539-4613-863B-AF1984F0AB1E}"/>
              </a:ext>
            </a:extLst>
          </p:cNvPr>
          <p:cNvSpPr>
            <a:spLocks noGrp="1"/>
          </p:cNvSpPr>
          <p:nvPr>
            <p:ph sz="half" idx="2"/>
          </p:nvPr>
        </p:nvSpPr>
        <p:spPr>
          <a:xfrm>
            <a:off x="5181600" y="2894120"/>
            <a:ext cx="6248400" cy="3300575"/>
          </a:xfrm>
        </p:spPr>
        <p:txBody>
          <a:bodyPr/>
          <a:lstStyle/>
          <a:p>
            <a:pPr marL="0" indent="0">
              <a:buNone/>
            </a:pPr>
            <a:r>
              <a:rPr lang="en-US" u="sng" dirty="0"/>
              <a:t>Code:</a:t>
            </a:r>
          </a:p>
          <a:p>
            <a:r>
              <a:rPr lang="en-US" dirty="0"/>
              <a:t>plot(</a:t>
            </a:r>
            <a:r>
              <a:rPr lang="en-US" dirty="0" err="1"/>
              <a:t>ResponseDate</a:t>
            </a:r>
            <a:r>
              <a:rPr lang="en-US" dirty="0"/>
              <a:t>, opinion, main="Probability of having positive words in an opinion", </a:t>
            </a:r>
            <a:r>
              <a:rPr lang="en-US" dirty="0" err="1"/>
              <a:t>xlab</a:t>
            </a:r>
            <a:r>
              <a:rPr lang="en-US" dirty="0"/>
              <a:t>="Opinion Posted Date", </a:t>
            </a:r>
            <a:r>
              <a:rPr lang="en-US" dirty="0" err="1"/>
              <a:t>ylab</a:t>
            </a:r>
            <a:r>
              <a:rPr lang="en-US" dirty="0"/>
              <a:t>="Opinion Scores", </a:t>
            </a:r>
            <a:r>
              <a:rPr lang="en-US" dirty="0" err="1"/>
              <a:t>pch</a:t>
            </a:r>
            <a:r>
              <a:rPr lang="en-US" dirty="0"/>
              <a:t> = 8, col = </a:t>
            </a:r>
            <a:r>
              <a:rPr lang="en-US" dirty="0" err="1"/>
              <a:t>DataFromDatabase$ColorColumn</a:t>
            </a:r>
            <a:r>
              <a:rPr lang="en-US" dirty="0"/>
              <a:t>) </a:t>
            </a:r>
          </a:p>
          <a:p>
            <a:r>
              <a:rPr lang="en-US" dirty="0" err="1"/>
              <a:t>abline</a:t>
            </a:r>
            <a:r>
              <a:rPr lang="en-US" dirty="0"/>
              <a:t>(h =0.5, col="green")</a:t>
            </a:r>
          </a:p>
          <a:p>
            <a:endParaRPr lang="en-US" u="sng" dirty="0"/>
          </a:p>
        </p:txBody>
      </p:sp>
    </p:spTree>
    <p:extLst>
      <p:ext uri="{BB962C8B-B14F-4D97-AF65-F5344CB8AC3E}">
        <p14:creationId xmlns:p14="http://schemas.microsoft.com/office/powerpoint/2010/main" val="3697667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49337-B9BE-4E36-A4FA-8CD9D7307C41}"/>
              </a:ext>
            </a:extLst>
          </p:cNvPr>
          <p:cNvSpPr>
            <a:spLocks noGrp="1"/>
          </p:cNvSpPr>
          <p:nvPr>
            <p:ph type="title"/>
          </p:nvPr>
        </p:nvSpPr>
        <p:spPr>
          <a:xfrm>
            <a:off x="762000" y="559677"/>
            <a:ext cx="3833906" cy="5635017"/>
          </a:xfrm>
        </p:spPr>
        <p:txBody>
          <a:bodyPr/>
          <a:lstStyle/>
          <a:p>
            <a:br>
              <a:rPr lang="en-US" dirty="0"/>
            </a:br>
            <a:br>
              <a:rPr lang="en-US" dirty="0"/>
            </a:br>
            <a:r>
              <a:rPr lang="en-US" dirty="0"/>
              <a:t>#Put legend to the top right </a:t>
            </a:r>
            <a:br>
              <a:rPr lang="en-US" dirty="0"/>
            </a:br>
            <a:endParaRPr lang="en-US" dirty="0"/>
          </a:p>
        </p:txBody>
      </p:sp>
      <p:sp>
        <p:nvSpPr>
          <p:cNvPr id="3" name="Content Placeholder 2">
            <a:extLst>
              <a:ext uri="{FF2B5EF4-FFF2-40B4-BE49-F238E27FC236}">
                <a16:creationId xmlns:a16="http://schemas.microsoft.com/office/drawing/2014/main" id="{3E95B2BA-ACAB-4BD6-BA83-C07882F8E463}"/>
              </a:ext>
            </a:extLst>
          </p:cNvPr>
          <p:cNvSpPr>
            <a:spLocks noGrp="1"/>
          </p:cNvSpPr>
          <p:nvPr>
            <p:ph sz="half" idx="1"/>
          </p:nvPr>
        </p:nvSpPr>
        <p:spPr>
          <a:xfrm>
            <a:off x="5181600" y="540628"/>
            <a:ext cx="6248400" cy="1501236"/>
          </a:xfrm>
        </p:spPr>
        <p:txBody>
          <a:bodyPr/>
          <a:lstStyle/>
          <a:p>
            <a:endParaRPr lang="en-US" dirty="0"/>
          </a:p>
        </p:txBody>
      </p:sp>
      <p:sp>
        <p:nvSpPr>
          <p:cNvPr id="4" name="Content Placeholder 3">
            <a:extLst>
              <a:ext uri="{FF2B5EF4-FFF2-40B4-BE49-F238E27FC236}">
                <a16:creationId xmlns:a16="http://schemas.microsoft.com/office/drawing/2014/main" id="{63285FFA-3539-4613-863B-AF1984F0AB1E}"/>
              </a:ext>
            </a:extLst>
          </p:cNvPr>
          <p:cNvSpPr>
            <a:spLocks noGrp="1"/>
          </p:cNvSpPr>
          <p:nvPr>
            <p:ph sz="half" idx="2"/>
          </p:nvPr>
        </p:nvSpPr>
        <p:spPr>
          <a:xfrm>
            <a:off x="5181600" y="2894120"/>
            <a:ext cx="6248400" cy="3300575"/>
          </a:xfrm>
        </p:spPr>
        <p:txBody>
          <a:bodyPr/>
          <a:lstStyle/>
          <a:p>
            <a:pPr marL="0" indent="0">
              <a:buNone/>
            </a:pPr>
            <a:r>
              <a:rPr lang="en-US" u="sng" dirty="0"/>
              <a:t>Code:</a:t>
            </a:r>
          </a:p>
          <a:p>
            <a:r>
              <a:rPr lang="en-US" dirty="0"/>
              <a:t>legend("</a:t>
            </a:r>
            <a:r>
              <a:rPr lang="en-US" dirty="0" err="1"/>
              <a:t>topright</a:t>
            </a:r>
            <a:r>
              <a:rPr lang="en-US" dirty="0"/>
              <a:t>", legend = c("Negative", "Neutral", "Positive"), col = </a:t>
            </a:r>
            <a:r>
              <a:rPr lang="en-US" dirty="0" err="1"/>
              <a:t>DataFromDatabase$ColorColumn</a:t>
            </a:r>
            <a:r>
              <a:rPr lang="en-US" dirty="0"/>
              <a:t>, </a:t>
            </a:r>
            <a:r>
              <a:rPr lang="en-US" dirty="0" err="1"/>
              <a:t>pch</a:t>
            </a:r>
            <a:r>
              <a:rPr lang="en-US" dirty="0"/>
              <a:t> = 8, </a:t>
            </a:r>
            <a:r>
              <a:rPr lang="en-US" dirty="0" err="1"/>
              <a:t>bty</a:t>
            </a:r>
            <a:r>
              <a:rPr lang="en-US" dirty="0"/>
              <a:t> = "o", </a:t>
            </a:r>
            <a:r>
              <a:rPr lang="en-US" dirty="0" err="1"/>
              <a:t>pt.cex</a:t>
            </a:r>
            <a:r>
              <a:rPr lang="en-US" dirty="0"/>
              <a:t> = 1, </a:t>
            </a:r>
            <a:r>
              <a:rPr lang="en-US" dirty="0" err="1"/>
              <a:t>cex</a:t>
            </a:r>
            <a:r>
              <a:rPr lang="en-US" dirty="0"/>
              <a:t> = 1, </a:t>
            </a:r>
            <a:r>
              <a:rPr lang="en-US" dirty="0" err="1"/>
              <a:t>text.col</a:t>
            </a:r>
            <a:r>
              <a:rPr lang="en-US" dirty="0"/>
              <a:t> = </a:t>
            </a:r>
            <a:r>
              <a:rPr lang="en-US" dirty="0" err="1"/>
              <a:t>DataFromDatabase$ColorColumn</a:t>
            </a:r>
            <a:r>
              <a:rPr lang="en-US" dirty="0"/>
              <a:t>, </a:t>
            </a:r>
            <a:r>
              <a:rPr lang="en-US" dirty="0" err="1"/>
              <a:t>horiz</a:t>
            </a:r>
            <a:r>
              <a:rPr lang="en-US" dirty="0"/>
              <a:t> = F, inset = c(0.0001, 0.0001))</a:t>
            </a:r>
          </a:p>
          <a:p>
            <a:pPr marL="0" indent="0">
              <a:buNone/>
            </a:pPr>
            <a:endParaRPr lang="en-US" u="sng" dirty="0"/>
          </a:p>
        </p:txBody>
      </p:sp>
    </p:spTree>
    <p:extLst>
      <p:ext uri="{BB962C8B-B14F-4D97-AF65-F5344CB8AC3E}">
        <p14:creationId xmlns:p14="http://schemas.microsoft.com/office/powerpoint/2010/main" val="354852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49337-B9BE-4E36-A4FA-8CD9D7307C41}"/>
              </a:ext>
            </a:extLst>
          </p:cNvPr>
          <p:cNvSpPr>
            <a:spLocks noGrp="1"/>
          </p:cNvSpPr>
          <p:nvPr>
            <p:ph type="title"/>
          </p:nvPr>
        </p:nvSpPr>
        <p:spPr>
          <a:xfrm>
            <a:off x="762000" y="559677"/>
            <a:ext cx="3833906" cy="5635017"/>
          </a:xfrm>
        </p:spPr>
        <p:txBody>
          <a:bodyPr/>
          <a:lstStyle/>
          <a:p>
            <a:br>
              <a:rPr lang="en-US" dirty="0"/>
            </a:br>
            <a:br>
              <a:rPr lang="en-US" dirty="0"/>
            </a:br>
            <a:r>
              <a:rPr lang="en-US" dirty="0"/>
              <a:t># Graph for Donald Trump</a:t>
            </a:r>
            <a:br>
              <a:rPr lang="en-US" dirty="0"/>
            </a:br>
            <a:endParaRPr lang="en-US" dirty="0"/>
          </a:p>
        </p:txBody>
      </p:sp>
      <p:pic>
        <p:nvPicPr>
          <p:cNvPr id="5" name="Content Placeholder 4" descr="A screenshot of a social media post&#10;&#10;Description generated with very high confidence">
            <a:extLst>
              <a:ext uri="{FF2B5EF4-FFF2-40B4-BE49-F238E27FC236}">
                <a16:creationId xmlns:a16="http://schemas.microsoft.com/office/drawing/2014/main" id="{8412912E-C669-4078-B531-F6BBADCDEE8E}"/>
              </a:ext>
            </a:extLst>
          </p:cNvPr>
          <p:cNvPicPr>
            <a:picLocks noGrp="1" noChangeAspect="1"/>
          </p:cNvPicPr>
          <p:nvPr>
            <p:ph sz="half" idx="2"/>
          </p:nvPr>
        </p:nvPicPr>
        <p:blipFill>
          <a:blip r:embed="rId2"/>
          <a:stretch>
            <a:fillRect/>
          </a:stretch>
        </p:blipFill>
        <p:spPr>
          <a:xfrm>
            <a:off x="5181600" y="1176414"/>
            <a:ext cx="6248400" cy="4206721"/>
          </a:xfrm>
        </p:spPr>
      </p:pic>
    </p:spTree>
    <p:extLst>
      <p:ext uri="{BB962C8B-B14F-4D97-AF65-F5344CB8AC3E}">
        <p14:creationId xmlns:p14="http://schemas.microsoft.com/office/powerpoint/2010/main" val="1434828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49337-B9BE-4E36-A4FA-8CD9D7307C41}"/>
              </a:ext>
            </a:extLst>
          </p:cNvPr>
          <p:cNvSpPr>
            <a:spLocks noGrp="1"/>
          </p:cNvSpPr>
          <p:nvPr>
            <p:ph type="title"/>
          </p:nvPr>
        </p:nvSpPr>
        <p:spPr>
          <a:xfrm>
            <a:off x="762000" y="559677"/>
            <a:ext cx="3833906" cy="5635017"/>
          </a:xfrm>
        </p:spPr>
        <p:txBody>
          <a:bodyPr/>
          <a:lstStyle/>
          <a:p>
            <a:br>
              <a:rPr lang="en-US" dirty="0"/>
            </a:br>
            <a:br>
              <a:rPr lang="en-US" dirty="0"/>
            </a:br>
            <a:r>
              <a:rPr lang="en-US" dirty="0"/>
              <a:t># Graph for Mother Teresa</a:t>
            </a:r>
            <a:br>
              <a:rPr lang="en-US" dirty="0"/>
            </a:br>
            <a:endParaRPr lang="en-US" dirty="0"/>
          </a:p>
        </p:txBody>
      </p:sp>
      <p:pic>
        <p:nvPicPr>
          <p:cNvPr id="5" name="Content Placeholder 4" descr="A screenshot of a social media post&#10;&#10;Description generated with very high confidence">
            <a:extLst>
              <a:ext uri="{FF2B5EF4-FFF2-40B4-BE49-F238E27FC236}">
                <a16:creationId xmlns:a16="http://schemas.microsoft.com/office/drawing/2014/main" id="{9FA18EDC-A368-4392-B04C-30D37E6E46EF}"/>
              </a:ext>
            </a:extLst>
          </p:cNvPr>
          <p:cNvPicPr>
            <a:picLocks noGrp="1" noChangeAspect="1"/>
          </p:cNvPicPr>
          <p:nvPr>
            <p:ph sz="half" idx="2"/>
          </p:nvPr>
        </p:nvPicPr>
        <p:blipFill>
          <a:blip r:embed="rId2"/>
          <a:stretch>
            <a:fillRect/>
          </a:stretch>
        </p:blipFill>
        <p:spPr>
          <a:xfrm>
            <a:off x="5181600" y="1176414"/>
            <a:ext cx="6248400" cy="4206721"/>
          </a:xfrm>
        </p:spPr>
      </p:pic>
    </p:spTree>
    <p:extLst>
      <p:ext uri="{BB962C8B-B14F-4D97-AF65-F5344CB8AC3E}">
        <p14:creationId xmlns:p14="http://schemas.microsoft.com/office/powerpoint/2010/main" val="15001278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49337-B9BE-4E36-A4FA-8CD9D7307C41}"/>
              </a:ext>
            </a:extLst>
          </p:cNvPr>
          <p:cNvSpPr>
            <a:spLocks noGrp="1"/>
          </p:cNvSpPr>
          <p:nvPr>
            <p:ph type="title"/>
          </p:nvPr>
        </p:nvSpPr>
        <p:spPr>
          <a:xfrm>
            <a:off x="762000" y="559677"/>
            <a:ext cx="3833906" cy="5635017"/>
          </a:xfrm>
        </p:spPr>
        <p:txBody>
          <a:bodyPr/>
          <a:lstStyle/>
          <a:p>
            <a:br>
              <a:rPr lang="en-US" dirty="0"/>
            </a:br>
            <a:br>
              <a:rPr lang="en-US" dirty="0"/>
            </a:br>
            <a:r>
              <a:rPr lang="en-US" dirty="0"/>
              <a:t># Graph for Barack Obama</a:t>
            </a:r>
            <a:br>
              <a:rPr lang="en-US" dirty="0"/>
            </a:br>
            <a:endParaRPr lang="en-US" dirty="0"/>
          </a:p>
        </p:txBody>
      </p:sp>
      <p:pic>
        <p:nvPicPr>
          <p:cNvPr id="5" name="Content Placeholder 4" descr="A screenshot of a social media post&#10;&#10;Description generated with very high confidence">
            <a:extLst>
              <a:ext uri="{FF2B5EF4-FFF2-40B4-BE49-F238E27FC236}">
                <a16:creationId xmlns:a16="http://schemas.microsoft.com/office/drawing/2014/main" id="{F1B9F376-7CCE-4139-BAAE-122271AE8E5D}"/>
              </a:ext>
            </a:extLst>
          </p:cNvPr>
          <p:cNvPicPr>
            <a:picLocks noGrp="1" noChangeAspect="1"/>
          </p:cNvPicPr>
          <p:nvPr>
            <p:ph sz="half" idx="2"/>
          </p:nvPr>
        </p:nvPicPr>
        <p:blipFill>
          <a:blip r:embed="rId2"/>
          <a:stretch>
            <a:fillRect/>
          </a:stretch>
        </p:blipFill>
        <p:spPr>
          <a:xfrm>
            <a:off x="5181600" y="1176414"/>
            <a:ext cx="6248400" cy="4206721"/>
          </a:xfrm>
        </p:spPr>
      </p:pic>
    </p:spTree>
    <p:extLst>
      <p:ext uri="{BB962C8B-B14F-4D97-AF65-F5344CB8AC3E}">
        <p14:creationId xmlns:p14="http://schemas.microsoft.com/office/powerpoint/2010/main" val="2808611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0EA64-EC12-4906-B1B1-D94E92C2E9B2}"/>
              </a:ext>
            </a:extLst>
          </p:cNvPr>
          <p:cNvSpPr>
            <a:spLocks noGrp="1"/>
          </p:cNvSpPr>
          <p:nvPr>
            <p:ph type="title"/>
          </p:nvPr>
        </p:nvSpPr>
        <p:spPr/>
        <p:txBody>
          <a:bodyPr/>
          <a:lstStyle/>
          <a:p>
            <a:br>
              <a:rPr lang="en-US" dirty="0"/>
            </a:br>
            <a:br>
              <a:rPr lang="en-US" dirty="0"/>
            </a:br>
            <a:r>
              <a:rPr lang="en-US" dirty="0"/>
              <a:t>#Library for database connection</a:t>
            </a:r>
            <a:br>
              <a:rPr lang="en-US" dirty="0"/>
            </a:br>
            <a:endParaRPr lang="en-US" dirty="0"/>
          </a:p>
        </p:txBody>
      </p:sp>
      <p:sp>
        <p:nvSpPr>
          <p:cNvPr id="3" name="Content Placeholder 2">
            <a:extLst>
              <a:ext uri="{FF2B5EF4-FFF2-40B4-BE49-F238E27FC236}">
                <a16:creationId xmlns:a16="http://schemas.microsoft.com/office/drawing/2014/main" id="{01F076DE-8372-4352-B155-907C79CD5C74}"/>
              </a:ext>
            </a:extLst>
          </p:cNvPr>
          <p:cNvSpPr>
            <a:spLocks noGrp="1"/>
          </p:cNvSpPr>
          <p:nvPr>
            <p:ph sz="half" idx="1"/>
          </p:nvPr>
        </p:nvSpPr>
        <p:spPr>
          <a:xfrm>
            <a:off x="5181600" y="540628"/>
            <a:ext cx="6248400" cy="1916822"/>
          </a:xfrm>
        </p:spPr>
        <p:txBody>
          <a:bodyPr>
            <a:normAutofit/>
          </a:bodyPr>
          <a:lstStyle/>
          <a:p>
            <a:pPr marL="0" indent="0">
              <a:buNone/>
            </a:pPr>
            <a:r>
              <a:rPr lang="en-US" dirty="0"/>
              <a:t>Load library to connect to SQL Server as specified in the DSN. There can be many simultaneous connections. </a:t>
            </a:r>
          </a:p>
        </p:txBody>
      </p:sp>
      <p:sp>
        <p:nvSpPr>
          <p:cNvPr id="4" name="Content Placeholder 3">
            <a:extLst>
              <a:ext uri="{FF2B5EF4-FFF2-40B4-BE49-F238E27FC236}">
                <a16:creationId xmlns:a16="http://schemas.microsoft.com/office/drawing/2014/main" id="{77B815EC-E5DB-43A5-9F4A-E0D08D9F4C59}"/>
              </a:ext>
            </a:extLst>
          </p:cNvPr>
          <p:cNvSpPr>
            <a:spLocks noGrp="1"/>
          </p:cNvSpPr>
          <p:nvPr>
            <p:ph sz="half" idx="2"/>
          </p:nvPr>
        </p:nvSpPr>
        <p:spPr>
          <a:xfrm>
            <a:off x="5181600" y="2895600"/>
            <a:ext cx="6248400" cy="3299095"/>
          </a:xfrm>
        </p:spPr>
        <p:txBody>
          <a:bodyPr>
            <a:normAutofit/>
          </a:bodyPr>
          <a:lstStyle/>
          <a:p>
            <a:pPr marL="0" indent="0">
              <a:buNone/>
            </a:pPr>
            <a:r>
              <a:rPr lang="en-US" u="sng" dirty="0"/>
              <a:t>Code:</a:t>
            </a:r>
          </a:p>
          <a:p>
            <a:r>
              <a:rPr lang="en-US" dirty="0"/>
              <a:t>library(RODBC)</a:t>
            </a:r>
          </a:p>
          <a:p>
            <a:endParaRPr lang="en-US" dirty="0"/>
          </a:p>
        </p:txBody>
      </p:sp>
    </p:spTree>
    <p:extLst>
      <p:ext uri="{BB962C8B-B14F-4D97-AF65-F5344CB8AC3E}">
        <p14:creationId xmlns:p14="http://schemas.microsoft.com/office/powerpoint/2010/main" val="846240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0EA64-EC12-4906-B1B1-D94E92C2E9B2}"/>
              </a:ext>
            </a:extLst>
          </p:cNvPr>
          <p:cNvSpPr>
            <a:spLocks noGrp="1"/>
          </p:cNvSpPr>
          <p:nvPr>
            <p:ph type="title"/>
          </p:nvPr>
        </p:nvSpPr>
        <p:spPr/>
        <p:txBody>
          <a:bodyPr>
            <a:normAutofit fontScale="90000"/>
          </a:bodyPr>
          <a:lstStyle/>
          <a:p>
            <a:br>
              <a:rPr lang="en-US" dirty="0"/>
            </a:br>
            <a:br>
              <a:rPr lang="en-US" dirty="0"/>
            </a:br>
            <a:r>
              <a:rPr lang="en-US" dirty="0"/>
              <a:t>#Get data for Mother Teresa, Donald Trump, and Barack Obama</a:t>
            </a:r>
            <a:br>
              <a:rPr lang="en-US" dirty="0"/>
            </a:br>
            <a:endParaRPr lang="en-US" dirty="0"/>
          </a:p>
        </p:txBody>
      </p:sp>
      <p:sp>
        <p:nvSpPr>
          <p:cNvPr id="3" name="Content Placeholder 2">
            <a:extLst>
              <a:ext uri="{FF2B5EF4-FFF2-40B4-BE49-F238E27FC236}">
                <a16:creationId xmlns:a16="http://schemas.microsoft.com/office/drawing/2014/main" id="{01F076DE-8372-4352-B155-907C79CD5C74}"/>
              </a:ext>
            </a:extLst>
          </p:cNvPr>
          <p:cNvSpPr>
            <a:spLocks noGrp="1"/>
          </p:cNvSpPr>
          <p:nvPr>
            <p:ph sz="half" idx="1"/>
          </p:nvPr>
        </p:nvSpPr>
        <p:spPr>
          <a:xfrm>
            <a:off x="5181600" y="540628"/>
            <a:ext cx="6248400" cy="1916822"/>
          </a:xfrm>
        </p:spPr>
        <p:txBody>
          <a:bodyPr>
            <a:normAutofit/>
          </a:bodyPr>
          <a:lstStyle/>
          <a:p>
            <a:pPr marL="0" indent="0">
              <a:buNone/>
            </a:pPr>
            <a:r>
              <a:rPr lang="en-US" dirty="0"/>
              <a:t>Get 3,000 rows of data from Twitter for Mother Teresa, Donald Trump, and Barack Obama. Insert the data into csv files  then insert the data into SQL Server with SSIS. Remove all columns except Ids, texts, dates, and names.</a:t>
            </a:r>
          </a:p>
        </p:txBody>
      </p:sp>
      <p:sp>
        <p:nvSpPr>
          <p:cNvPr id="4" name="Content Placeholder 3">
            <a:extLst>
              <a:ext uri="{FF2B5EF4-FFF2-40B4-BE49-F238E27FC236}">
                <a16:creationId xmlns:a16="http://schemas.microsoft.com/office/drawing/2014/main" id="{77B815EC-E5DB-43A5-9F4A-E0D08D9F4C59}"/>
              </a:ext>
            </a:extLst>
          </p:cNvPr>
          <p:cNvSpPr>
            <a:spLocks noGrp="1"/>
          </p:cNvSpPr>
          <p:nvPr>
            <p:ph sz="half" idx="2"/>
          </p:nvPr>
        </p:nvSpPr>
        <p:spPr>
          <a:xfrm>
            <a:off x="5181600" y="2895600"/>
            <a:ext cx="6248400" cy="3299095"/>
          </a:xfrm>
        </p:spPr>
        <p:txBody>
          <a:bodyPr>
            <a:normAutofit/>
          </a:bodyPr>
          <a:lstStyle/>
          <a:p>
            <a:pPr marL="0" indent="0">
              <a:buNone/>
            </a:pPr>
            <a:r>
              <a:rPr lang="en-US" u="sng" dirty="0"/>
              <a:t>Code:</a:t>
            </a:r>
          </a:p>
          <a:p>
            <a:r>
              <a:rPr lang="en-US" dirty="0" err="1"/>
              <a:t>MotherTeresa</a:t>
            </a:r>
            <a:r>
              <a:rPr lang="en-US" dirty="0"/>
              <a:t> &lt;- </a:t>
            </a:r>
            <a:r>
              <a:rPr lang="en-US" dirty="0" err="1"/>
              <a:t>twListToDF</a:t>
            </a:r>
            <a:r>
              <a:rPr lang="en-US" dirty="0"/>
              <a:t>(</a:t>
            </a:r>
            <a:r>
              <a:rPr lang="en-US" dirty="0" err="1"/>
              <a:t>searchTwitter</a:t>
            </a:r>
            <a:r>
              <a:rPr lang="en-US" dirty="0"/>
              <a:t>('mother </a:t>
            </a:r>
            <a:r>
              <a:rPr lang="en-US" dirty="0" err="1"/>
              <a:t>teresa</a:t>
            </a:r>
            <a:r>
              <a:rPr lang="en-US" dirty="0"/>
              <a:t>', n = 3000, </a:t>
            </a:r>
            <a:r>
              <a:rPr lang="en-US" dirty="0" err="1"/>
              <a:t>lang</a:t>
            </a:r>
            <a:r>
              <a:rPr lang="en-US" dirty="0"/>
              <a:t> = '</a:t>
            </a:r>
            <a:r>
              <a:rPr lang="en-US" dirty="0" err="1"/>
              <a:t>en</a:t>
            </a:r>
            <a:r>
              <a:rPr lang="en-US" dirty="0"/>
              <a:t>')) %&gt;% </a:t>
            </a:r>
            <a:r>
              <a:rPr lang="en-US" dirty="0" err="1"/>
              <a:t>dmap_at</a:t>
            </a:r>
            <a:r>
              <a:rPr lang="en-US" dirty="0"/>
              <a:t>('text', </a:t>
            </a:r>
            <a:r>
              <a:rPr lang="en-US" dirty="0" err="1"/>
              <a:t>doConversion</a:t>
            </a:r>
            <a:r>
              <a:rPr lang="en-US" dirty="0"/>
              <a:t>) </a:t>
            </a:r>
          </a:p>
          <a:p>
            <a:endParaRPr lang="en-US" dirty="0"/>
          </a:p>
          <a:p>
            <a:endParaRPr lang="en-US" dirty="0"/>
          </a:p>
        </p:txBody>
      </p:sp>
    </p:spTree>
    <p:extLst>
      <p:ext uri="{BB962C8B-B14F-4D97-AF65-F5344CB8AC3E}">
        <p14:creationId xmlns:p14="http://schemas.microsoft.com/office/powerpoint/2010/main" val="2571048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8A285-CC8A-4080-8A46-D96721802146}"/>
              </a:ext>
            </a:extLst>
          </p:cNvPr>
          <p:cNvSpPr>
            <a:spLocks noGrp="1"/>
          </p:cNvSpPr>
          <p:nvPr>
            <p:ph type="title"/>
          </p:nvPr>
        </p:nvSpPr>
        <p:spPr/>
        <p:txBody>
          <a:bodyPr/>
          <a:lstStyle/>
          <a:p>
            <a:br>
              <a:rPr lang="en-US" dirty="0"/>
            </a:br>
            <a:r>
              <a:rPr lang="en-US" dirty="0"/>
              <a:t>#Convert symbols (latin1) to (ASCII) with </a:t>
            </a:r>
            <a:r>
              <a:rPr lang="en-US" dirty="0" err="1"/>
              <a:t>iconv</a:t>
            </a:r>
            <a:br>
              <a:rPr lang="en-US" dirty="0"/>
            </a:br>
            <a:endParaRPr lang="en-US" dirty="0"/>
          </a:p>
        </p:txBody>
      </p:sp>
      <p:sp>
        <p:nvSpPr>
          <p:cNvPr id="3" name="Content Placeholder 2">
            <a:extLst>
              <a:ext uri="{FF2B5EF4-FFF2-40B4-BE49-F238E27FC236}">
                <a16:creationId xmlns:a16="http://schemas.microsoft.com/office/drawing/2014/main" id="{57BEAF56-C613-4554-B637-E462D8FB05B2}"/>
              </a:ext>
            </a:extLst>
          </p:cNvPr>
          <p:cNvSpPr>
            <a:spLocks noGrp="1"/>
          </p:cNvSpPr>
          <p:nvPr>
            <p:ph sz="half" idx="1"/>
          </p:nvPr>
        </p:nvSpPr>
        <p:spPr>
          <a:xfrm>
            <a:off x="5181600" y="540628"/>
            <a:ext cx="6248400" cy="1773947"/>
          </a:xfrm>
        </p:spPr>
        <p:txBody>
          <a:bodyPr>
            <a:normAutofit lnSpcReduction="10000"/>
          </a:bodyPr>
          <a:lstStyle/>
          <a:p>
            <a:pPr marL="0" indent="0">
              <a:buNone/>
            </a:pPr>
            <a:r>
              <a:rPr lang="en-US" dirty="0"/>
              <a:t>“</a:t>
            </a:r>
            <a:r>
              <a:rPr lang="en-US" dirty="0" err="1"/>
              <a:t>Iconv</a:t>
            </a:r>
            <a:r>
              <a:rPr lang="en-US" dirty="0"/>
              <a:t>” uses system facilities to convert characters between vector encodings.  The ‘</a:t>
            </a:r>
            <a:r>
              <a:rPr lang="en-US" dirty="0" err="1"/>
              <a:t>i</a:t>
            </a:r>
            <a:r>
              <a:rPr lang="en-US" dirty="0"/>
              <a:t>’ stands for internationalization.  </a:t>
            </a:r>
          </a:p>
          <a:p>
            <a:pPr marL="0" indent="0">
              <a:buNone/>
            </a:pPr>
            <a:r>
              <a:rPr lang="en-US" dirty="0"/>
              <a:t>On systems that supports R’s </a:t>
            </a:r>
            <a:r>
              <a:rPr lang="en-US" dirty="0" err="1"/>
              <a:t>iconv</a:t>
            </a:r>
            <a:r>
              <a:rPr lang="en-US" dirty="0"/>
              <a:t>, you can use “latin1” for encoding the current locale.</a:t>
            </a:r>
          </a:p>
        </p:txBody>
      </p:sp>
      <p:sp>
        <p:nvSpPr>
          <p:cNvPr id="4" name="Content Placeholder 3">
            <a:extLst>
              <a:ext uri="{FF2B5EF4-FFF2-40B4-BE49-F238E27FC236}">
                <a16:creationId xmlns:a16="http://schemas.microsoft.com/office/drawing/2014/main" id="{67A2FFC7-69ED-44FB-B7A3-E2D624F208F4}"/>
              </a:ext>
            </a:extLst>
          </p:cNvPr>
          <p:cNvSpPr>
            <a:spLocks noGrp="1"/>
          </p:cNvSpPr>
          <p:nvPr>
            <p:ph sz="half" idx="2"/>
          </p:nvPr>
        </p:nvSpPr>
        <p:spPr>
          <a:xfrm>
            <a:off x="5181600" y="3086100"/>
            <a:ext cx="6248400" cy="3108595"/>
          </a:xfrm>
        </p:spPr>
        <p:txBody>
          <a:bodyPr>
            <a:normAutofit lnSpcReduction="10000"/>
          </a:bodyPr>
          <a:lstStyle/>
          <a:p>
            <a:pPr marL="0" indent="0">
              <a:buNone/>
            </a:pPr>
            <a:r>
              <a:rPr lang="en-US" u="sng" dirty="0"/>
              <a:t>Code:</a:t>
            </a:r>
          </a:p>
          <a:p>
            <a:r>
              <a:rPr lang="en-US" dirty="0" err="1"/>
              <a:t>doConversion</a:t>
            </a:r>
            <a:r>
              <a:rPr lang="en-US" dirty="0"/>
              <a:t> &lt;- function(x) </a:t>
            </a:r>
            <a:r>
              <a:rPr lang="en-US" dirty="0" err="1"/>
              <a:t>iconv</a:t>
            </a:r>
            <a:r>
              <a:rPr lang="en-US" dirty="0"/>
              <a:t>(x, "latin1", "ASCII", "")</a:t>
            </a:r>
          </a:p>
          <a:p>
            <a:endParaRPr lang="en-US" dirty="0"/>
          </a:p>
        </p:txBody>
      </p:sp>
    </p:spTree>
    <p:extLst>
      <p:ext uri="{BB962C8B-B14F-4D97-AF65-F5344CB8AC3E}">
        <p14:creationId xmlns:p14="http://schemas.microsoft.com/office/powerpoint/2010/main" val="1118617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EB90-300F-4C97-BC9B-A7B73B342B93}"/>
              </a:ext>
            </a:extLst>
          </p:cNvPr>
          <p:cNvSpPr>
            <a:spLocks noGrp="1"/>
          </p:cNvSpPr>
          <p:nvPr>
            <p:ph type="title"/>
          </p:nvPr>
        </p:nvSpPr>
        <p:spPr>
          <a:xfrm>
            <a:off x="762000" y="559677"/>
            <a:ext cx="3833906" cy="5635017"/>
          </a:xfrm>
        </p:spPr>
        <p:txBody>
          <a:bodyPr>
            <a:normAutofit fontScale="90000"/>
          </a:bodyPr>
          <a:lstStyle/>
          <a:p>
            <a:r>
              <a:rPr lang="en-US" dirty="0"/>
              <a:t>#Load tweets with column names, using </a:t>
            </a:r>
            <a:r>
              <a:rPr lang="en-US" dirty="0" err="1"/>
              <a:t>read_csv</a:t>
            </a:r>
            <a:r>
              <a:rPr lang="en-US" dirty="0"/>
              <a:t> from the </a:t>
            </a:r>
            <a:r>
              <a:rPr lang="en-US" dirty="0" err="1"/>
              <a:t>readr</a:t>
            </a:r>
            <a:r>
              <a:rPr lang="en-US" dirty="0"/>
              <a:t> package (part of </a:t>
            </a:r>
            <a:r>
              <a:rPr lang="en-US" dirty="0" err="1"/>
              <a:t>tidyverse</a:t>
            </a:r>
            <a:r>
              <a:rPr lang="en-US" dirty="0"/>
              <a:t> </a:t>
            </a:r>
            <a:r>
              <a:rPr lang="en-US" dirty="0" err="1"/>
              <a:t>pkg</a:t>
            </a:r>
            <a:r>
              <a:rPr lang="en-US" dirty="0"/>
              <a:t>)</a:t>
            </a:r>
          </a:p>
        </p:txBody>
      </p:sp>
      <p:sp>
        <p:nvSpPr>
          <p:cNvPr id="3" name="Content Placeholder 2">
            <a:extLst>
              <a:ext uri="{FF2B5EF4-FFF2-40B4-BE49-F238E27FC236}">
                <a16:creationId xmlns:a16="http://schemas.microsoft.com/office/drawing/2014/main" id="{D39F9476-3F76-47D3-9E1B-B962D1F58316}"/>
              </a:ext>
            </a:extLst>
          </p:cNvPr>
          <p:cNvSpPr>
            <a:spLocks noGrp="1"/>
          </p:cNvSpPr>
          <p:nvPr>
            <p:ph sz="half" idx="1"/>
          </p:nvPr>
        </p:nvSpPr>
        <p:spPr>
          <a:xfrm>
            <a:off x="5181600" y="540628"/>
            <a:ext cx="6248400" cy="1583447"/>
          </a:xfrm>
        </p:spPr>
        <p:txBody>
          <a:bodyPr>
            <a:normAutofit fontScale="85000" lnSpcReduction="10000"/>
          </a:bodyPr>
          <a:lstStyle/>
          <a:p>
            <a:pPr marL="0" indent="0">
              <a:buNone/>
            </a:pPr>
            <a:r>
              <a:rPr lang="en-US" dirty="0"/>
              <a:t>Package </a:t>
            </a:r>
            <a:r>
              <a:rPr lang="en-US" dirty="0" err="1"/>
              <a:t>readr</a:t>
            </a:r>
            <a:r>
              <a:rPr lang="en-US" dirty="0"/>
              <a:t> provides an easy way to read tabular data such as </a:t>
            </a:r>
            <a:r>
              <a:rPr lang="en-US" dirty="0" err="1"/>
              <a:t>cvs</a:t>
            </a:r>
            <a:r>
              <a:rPr lang="en-US" dirty="0"/>
              <a:t>, </a:t>
            </a:r>
            <a:r>
              <a:rPr lang="en-US" dirty="0" err="1"/>
              <a:t>fwf</a:t>
            </a:r>
            <a:r>
              <a:rPr lang="en-US" dirty="0"/>
              <a:t> and </a:t>
            </a:r>
            <a:r>
              <a:rPr lang="en-US" dirty="0" err="1"/>
              <a:t>tsv</a:t>
            </a:r>
            <a:r>
              <a:rPr lang="en-US" dirty="0"/>
              <a:t>.  Designed to flexibly parse flat file, </a:t>
            </a:r>
            <a:r>
              <a:rPr lang="en-US" dirty="0" err="1"/>
              <a:t>readr</a:t>
            </a:r>
            <a:r>
              <a:rPr lang="en-US" dirty="0"/>
              <a:t> gives more convenient output by never converting strings to factors, parse date/times and never manipulating column names.  It will also cleanly fail when data unexpectedly changes.</a:t>
            </a:r>
          </a:p>
        </p:txBody>
      </p:sp>
      <p:sp>
        <p:nvSpPr>
          <p:cNvPr id="4" name="Content Placeholder 3">
            <a:extLst>
              <a:ext uri="{FF2B5EF4-FFF2-40B4-BE49-F238E27FC236}">
                <a16:creationId xmlns:a16="http://schemas.microsoft.com/office/drawing/2014/main" id="{C52C1B02-2ED4-425A-A1C0-FE13AFE04A3A}"/>
              </a:ext>
            </a:extLst>
          </p:cNvPr>
          <p:cNvSpPr>
            <a:spLocks noGrp="1"/>
          </p:cNvSpPr>
          <p:nvPr>
            <p:ph sz="half" idx="2"/>
          </p:nvPr>
        </p:nvSpPr>
        <p:spPr>
          <a:xfrm>
            <a:off x="5181600" y="2800350"/>
            <a:ext cx="6248400" cy="3394345"/>
          </a:xfrm>
        </p:spPr>
        <p:txBody>
          <a:bodyPr>
            <a:normAutofit fontScale="85000" lnSpcReduction="10000"/>
          </a:bodyPr>
          <a:lstStyle/>
          <a:p>
            <a:pPr marL="0" indent="0">
              <a:buNone/>
            </a:pPr>
            <a:r>
              <a:rPr lang="en-US" u="sng" dirty="0"/>
              <a:t>Code:</a:t>
            </a:r>
          </a:p>
          <a:p>
            <a:r>
              <a:rPr lang="en-US" dirty="0" err="1">
                <a:solidFill>
                  <a:schemeClr val="tx1"/>
                </a:solidFill>
              </a:rPr>
              <a:t>readTwitterData</a:t>
            </a:r>
            <a:r>
              <a:rPr lang="en-US" dirty="0">
                <a:solidFill>
                  <a:schemeClr val="tx1"/>
                </a:solidFill>
              </a:rPr>
              <a:t> &lt;- </a:t>
            </a:r>
            <a:r>
              <a:rPr lang="en-US" dirty="0" err="1">
                <a:solidFill>
                  <a:schemeClr val="tx1"/>
                </a:solidFill>
              </a:rPr>
              <a:t>read_csv</a:t>
            </a:r>
            <a:r>
              <a:rPr lang="en-US" dirty="0">
                <a:solidFill>
                  <a:schemeClr val="tx1"/>
                </a:solidFill>
              </a:rPr>
              <a:t>('TrainingData.csv', </a:t>
            </a:r>
            <a:r>
              <a:rPr lang="en-US" dirty="0" err="1">
                <a:solidFill>
                  <a:schemeClr val="tx1"/>
                </a:solidFill>
              </a:rPr>
              <a:t>col_names</a:t>
            </a:r>
            <a:r>
              <a:rPr lang="en-US" dirty="0">
                <a:solidFill>
                  <a:schemeClr val="tx1"/>
                </a:solidFill>
              </a:rPr>
              <a:t> = c('opinion', '</a:t>
            </a:r>
            <a:r>
              <a:rPr lang="en-US" dirty="0" err="1">
                <a:solidFill>
                  <a:schemeClr val="tx1"/>
                </a:solidFill>
              </a:rPr>
              <a:t>userno</a:t>
            </a:r>
            <a:r>
              <a:rPr lang="en-US" dirty="0">
                <a:solidFill>
                  <a:schemeClr val="tx1"/>
                </a:solidFill>
              </a:rPr>
              <a:t>', 'datetime', 'alias', 'diction')) %&gt;%. </a:t>
            </a:r>
            <a:r>
              <a:rPr lang="en-US" dirty="0">
                <a:hlinkClick r:id="rId2"/>
              </a:rPr>
              <a:t>http://help.sentiment140.com/for-students/</a:t>
            </a:r>
            <a:endParaRPr lang="en-US" dirty="0">
              <a:solidFill>
                <a:schemeClr val="tx1"/>
              </a:solidFill>
            </a:endParaRPr>
          </a:p>
        </p:txBody>
      </p:sp>
    </p:spTree>
    <p:extLst>
      <p:ext uri="{BB962C8B-B14F-4D97-AF65-F5344CB8AC3E}">
        <p14:creationId xmlns:p14="http://schemas.microsoft.com/office/powerpoint/2010/main" val="3728285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915F1-855D-4BD3-889B-631B97D61D09}"/>
              </a:ext>
            </a:extLst>
          </p:cNvPr>
          <p:cNvSpPr>
            <a:spLocks noGrp="1"/>
          </p:cNvSpPr>
          <p:nvPr>
            <p:ph type="title"/>
          </p:nvPr>
        </p:nvSpPr>
        <p:spPr>
          <a:xfrm>
            <a:off x="762000" y="559677"/>
            <a:ext cx="3833906" cy="5635017"/>
          </a:xfrm>
        </p:spPr>
        <p:txBody>
          <a:bodyPr>
            <a:noAutofit/>
          </a:bodyPr>
          <a:lstStyle/>
          <a:p>
            <a:r>
              <a:rPr lang="en-US" sz="4000" dirty="0"/>
              <a:t>#Convert symbols, switch class values, use mutate to keep existing 0 or add 1, then return a data frame with </a:t>
            </a:r>
            <a:r>
              <a:rPr lang="en-US" sz="4000" dirty="0" err="1"/>
              <a:t>dmap_at</a:t>
            </a:r>
            <a:endParaRPr lang="en-US" sz="4000" dirty="0"/>
          </a:p>
        </p:txBody>
      </p:sp>
      <p:sp>
        <p:nvSpPr>
          <p:cNvPr id="3" name="Content Placeholder 2">
            <a:extLst>
              <a:ext uri="{FF2B5EF4-FFF2-40B4-BE49-F238E27FC236}">
                <a16:creationId xmlns:a16="http://schemas.microsoft.com/office/drawing/2014/main" id="{E41F8AF4-28C4-4B57-A287-A948383991E7}"/>
              </a:ext>
            </a:extLst>
          </p:cNvPr>
          <p:cNvSpPr>
            <a:spLocks noGrp="1"/>
          </p:cNvSpPr>
          <p:nvPr>
            <p:ph sz="half" idx="1"/>
          </p:nvPr>
        </p:nvSpPr>
        <p:spPr>
          <a:xfrm>
            <a:off x="5181600" y="540628"/>
            <a:ext cx="6248400" cy="1821572"/>
          </a:xfrm>
        </p:spPr>
        <p:txBody>
          <a:bodyPr/>
          <a:lstStyle/>
          <a:p>
            <a:endParaRPr lang="en-US" dirty="0"/>
          </a:p>
        </p:txBody>
      </p:sp>
      <p:sp>
        <p:nvSpPr>
          <p:cNvPr id="4" name="Content Placeholder 3">
            <a:extLst>
              <a:ext uri="{FF2B5EF4-FFF2-40B4-BE49-F238E27FC236}">
                <a16:creationId xmlns:a16="http://schemas.microsoft.com/office/drawing/2014/main" id="{D5712B9C-3CA2-4A30-A36A-F62D25DE3B60}"/>
              </a:ext>
            </a:extLst>
          </p:cNvPr>
          <p:cNvSpPr>
            <a:spLocks noGrp="1"/>
          </p:cNvSpPr>
          <p:nvPr>
            <p:ph sz="half" idx="2"/>
          </p:nvPr>
        </p:nvSpPr>
        <p:spPr>
          <a:xfrm>
            <a:off x="5181600" y="2867025"/>
            <a:ext cx="6248400" cy="3327670"/>
          </a:xfrm>
        </p:spPr>
        <p:txBody>
          <a:bodyPr/>
          <a:lstStyle/>
          <a:p>
            <a:pPr marL="0" indent="0">
              <a:buNone/>
            </a:pPr>
            <a:r>
              <a:rPr lang="en-US" u="sng" dirty="0"/>
              <a:t>Code:</a:t>
            </a:r>
          </a:p>
          <a:p>
            <a:r>
              <a:rPr lang="en-US" dirty="0" err="1"/>
              <a:t>dmap_at</a:t>
            </a:r>
            <a:r>
              <a:rPr lang="en-US" dirty="0"/>
              <a:t>('diction', </a:t>
            </a:r>
            <a:r>
              <a:rPr lang="en-US" dirty="0" err="1"/>
              <a:t>doConversion</a:t>
            </a:r>
            <a:r>
              <a:rPr lang="en-US" dirty="0"/>
              <a:t>) %&gt;% mutate(opinion = </a:t>
            </a:r>
            <a:r>
              <a:rPr lang="en-US" dirty="0" err="1"/>
              <a:t>ifelse</a:t>
            </a:r>
            <a:r>
              <a:rPr lang="en-US" dirty="0"/>
              <a:t>(opinion == 0, 0, 1))</a:t>
            </a:r>
          </a:p>
          <a:p>
            <a:pPr marL="0" indent="0">
              <a:buNone/>
            </a:pPr>
            <a:endParaRPr lang="en-US" dirty="0"/>
          </a:p>
        </p:txBody>
      </p:sp>
    </p:spTree>
    <p:extLst>
      <p:ext uri="{BB962C8B-B14F-4D97-AF65-F5344CB8AC3E}">
        <p14:creationId xmlns:p14="http://schemas.microsoft.com/office/powerpoint/2010/main" val="2345100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F3EF9-A5BE-4194-AC9F-929708AB850F}"/>
              </a:ext>
            </a:extLst>
          </p:cNvPr>
          <p:cNvSpPr>
            <a:spLocks noGrp="1"/>
          </p:cNvSpPr>
          <p:nvPr>
            <p:ph type="title"/>
          </p:nvPr>
        </p:nvSpPr>
        <p:spPr>
          <a:xfrm>
            <a:off x="762000" y="559677"/>
            <a:ext cx="3833906" cy="5635017"/>
          </a:xfrm>
        </p:spPr>
        <p:txBody>
          <a:bodyPr>
            <a:normAutofit/>
          </a:bodyPr>
          <a:lstStyle/>
          <a:p>
            <a:br>
              <a:rPr lang="en-US" sz="3100" dirty="0"/>
            </a:br>
            <a:br>
              <a:rPr lang="en-US" sz="3100" dirty="0"/>
            </a:br>
            <a:br>
              <a:rPr lang="en-US" sz="3100" dirty="0"/>
            </a:br>
            <a:r>
              <a:rPr lang="en-US" sz="3100" dirty="0"/>
              <a:t>#Enable repeatable results with </a:t>
            </a:r>
            <a:r>
              <a:rPr lang="en-US" sz="3100" dirty="0" err="1"/>
              <a:t>set.seed</a:t>
            </a:r>
            <a:r>
              <a:rPr lang="en-US" sz="3100" dirty="0"/>
              <a:t>. Split and train data set with </a:t>
            </a:r>
            <a:r>
              <a:rPr lang="en-US" sz="3100" dirty="0" err="1"/>
              <a:t>createDataPartition</a:t>
            </a:r>
            <a:br>
              <a:rPr lang="en-US" sz="3100" dirty="0"/>
            </a:br>
            <a:endParaRPr lang="en-US" sz="3100" dirty="0"/>
          </a:p>
        </p:txBody>
      </p:sp>
      <p:sp>
        <p:nvSpPr>
          <p:cNvPr id="3" name="Content Placeholder 2">
            <a:extLst>
              <a:ext uri="{FF2B5EF4-FFF2-40B4-BE49-F238E27FC236}">
                <a16:creationId xmlns:a16="http://schemas.microsoft.com/office/drawing/2014/main" id="{AFCC219B-D54A-4693-89CC-798995794BF5}"/>
              </a:ext>
            </a:extLst>
          </p:cNvPr>
          <p:cNvSpPr>
            <a:spLocks noGrp="1"/>
          </p:cNvSpPr>
          <p:nvPr>
            <p:ph sz="half" idx="1"/>
          </p:nvPr>
        </p:nvSpPr>
        <p:spPr>
          <a:xfrm>
            <a:off x="5181600" y="540628"/>
            <a:ext cx="6248400" cy="1545347"/>
          </a:xfrm>
        </p:spPr>
        <p:txBody>
          <a:bodyPr>
            <a:normAutofit fontScale="92500"/>
          </a:bodyPr>
          <a:lstStyle/>
          <a:p>
            <a:pPr marL="0" indent="0">
              <a:buNone/>
            </a:pPr>
            <a:r>
              <a:rPr lang="en-US" dirty="0" err="1"/>
              <a:t>Set.seed</a:t>
            </a:r>
            <a:r>
              <a:rPr lang="en-US" dirty="0"/>
              <a:t> is a random number generator that allows you to reproduce results by using previously generated numbers.  </a:t>
            </a:r>
          </a:p>
          <a:p>
            <a:pPr marL="0" indent="0">
              <a:buNone/>
            </a:pPr>
            <a:r>
              <a:rPr lang="en-US" dirty="0" err="1"/>
              <a:t>createDataPartition</a:t>
            </a:r>
            <a:r>
              <a:rPr lang="en-US" dirty="0"/>
              <a:t> is used to create balanced splits to the data.  </a:t>
            </a:r>
          </a:p>
        </p:txBody>
      </p:sp>
      <p:sp>
        <p:nvSpPr>
          <p:cNvPr id="4" name="Content Placeholder 3">
            <a:extLst>
              <a:ext uri="{FF2B5EF4-FFF2-40B4-BE49-F238E27FC236}">
                <a16:creationId xmlns:a16="http://schemas.microsoft.com/office/drawing/2014/main" id="{37A24415-83CE-4944-B863-E2782A75E15D}"/>
              </a:ext>
            </a:extLst>
          </p:cNvPr>
          <p:cNvSpPr>
            <a:spLocks noGrp="1"/>
          </p:cNvSpPr>
          <p:nvPr>
            <p:ph sz="half" idx="2"/>
          </p:nvPr>
        </p:nvSpPr>
        <p:spPr>
          <a:xfrm>
            <a:off x="5181600" y="3162300"/>
            <a:ext cx="6248400" cy="3032395"/>
          </a:xfrm>
        </p:spPr>
        <p:txBody>
          <a:bodyPr>
            <a:normAutofit fontScale="92500"/>
          </a:bodyPr>
          <a:lstStyle/>
          <a:p>
            <a:pPr marL="0" indent="0">
              <a:buNone/>
            </a:pPr>
            <a:r>
              <a:rPr lang="en-US" u="sng" dirty="0"/>
              <a:t>Code:</a:t>
            </a:r>
          </a:p>
          <a:p>
            <a:r>
              <a:rPr lang="en-US" dirty="0" err="1"/>
              <a:t>set.seed</a:t>
            </a:r>
            <a:r>
              <a:rPr lang="en-US" dirty="0"/>
              <a:t>(42)</a:t>
            </a:r>
          </a:p>
          <a:p>
            <a:r>
              <a:rPr lang="en-US" dirty="0" err="1"/>
              <a:t>startTraining</a:t>
            </a:r>
            <a:r>
              <a:rPr lang="en-US" dirty="0"/>
              <a:t> &lt;- </a:t>
            </a:r>
            <a:r>
              <a:rPr lang="en-US" dirty="0" err="1"/>
              <a:t>createDataPartition</a:t>
            </a:r>
            <a:r>
              <a:rPr lang="en-US" dirty="0"/>
              <a:t>(</a:t>
            </a:r>
            <a:r>
              <a:rPr lang="en-US" dirty="0" err="1"/>
              <a:t>readTwitterData$opinion</a:t>
            </a:r>
            <a:r>
              <a:rPr lang="en-US" dirty="0"/>
              <a:t>, p = 0.8, list = FALSE, times = 1)</a:t>
            </a:r>
          </a:p>
          <a:p>
            <a:r>
              <a:rPr lang="en-US" dirty="0" err="1"/>
              <a:t>trainTwitterFeeds</a:t>
            </a:r>
            <a:r>
              <a:rPr lang="en-US" dirty="0"/>
              <a:t> &lt;- </a:t>
            </a:r>
            <a:r>
              <a:rPr lang="en-US" dirty="0" err="1"/>
              <a:t>readTwitterData</a:t>
            </a:r>
            <a:r>
              <a:rPr lang="en-US" dirty="0"/>
              <a:t>[</a:t>
            </a:r>
            <a:r>
              <a:rPr lang="en-US" dirty="0" err="1"/>
              <a:t>startTraining</a:t>
            </a:r>
            <a:r>
              <a:rPr lang="en-US" dirty="0"/>
              <a:t>, ]</a:t>
            </a:r>
          </a:p>
          <a:p>
            <a:r>
              <a:rPr lang="en-US" dirty="0" err="1"/>
              <a:t>checkTwitterDatum</a:t>
            </a:r>
            <a:r>
              <a:rPr lang="en-US" dirty="0"/>
              <a:t> &lt;- </a:t>
            </a:r>
            <a:r>
              <a:rPr lang="en-US" dirty="0" err="1"/>
              <a:t>readTwitterData</a:t>
            </a:r>
            <a:r>
              <a:rPr lang="en-US" dirty="0"/>
              <a:t>[-</a:t>
            </a:r>
            <a:r>
              <a:rPr lang="en-US" dirty="0" err="1"/>
              <a:t>startTraining</a:t>
            </a:r>
            <a:r>
              <a:rPr lang="en-US" dirty="0"/>
              <a:t>, ]</a:t>
            </a:r>
          </a:p>
          <a:p>
            <a:endParaRPr lang="en-US" u="sng" dirty="0"/>
          </a:p>
        </p:txBody>
      </p:sp>
    </p:spTree>
    <p:extLst>
      <p:ext uri="{BB962C8B-B14F-4D97-AF65-F5344CB8AC3E}">
        <p14:creationId xmlns:p14="http://schemas.microsoft.com/office/powerpoint/2010/main" val="3051496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F3EF9-A5BE-4194-AC9F-929708AB850F}"/>
              </a:ext>
            </a:extLst>
          </p:cNvPr>
          <p:cNvSpPr>
            <a:spLocks noGrp="1"/>
          </p:cNvSpPr>
          <p:nvPr>
            <p:ph type="title"/>
          </p:nvPr>
        </p:nvSpPr>
        <p:spPr>
          <a:xfrm>
            <a:off x="762000" y="559677"/>
            <a:ext cx="3833906" cy="5635017"/>
          </a:xfrm>
        </p:spPr>
        <p:txBody>
          <a:bodyPr>
            <a:normAutofit/>
          </a:bodyPr>
          <a:lstStyle/>
          <a:p>
            <a:r>
              <a:rPr lang="en-US" sz="3300" dirty="0"/>
              <a:t>#Convert to lower case with </a:t>
            </a:r>
            <a:r>
              <a:rPr lang="en-US" sz="3300" dirty="0" err="1"/>
              <a:t>tolower</a:t>
            </a:r>
            <a:r>
              <a:rPr lang="en-US" sz="3300" dirty="0"/>
              <a:t>. First pass process and clean up. </a:t>
            </a:r>
          </a:p>
        </p:txBody>
      </p:sp>
      <p:sp>
        <p:nvSpPr>
          <p:cNvPr id="3" name="Content Placeholder 2">
            <a:extLst>
              <a:ext uri="{FF2B5EF4-FFF2-40B4-BE49-F238E27FC236}">
                <a16:creationId xmlns:a16="http://schemas.microsoft.com/office/drawing/2014/main" id="{AFCC219B-D54A-4693-89CC-798995794BF5}"/>
              </a:ext>
            </a:extLst>
          </p:cNvPr>
          <p:cNvSpPr>
            <a:spLocks noGrp="1"/>
          </p:cNvSpPr>
          <p:nvPr>
            <p:ph sz="half" idx="1"/>
          </p:nvPr>
        </p:nvSpPr>
        <p:spPr>
          <a:xfrm>
            <a:off x="5181600" y="540628"/>
            <a:ext cx="6248400" cy="1631072"/>
          </a:xfrm>
        </p:spPr>
        <p:txBody>
          <a:bodyPr>
            <a:normAutofit fontScale="85000" lnSpcReduction="20000"/>
          </a:bodyPr>
          <a:lstStyle/>
          <a:p>
            <a:r>
              <a:rPr lang="en-US" dirty="0"/>
              <a:t>Use tokenizer to process vector from preprocessor, then split into tokens. Iterate with </a:t>
            </a:r>
            <a:r>
              <a:rPr lang="en-US" dirty="0" err="1"/>
              <a:t>itoken</a:t>
            </a:r>
            <a:r>
              <a:rPr lang="en-US" dirty="0"/>
              <a:t> to create DTM. Show progress bar.</a:t>
            </a:r>
          </a:p>
        </p:txBody>
      </p:sp>
      <p:sp>
        <p:nvSpPr>
          <p:cNvPr id="4" name="Content Placeholder 3">
            <a:extLst>
              <a:ext uri="{FF2B5EF4-FFF2-40B4-BE49-F238E27FC236}">
                <a16:creationId xmlns:a16="http://schemas.microsoft.com/office/drawing/2014/main" id="{37A24415-83CE-4944-B863-E2782A75E15D}"/>
              </a:ext>
            </a:extLst>
          </p:cNvPr>
          <p:cNvSpPr>
            <a:spLocks noGrp="1"/>
          </p:cNvSpPr>
          <p:nvPr>
            <p:ph sz="half" idx="2"/>
          </p:nvPr>
        </p:nvSpPr>
        <p:spPr>
          <a:xfrm>
            <a:off x="5181600" y="2657476"/>
            <a:ext cx="6248400" cy="3537220"/>
          </a:xfrm>
        </p:spPr>
        <p:txBody>
          <a:bodyPr>
            <a:normAutofit fontScale="85000" lnSpcReduction="20000"/>
          </a:bodyPr>
          <a:lstStyle/>
          <a:p>
            <a:pPr marL="0" indent="0">
              <a:buNone/>
            </a:pPr>
            <a:r>
              <a:rPr lang="en-US" u="sng" dirty="0"/>
              <a:t>Code:</a:t>
            </a:r>
          </a:p>
          <a:p>
            <a:r>
              <a:rPr lang="en-US" dirty="0" err="1"/>
              <a:t>startWork</a:t>
            </a:r>
            <a:r>
              <a:rPr lang="en-US" dirty="0"/>
              <a:t> &lt;- </a:t>
            </a:r>
            <a:r>
              <a:rPr lang="en-US" dirty="0" err="1"/>
              <a:t>tolower</a:t>
            </a:r>
            <a:endParaRPr lang="en-US" dirty="0"/>
          </a:p>
          <a:p>
            <a:r>
              <a:rPr lang="en-US" dirty="0" err="1"/>
              <a:t>simpleTokenizer</a:t>
            </a:r>
            <a:r>
              <a:rPr lang="en-US" dirty="0"/>
              <a:t> &lt;- </a:t>
            </a:r>
            <a:r>
              <a:rPr lang="en-US" dirty="0" err="1"/>
              <a:t>word_tokenizer</a:t>
            </a:r>
            <a:endParaRPr lang="en-US" dirty="0"/>
          </a:p>
          <a:p>
            <a:r>
              <a:rPr lang="en-US" dirty="0" err="1"/>
              <a:t>trainSet</a:t>
            </a:r>
            <a:r>
              <a:rPr lang="en-US" dirty="0"/>
              <a:t> &lt;- </a:t>
            </a:r>
            <a:r>
              <a:rPr lang="en-US" dirty="0" err="1"/>
              <a:t>itoken</a:t>
            </a:r>
            <a:r>
              <a:rPr lang="en-US" dirty="0"/>
              <a:t>(</a:t>
            </a:r>
            <a:r>
              <a:rPr lang="en-US" dirty="0" err="1"/>
              <a:t>trainTwitterFeeds$diction</a:t>
            </a:r>
            <a:r>
              <a:rPr lang="en-US" dirty="0"/>
              <a:t>, preprocessor = </a:t>
            </a:r>
            <a:r>
              <a:rPr lang="en-US" dirty="0" err="1"/>
              <a:t>startWork</a:t>
            </a:r>
            <a:r>
              <a:rPr lang="en-US" dirty="0"/>
              <a:t>, tokenizer = </a:t>
            </a:r>
          </a:p>
          <a:p>
            <a:r>
              <a:rPr lang="en-US" dirty="0" err="1"/>
              <a:t>simpleTokenizer</a:t>
            </a:r>
            <a:r>
              <a:rPr lang="en-US" dirty="0"/>
              <a:t>, </a:t>
            </a:r>
            <a:r>
              <a:rPr lang="en-US" dirty="0" err="1"/>
              <a:t>empnum</a:t>
            </a:r>
            <a:r>
              <a:rPr lang="en-US" dirty="0"/>
              <a:t> = </a:t>
            </a:r>
            <a:r>
              <a:rPr lang="en-US" dirty="0" err="1"/>
              <a:t>trainTwitterFeeds$userno</a:t>
            </a:r>
            <a:r>
              <a:rPr lang="en-US" dirty="0"/>
              <a:t>, </a:t>
            </a:r>
            <a:r>
              <a:rPr lang="en-US" dirty="0" err="1"/>
              <a:t>progressbar</a:t>
            </a:r>
            <a:r>
              <a:rPr lang="en-US" dirty="0"/>
              <a:t> = TRUE)</a:t>
            </a:r>
          </a:p>
          <a:p>
            <a:r>
              <a:rPr lang="en-US" dirty="0" err="1"/>
              <a:t>checkSet</a:t>
            </a:r>
            <a:r>
              <a:rPr lang="en-US" dirty="0"/>
              <a:t> &lt;- </a:t>
            </a:r>
            <a:r>
              <a:rPr lang="en-US" dirty="0" err="1"/>
              <a:t>itoken</a:t>
            </a:r>
            <a:r>
              <a:rPr lang="en-US" dirty="0"/>
              <a:t>(</a:t>
            </a:r>
            <a:r>
              <a:rPr lang="en-US" dirty="0" err="1"/>
              <a:t>checkTwitterDatum$diction</a:t>
            </a:r>
            <a:r>
              <a:rPr lang="en-US" dirty="0"/>
              <a:t>, preprocessor = </a:t>
            </a:r>
            <a:r>
              <a:rPr lang="en-US" dirty="0" err="1"/>
              <a:t>startWork</a:t>
            </a:r>
            <a:r>
              <a:rPr lang="en-US" dirty="0"/>
              <a:t>, tokenizer = </a:t>
            </a:r>
          </a:p>
          <a:p>
            <a:r>
              <a:rPr lang="en-US" dirty="0" err="1"/>
              <a:t>simpleTokenizer</a:t>
            </a:r>
            <a:r>
              <a:rPr lang="en-US" dirty="0"/>
              <a:t>, </a:t>
            </a:r>
            <a:r>
              <a:rPr lang="en-US" dirty="0" err="1"/>
              <a:t>empnum</a:t>
            </a:r>
            <a:r>
              <a:rPr lang="en-US" dirty="0"/>
              <a:t> = </a:t>
            </a:r>
            <a:r>
              <a:rPr lang="en-US" dirty="0" err="1"/>
              <a:t>checkTwitterDatum$userno</a:t>
            </a:r>
            <a:r>
              <a:rPr lang="en-US" dirty="0"/>
              <a:t>, </a:t>
            </a:r>
            <a:r>
              <a:rPr lang="en-US" dirty="0" err="1"/>
              <a:t>progressbar</a:t>
            </a:r>
            <a:r>
              <a:rPr lang="en-US" dirty="0"/>
              <a:t> = TRUE)</a:t>
            </a:r>
          </a:p>
          <a:p>
            <a:pPr marL="0" indent="0">
              <a:buNone/>
            </a:pPr>
            <a:endParaRPr lang="en-US" u="sng" dirty="0"/>
          </a:p>
        </p:txBody>
      </p:sp>
    </p:spTree>
    <p:extLst>
      <p:ext uri="{BB962C8B-B14F-4D97-AF65-F5344CB8AC3E}">
        <p14:creationId xmlns:p14="http://schemas.microsoft.com/office/powerpoint/2010/main" val="1390509672"/>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07151B"/>
      </a:dk2>
      <a:lt2>
        <a:srgbClr val="F2F3F3"/>
      </a:lt2>
      <a:accent1>
        <a:srgbClr val="1C546B"/>
      </a:accent1>
      <a:accent2>
        <a:srgbClr val="606968"/>
      </a:accent2>
      <a:accent3>
        <a:srgbClr val="8D8D35"/>
      </a:accent3>
      <a:accent4>
        <a:srgbClr val="D9A142"/>
      </a:accent4>
      <a:accent5>
        <a:srgbClr val="C47023"/>
      </a:accent5>
      <a:accent6>
        <a:srgbClr val="754D64"/>
      </a:accent6>
      <a:hlink>
        <a:srgbClr val="417E93"/>
      </a:hlink>
      <a:folHlink>
        <a:srgbClr val="A76D89"/>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12434FFF-CE4A-40FC-99FF-CA1400F2E62F}"/>
    </a:ext>
  </a:extLst>
</a:theme>
</file>

<file path=docProps/app.xml><?xml version="1.0" encoding="utf-8"?>
<Properties xmlns="http://schemas.openxmlformats.org/officeDocument/2006/extended-properties" xmlns:vt="http://schemas.openxmlformats.org/officeDocument/2006/docPropsVTypes">
  <Template>TM10001103[[fn=Headlines]]</Template>
  <TotalTime>438</TotalTime>
  <Words>1215</Words>
  <Application>Microsoft Office PowerPoint</Application>
  <PresentationFormat>Widescreen</PresentationFormat>
  <Paragraphs>118</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Century Schoolbook</vt:lpstr>
      <vt:lpstr>Corbel</vt:lpstr>
      <vt:lpstr>Headlines</vt:lpstr>
      <vt:lpstr>Predict the probability of reading positive tweets about Donald Trump, Mother Teresa, and Barack Obama</vt:lpstr>
      <vt:lpstr>  #Load necessary packages </vt:lpstr>
      <vt:lpstr>  #Library for database connection </vt:lpstr>
      <vt:lpstr>  #Get data for Mother Teresa, Donald Trump, and Barack Obama </vt:lpstr>
      <vt:lpstr> #Convert symbols (latin1) to (ASCII) with iconv </vt:lpstr>
      <vt:lpstr>#Load tweets with column names, using read_csv from the readr package (part of tidyverse pkg)</vt:lpstr>
      <vt:lpstr>#Convert symbols, switch class values, use mutate to keep existing 0 or add 1, then return a data frame with dmap_at</vt:lpstr>
      <vt:lpstr>   #Enable repeatable results with set.seed. Split and train data set with createDataPartition </vt:lpstr>
      <vt:lpstr>#Convert to lower case with tolower. First pass process and clean up. </vt:lpstr>
      <vt:lpstr>#Build dictionary of terms with create_vocabulary. </vt:lpstr>
      <vt:lpstr>#tf-idf modelling by term-frequency and inverse-document-frequency </vt:lpstr>
      <vt:lpstr>#Align the data model to the set that was trained with fit_transform. </vt:lpstr>
      <vt:lpstr>#Train the model and use k-fold cross validation with cv.glmnet. </vt:lpstr>
      <vt:lpstr>#Plot model and make prediction. Prediction is made with the trained model using the defined object type. Create and test for numeric object before auc</vt:lpstr>
      <vt:lpstr> #Reduce the time to rerun the model by saving it </vt:lpstr>
      <vt:lpstr> #Create database connection. Get data from the CheckText database in the DataToAnalyzeDonaldTrump table.</vt:lpstr>
      <vt:lpstr>  #Tokenize and start processing</vt:lpstr>
      <vt:lpstr>  #use tf-idf to transform the data </vt:lpstr>
      <vt:lpstr>#The model being classified is loaded below. Try to predict what is the probability that the statements will be positive. Append the column with the rates to the data from the database</vt:lpstr>
      <vt:lpstr> #Create graph with labels at the distribution points #detach(DataFromDatabaseDonaldTrump) if it was attached, to prevent a message like “The following objects are masked”</vt:lpstr>
      <vt:lpstr>  #Create changing colors </vt:lpstr>
      <vt:lpstr> #Add colors as column to dataset per opinion values </vt:lpstr>
      <vt:lpstr> #Run plot with changing color points and use stars </vt:lpstr>
      <vt:lpstr>  #Put legend to the top right  </vt:lpstr>
      <vt:lpstr>  # Graph for Donald Trump </vt:lpstr>
      <vt:lpstr>  # Graph for Mother Teresa </vt:lpstr>
      <vt:lpstr>  # Graph for Barack Obama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with “r”</dc:title>
  <dc:creator>Shelly-Anne McKenzie</dc:creator>
  <cp:lastModifiedBy>Kirk Kelly</cp:lastModifiedBy>
  <cp:revision>41</cp:revision>
  <dcterms:created xsi:type="dcterms:W3CDTF">2017-10-18T17:51:25Z</dcterms:created>
  <dcterms:modified xsi:type="dcterms:W3CDTF">2017-10-21T01:52:15Z</dcterms:modified>
</cp:coreProperties>
</file>