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41"/>
  </p:notesMasterIdLst>
  <p:handoutMasterIdLst>
    <p:handoutMasterId r:id="rId42"/>
  </p:handoutMasterIdLst>
  <p:sldIdLst>
    <p:sldId id="256" r:id="rId2"/>
    <p:sldId id="257" r:id="rId3"/>
    <p:sldId id="267" r:id="rId4"/>
    <p:sldId id="274" r:id="rId5"/>
    <p:sldId id="272" r:id="rId6"/>
    <p:sldId id="303" r:id="rId7"/>
    <p:sldId id="305" r:id="rId8"/>
    <p:sldId id="275" r:id="rId9"/>
    <p:sldId id="302" r:id="rId10"/>
    <p:sldId id="304" r:id="rId11"/>
    <p:sldId id="273" r:id="rId12"/>
    <p:sldId id="270" r:id="rId13"/>
    <p:sldId id="268" r:id="rId14"/>
    <p:sldId id="278" r:id="rId15"/>
    <p:sldId id="269" r:id="rId16"/>
    <p:sldId id="306" r:id="rId17"/>
    <p:sldId id="266" r:id="rId18"/>
    <p:sldId id="279" r:id="rId19"/>
    <p:sldId id="294" r:id="rId20"/>
    <p:sldId id="293" r:id="rId21"/>
    <p:sldId id="295" r:id="rId22"/>
    <p:sldId id="286" r:id="rId23"/>
    <p:sldId id="296" r:id="rId24"/>
    <p:sldId id="291" r:id="rId25"/>
    <p:sldId id="292" r:id="rId26"/>
    <p:sldId id="288" r:id="rId27"/>
    <p:sldId id="298" r:id="rId28"/>
    <p:sldId id="299" r:id="rId29"/>
    <p:sldId id="300" r:id="rId30"/>
    <p:sldId id="297" r:id="rId31"/>
    <p:sldId id="287" r:id="rId32"/>
    <p:sldId id="301" r:id="rId33"/>
    <p:sldId id="264" r:id="rId34"/>
    <p:sldId id="280" r:id="rId35"/>
    <p:sldId id="265" r:id="rId36"/>
    <p:sldId id="283" r:id="rId37"/>
    <p:sldId id="284" r:id="rId38"/>
    <p:sldId id="285" r:id="rId39"/>
    <p:sldId id="262"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38" autoAdjust="0"/>
    <p:restoredTop sz="94575" autoAdjust="0"/>
  </p:normalViewPr>
  <p:slideViewPr>
    <p:cSldViewPr>
      <p:cViewPr varScale="1">
        <p:scale>
          <a:sx n="82" d="100"/>
          <a:sy n="82" d="100"/>
        </p:scale>
        <p:origin x="-117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5" d="100"/>
          <a:sy n="55" d="100"/>
        </p:scale>
        <p:origin x="-290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FE681C-3640-444C-A2F3-44233D2A098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EB4616C3-E12E-4C97-8699-15019EF47A85}">
      <dgm:prSet phldrT="[文本]"/>
      <dgm:spPr/>
      <dgm:t>
        <a:bodyPr/>
        <a:lstStyle/>
        <a:p>
          <a:r>
            <a:rPr lang="zh-CN" altLang="en-US" dirty="0" smtClean="0"/>
            <a:t>模块分包原则</a:t>
          </a:r>
          <a:endParaRPr lang="zh-CN" altLang="en-US" dirty="0"/>
        </a:p>
      </dgm:t>
    </dgm:pt>
    <dgm:pt modelId="{1C3DA108-125A-4F21-931C-CD32B4C3BBF2}" type="parTrans" cxnId="{CD56EED4-5D7A-4653-B256-5BD06C45C142}">
      <dgm:prSet/>
      <dgm:spPr/>
      <dgm:t>
        <a:bodyPr/>
        <a:lstStyle/>
        <a:p>
          <a:endParaRPr lang="zh-CN" altLang="en-US"/>
        </a:p>
      </dgm:t>
    </dgm:pt>
    <dgm:pt modelId="{A8C39FA1-AE92-46A3-8C7E-97C76F5BE67A}" type="sibTrans" cxnId="{CD56EED4-5D7A-4653-B256-5BD06C45C142}">
      <dgm:prSet/>
      <dgm:spPr/>
      <dgm:t>
        <a:bodyPr/>
        <a:lstStyle/>
        <a:p>
          <a:endParaRPr lang="zh-CN" altLang="en-US"/>
        </a:p>
      </dgm:t>
    </dgm:pt>
    <dgm:pt modelId="{A32C4381-C63A-4A93-8B04-81E8E5A360ED}">
      <dgm:prSet custT="1"/>
      <dgm:spPr/>
      <dgm:t>
        <a:bodyPr/>
        <a:lstStyle/>
        <a:p>
          <a:r>
            <a:rPr lang="zh-CN" altLang="en-US" sz="2000" dirty="0" smtClean="0"/>
            <a:t>复用度 </a:t>
          </a:r>
          <a:r>
            <a:rPr lang="en-US" altLang="zh-CN" sz="2000" dirty="0" smtClean="0"/>
            <a:t>+ </a:t>
          </a:r>
          <a:r>
            <a:rPr lang="zh-CN" altLang="en-US" sz="2000" dirty="0" smtClean="0"/>
            <a:t>稳定度 </a:t>
          </a:r>
          <a:r>
            <a:rPr lang="en-US" altLang="zh-CN" sz="2000" dirty="0" smtClean="0"/>
            <a:t>+ </a:t>
          </a:r>
          <a:r>
            <a:rPr lang="zh-CN" altLang="en-US" sz="2000" dirty="0" smtClean="0"/>
            <a:t>抽象度</a:t>
          </a:r>
          <a:endParaRPr lang="en-US" altLang="zh-CN" sz="2000" dirty="0" smtClean="0"/>
        </a:p>
      </dgm:t>
    </dgm:pt>
    <dgm:pt modelId="{3A226352-26AD-43F2-88A0-1E450DD08BC1}" type="parTrans" cxnId="{5AF2678D-9146-4177-B394-A1864407E419}">
      <dgm:prSet/>
      <dgm:spPr/>
      <dgm:t>
        <a:bodyPr/>
        <a:lstStyle/>
        <a:p>
          <a:endParaRPr lang="zh-CN" altLang="en-US"/>
        </a:p>
      </dgm:t>
    </dgm:pt>
    <dgm:pt modelId="{1FD8D973-725E-4D78-ABA6-DB076952C012}" type="sibTrans" cxnId="{5AF2678D-9146-4177-B394-A1864407E419}">
      <dgm:prSet/>
      <dgm:spPr/>
      <dgm:t>
        <a:bodyPr/>
        <a:lstStyle/>
        <a:p>
          <a:endParaRPr lang="zh-CN" altLang="en-US"/>
        </a:p>
      </dgm:t>
    </dgm:pt>
    <dgm:pt modelId="{4DE340FD-C55C-4FDF-983F-08EE8508A3A6}">
      <dgm:prSet/>
      <dgm:spPr/>
      <dgm:t>
        <a:bodyPr/>
        <a:lstStyle/>
        <a:p>
          <a:r>
            <a:rPr lang="zh-CN" altLang="en-US" dirty="0" smtClean="0"/>
            <a:t>框架扩展原则</a:t>
          </a:r>
          <a:endParaRPr lang="en-US" altLang="zh-CN" dirty="0" smtClean="0"/>
        </a:p>
      </dgm:t>
    </dgm:pt>
    <dgm:pt modelId="{0BA00675-3576-4D6A-9A03-77DC321C25EE}" type="parTrans" cxnId="{498902E3-7F5B-418A-8B87-A742B31AD30D}">
      <dgm:prSet/>
      <dgm:spPr/>
      <dgm:t>
        <a:bodyPr/>
        <a:lstStyle/>
        <a:p>
          <a:endParaRPr lang="zh-CN" altLang="en-US"/>
        </a:p>
      </dgm:t>
    </dgm:pt>
    <dgm:pt modelId="{410BAAF2-5FAE-4B92-BF8F-2FA6D840DAD2}" type="sibTrans" cxnId="{498902E3-7F5B-418A-8B87-A742B31AD30D}">
      <dgm:prSet/>
      <dgm:spPr/>
      <dgm:t>
        <a:bodyPr/>
        <a:lstStyle/>
        <a:p>
          <a:endParaRPr lang="zh-CN" altLang="en-US"/>
        </a:p>
      </dgm:t>
    </dgm:pt>
    <dgm:pt modelId="{4B06998C-6995-4E85-AE09-714EC0A8CE8A}">
      <dgm:prSet custT="1"/>
      <dgm:spPr/>
      <dgm:t>
        <a:bodyPr/>
        <a:lstStyle/>
        <a:p>
          <a:r>
            <a:rPr lang="zh-CN" altLang="en-US" sz="2000" dirty="0" smtClean="0"/>
            <a:t>微核 </a:t>
          </a:r>
          <a:r>
            <a:rPr lang="en-US" altLang="zh-CN" sz="2000" dirty="0" smtClean="0"/>
            <a:t>+ </a:t>
          </a:r>
          <a:r>
            <a:rPr lang="zh-CN" altLang="en-US" sz="2000" dirty="0" smtClean="0"/>
            <a:t>插件 </a:t>
          </a:r>
          <a:r>
            <a:rPr lang="en-US" altLang="zh-CN" sz="2000" dirty="0" smtClean="0"/>
            <a:t>+ </a:t>
          </a:r>
          <a:r>
            <a:rPr lang="zh-CN" altLang="en-US" sz="2000" dirty="0" smtClean="0"/>
            <a:t>平等 </a:t>
          </a:r>
          <a:r>
            <a:rPr lang="en-US" altLang="zh-CN" sz="2000" dirty="0" smtClean="0"/>
            <a:t>+ </a:t>
          </a:r>
          <a:r>
            <a:rPr lang="zh-CN" altLang="en-US" sz="2000" dirty="0" smtClean="0"/>
            <a:t>一致</a:t>
          </a:r>
          <a:endParaRPr lang="en-US" altLang="zh-CN" sz="2000" dirty="0" smtClean="0"/>
        </a:p>
      </dgm:t>
    </dgm:pt>
    <dgm:pt modelId="{80FAF7C3-7E81-4AA9-B606-341B9EBB52A9}" type="parTrans" cxnId="{786A9386-5ACF-4431-BFBC-42BDFD087611}">
      <dgm:prSet/>
      <dgm:spPr/>
      <dgm:t>
        <a:bodyPr/>
        <a:lstStyle/>
        <a:p>
          <a:endParaRPr lang="zh-CN" altLang="en-US"/>
        </a:p>
      </dgm:t>
    </dgm:pt>
    <dgm:pt modelId="{1DF23D7B-C73A-4E9B-B67A-F6CA064740EF}" type="sibTrans" cxnId="{786A9386-5ACF-4431-BFBC-42BDFD087611}">
      <dgm:prSet/>
      <dgm:spPr/>
      <dgm:t>
        <a:bodyPr/>
        <a:lstStyle/>
        <a:p>
          <a:endParaRPr lang="zh-CN" altLang="en-US"/>
        </a:p>
      </dgm:t>
    </dgm:pt>
    <dgm:pt modelId="{DA0D46FB-54A5-40BE-A0AE-C09F86420FAC}">
      <dgm:prSet/>
      <dgm:spPr/>
      <dgm:t>
        <a:bodyPr/>
        <a:lstStyle/>
        <a:p>
          <a:r>
            <a:rPr lang="zh-CN" altLang="en-US" dirty="0" smtClean="0"/>
            <a:t>模型划分原则</a:t>
          </a:r>
          <a:endParaRPr lang="en-US" altLang="zh-CN" dirty="0" smtClean="0"/>
        </a:p>
      </dgm:t>
    </dgm:pt>
    <dgm:pt modelId="{9E23294B-3214-445C-85A0-C9214E2511E8}" type="parTrans" cxnId="{3C0341F4-74D1-4345-9D02-58158A943118}">
      <dgm:prSet/>
      <dgm:spPr/>
      <dgm:t>
        <a:bodyPr/>
        <a:lstStyle/>
        <a:p>
          <a:endParaRPr lang="zh-CN" altLang="en-US"/>
        </a:p>
      </dgm:t>
    </dgm:pt>
    <dgm:pt modelId="{9C6185BA-B7CE-46A3-856D-625E74EE5569}" type="sibTrans" cxnId="{3C0341F4-74D1-4345-9D02-58158A943118}">
      <dgm:prSet/>
      <dgm:spPr/>
      <dgm:t>
        <a:bodyPr/>
        <a:lstStyle/>
        <a:p>
          <a:endParaRPr lang="zh-CN" altLang="en-US"/>
        </a:p>
      </dgm:t>
    </dgm:pt>
    <dgm:pt modelId="{E2F65EBF-A0E6-4445-93BE-5ABB591BD9BC}">
      <dgm:prSet custT="1"/>
      <dgm:spPr/>
      <dgm:t>
        <a:bodyPr/>
        <a:lstStyle/>
        <a:p>
          <a:r>
            <a:rPr lang="zh-CN" altLang="en-US" sz="2000" dirty="0" smtClean="0"/>
            <a:t>服务域 </a:t>
          </a:r>
          <a:r>
            <a:rPr lang="en-US" altLang="zh-CN" sz="2000" dirty="0" smtClean="0"/>
            <a:t>+ </a:t>
          </a:r>
          <a:r>
            <a:rPr lang="zh-CN" altLang="en-US" sz="2000" dirty="0" smtClean="0"/>
            <a:t>实体域 </a:t>
          </a:r>
          <a:r>
            <a:rPr lang="en-US" altLang="zh-CN" sz="2000" dirty="0" smtClean="0"/>
            <a:t>+ </a:t>
          </a:r>
          <a:r>
            <a:rPr lang="zh-CN" altLang="en-US" sz="2000" dirty="0" smtClean="0"/>
            <a:t>会话域</a:t>
          </a:r>
          <a:endParaRPr lang="en-US" altLang="zh-CN" sz="2000" dirty="0" smtClean="0"/>
        </a:p>
      </dgm:t>
    </dgm:pt>
    <dgm:pt modelId="{430C9FCB-3641-4207-A0BF-49C35228DAFA}" type="parTrans" cxnId="{48F58FA6-4E2A-4E59-B31B-78918B56F691}">
      <dgm:prSet/>
      <dgm:spPr/>
      <dgm:t>
        <a:bodyPr/>
        <a:lstStyle/>
        <a:p>
          <a:endParaRPr lang="zh-CN" altLang="en-US"/>
        </a:p>
      </dgm:t>
    </dgm:pt>
    <dgm:pt modelId="{9E44EA32-5E5C-4986-B966-835E06869209}" type="sibTrans" cxnId="{48F58FA6-4E2A-4E59-B31B-78918B56F691}">
      <dgm:prSet/>
      <dgm:spPr/>
      <dgm:t>
        <a:bodyPr/>
        <a:lstStyle/>
        <a:p>
          <a:endParaRPr lang="zh-CN" altLang="en-US"/>
        </a:p>
      </dgm:t>
    </dgm:pt>
    <dgm:pt modelId="{6706E8EA-84CC-4748-ABBC-C781784F9445}" type="pres">
      <dgm:prSet presAssocID="{B4FE681C-3640-444C-A2F3-44233D2A0985}" presName="linear" presStyleCnt="0">
        <dgm:presLayoutVars>
          <dgm:dir/>
          <dgm:animLvl val="lvl"/>
          <dgm:resizeHandles val="exact"/>
        </dgm:presLayoutVars>
      </dgm:prSet>
      <dgm:spPr/>
      <dgm:t>
        <a:bodyPr/>
        <a:lstStyle/>
        <a:p>
          <a:endParaRPr lang="zh-CN" altLang="en-US"/>
        </a:p>
      </dgm:t>
    </dgm:pt>
    <dgm:pt modelId="{C0EB2E05-E245-4230-AB32-FF519777DA39}" type="pres">
      <dgm:prSet presAssocID="{EB4616C3-E12E-4C97-8699-15019EF47A85}" presName="parentLin" presStyleCnt="0"/>
      <dgm:spPr/>
    </dgm:pt>
    <dgm:pt modelId="{3F213970-1374-4D45-ACDD-FEF6938E8A2C}" type="pres">
      <dgm:prSet presAssocID="{EB4616C3-E12E-4C97-8699-15019EF47A85}" presName="parentLeftMargin" presStyleLbl="node1" presStyleIdx="0" presStyleCnt="3"/>
      <dgm:spPr/>
      <dgm:t>
        <a:bodyPr/>
        <a:lstStyle/>
        <a:p>
          <a:endParaRPr lang="zh-CN" altLang="en-US"/>
        </a:p>
      </dgm:t>
    </dgm:pt>
    <dgm:pt modelId="{D902AE3F-DF35-4C40-8B59-00904B68EDDE}" type="pres">
      <dgm:prSet presAssocID="{EB4616C3-E12E-4C97-8699-15019EF47A85}" presName="parentText" presStyleLbl="node1" presStyleIdx="0" presStyleCnt="3">
        <dgm:presLayoutVars>
          <dgm:chMax val="0"/>
          <dgm:bulletEnabled val="1"/>
        </dgm:presLayoutVars>
      </dgm:prSet>
      <dgm:spPr/>
      <dgm:t>
        <a:bodyPr/>
        <a:lstStyle/>
        <a:p>
          <a:endParaRPr lang="zh-CN" altLang="en-US"/>
        </a:p>
      </dgm:t>
    </dgm:pt>
    <dgm:pt modelId="{40608FA9-FAF1-461A-94AE-4F0B79C1E6B5}" type="pres">
      <dgm:prSet presAssocID="{EB4616C3-E12E-4C97-8699-15019EF47A85}" presName="negativeSpace" presStyleCnt="0"/>
      <dgm:spPr/>
    </dgm:pt>
    <dgm:pt modelId="{A4D69F29-8B4C-455F-8B03-115DA6AEC3B2}" type="pres">
      <dgm:prSet presAssocID="{EB4616C3-E12E-4C97-8699-15019EF47A85}" presName="childText" presStyleLbl="conFgAcc1" presStyleIdx="0" presStyleCnt="3">
        <dgm:presLayoutVars>
          <dgm:bulletEnabled val="1"/>
        </dgm:presLayoutVars>
      </dgm:prSet>
      <dgm:spPr/>
      <dgm:t>
        <a:bodyPr/>
        <a:lstStyle/>
        <a:p>
          <a:endParaRPr lang="zh-CN" altLang="en-US"/>
        </a:p>
      </dgm:t>
    </dgm:pt>
    <dgm:pt modelId="{6E85326C-C53D-472A-A20B-E521F8F5AA13}" type="pres">
      <dgm:prSet presAssocID="{A8C39FA1-AE92-46A3-8C7E-97C76F5BE67A}" presName="spaceBetweenRectangles" presStyleCnt="0"/>
      <dgm:spPr/>
    </dgm:pt>
    <dgm:pt modelId="{0A16D24E-3F62-4BC4-B7FF-2B5BB2D06528}" type="pres">
      <dgm:prSet presAssocID="{4DE340FD-C55C-4FDF-983F-08EE8508A3A6}" presName="parentLin" presStyleCnt="0"/>
      <dgm:spPr/>
    </dgm:pt>
    <dgm:pt modelId="{7956E622-2472-466D-B9F9-1BE14CEE3969}" type="pres">
      <dgm:prSet presAssocID="{4DE340FD-C55C-4FDF-983F-08EE8508A3A6}" presName="parentLeftMargin" presStyleLbl="node1" presStyleIdx="0" presStyleCnt="3"/>
      <dgm:spPr/>
      <dgm:t>
        <a:bodyPr/>
        <a:lstStyle/>
        <a:p>
          <a:endParaRPr lang="zh-CN" altLang="en-US"/>
        </a:p>
      </dgm:t>
    </dgm:pt>
    <dgm:pt modelId="{F099E3D8-77D7-43B4-8F9E-CF534E99EE01}" type="pres">
      <dgm:prSet presAssocID="{4DE340FD-C55C-4FDF-983F-08EE8508A3A6}" presName="parentText" presStyleLbl="node1" presStyleIdx="1" presStyleCnt="3">
        <dgm:presLayoutVars>
          <dgm:chMax val="0"/>
          <dgm:bulletEnabled val="1"/>
        </dgm:presLayoutVars>
      </dgm:prSet>
      <dgm:spPr/>
      <dgm:t>
        <a:bodyPr/>
        <a:lstStyle/>
        <a:p>
          <a:endParaRPr lang="zh-CN" altLang="en-US"/>
        </a:p>
      </dgm:t>
    </dgm:pt>
    <dgm:pt modelId="{B15C9BE8-B179-444C-8401-D9596700FB49}" type="pres">
      <dgm:prSet presAssocID="{4DE340FD-C55C-4FDF-983F-08EE8508A3A6}" presName="negativeSpace" presStyleCnt="0"/>
      <dgm:spPr/>
    </dgm:pt>
    <dgm:pt modelId="{4074F288-6701-4C22-A70C-2E59C8748175}" type="pres">
      <dgm:prSet presAssocID="{4DE340FD-C55C-4FDF-983F-08EE8508A3A6}" presName="childText" presStyleLbl="conFgAcc1" presStyleIdx="1" presStyleCnt="3">
        <dgm:presLayoutVars>
          <dgm:bulletEnabled val="1"/>
        </dgm:presLayoutVars>
      </dgm:prSet>
      <dgm:spPr/>
      <dgm:t>
        <a:bodyPr/>
        <a:lstStyle/>
        <a:p>
          <a:endParaRPr lang="zh-CN" altLang="en-US"/>
        </a:p>
      </dgm:t>
    </dgm:pt>
    <dgm:pt modelId="{B3AB210E-8A7C-4825-ABE8-E4E945B01D68}" type="pres">
      <dgm:prSet presAssocID="{410BAAF2-5FAE-4B92-BF8F-2FA6D840DAD2}" presName="spaceBetweenRectangles" presStyleCnt="0"/>
      <dgm:spPr/>
    </dgm:pt>
    <dgm:pt modelId="{7BB2A36F-56DE-4BB4-A279-883AF061F37B}" type="pres">
      <dgm:prSet presAssocID="{DA0D46FB-54A5-40BE-A0AE-C09F86420FAC}" presName="parentLin" presStyleCnt="0"/>
      <dgm:spPr/>
    </dgm:pt>
    <dgm:pt modelId="{8A960363-C0B7-4570-AA79-23D179FCCB96}" type="pres">
      <dgm:prSet presAssocID="{DA0D46FB-54A5-40BE-A0AE-C09F86420FAC}" presName="parentLeftMargin" presStyleLbl="node1" presStyleIdx="1" presStyleCnt="3"/>
      <dgm:spPr/>
      <dgm:t>
        <a:bodyPr/>
        <a:lstStyle/>
        <a:p>
          <a:endParaRPr lang="zh-CN" altLang="en-US"/>
        </a:p>
      </dgm:t>
    </dgm:pt>
    <dgm:pt modelId="{82BFE5F4-C1A8-404C-A451-60F7DD9A03C3}" type="pres">
      <dgm:prSet presAssocID="{DA0D46FB-54A5-40BE-A0AE-C09F86420FAC}" presName="parentText" presStyleLbl="node1" presStyleIdx="2" presStyleCnt="3">
        <dgm:presLayoutVars>
          <dgm:chMax val="0"/>
          <dgm:bulletEnabled val="1"/>
        </dgm:presLayoutVars>
      </dgm:prSet>
      <dgm:spPr/>
      <dgm:t>
        <a:bodyPr/>
        <a:lstStyle/>
        <a:p>
          <a:endParaRPr lang="zh-CN" altLang="en-US"/>
        </a:p>
      </dgm:t>
    </dgm:pt>
    <dgm:pt modelId="{AF5D9072-26DD-4E24-9169-9E4DF49D35DE}" type="pres">
      <dgm:prSet presAssocID="{DA0D46FB-54A5-40BE-A0AE-C09F86420FAC}" presName="negativeSpace" presStyleCnt="0"/>
      <dgm:spPr/>
    </dgm:pt>
    <dgm:pt modelId="{C195605B-69EC-4B99-9082-CD4CBB0CDE2E}" type="pres">
      <dgm:prSet presAssocID="{DA0D46FB-54A5-40BE-A0AE-C09F86420FAC}" presName="childText" presStyleLbl="conFgAcc1" presStyleIdx="2" presStyleCnt="3">
        <dgm:presLayoutVars>
          <dgm:bulletEnabled val="1"/>
        </dgm:presLayoutVars>
      </dgm:prSet>
      <dgm:spPr/>
      <dgm:t>
        <a:bodyPr/>
        <a:lstStyle/>
        <a:p>
          <a:endParaRPr lang="zh-CN" altLang="en-US"/>
        </a:p>
      </dgm:t>
    </dgm:pt>
  </dgm:ptLst>
  <dgm:cxnLst>
    <dgm:cxn modelId="{786A9386-5ACF-4431-BFBC-42BDFD087611}" srcId="{4DE340FD-C55C-4FDF-983F-08EE8508A3A6}" destId="{4B06998C-6995-4E85-AE09-714EC0A8CE8A}" srcOrd="0" destOrd="0" parTransId="{80FAF7C3-7E81-4AA9-B606-341B9EBB52A9}" sibTransId="{1DF23D7B-C73A-4E9B-B67A-F6CA064740EF}"/>
    <dgm:cxn modelId="{FB760EEE-CAE3-48F8-B2F7-1F72F8DFD0CE}" type="presOf" srcId="{B4FE681C-3640-444C-A2F3-44233D2A0985}" destId="{6706E8EA-84CC-4748-ABBC-C781784F9445}" srcOrd="0" destOrd="0" presId="urn:microsoft.com/office/officeart/2005/8/layout/list1"/>
    <dgm:cxn modelId="{5AF2678D-9146-4177-B394-A1864407E419}" srcId="{EB4616C3-E12E-4C97-8699-15019EF47A85}" destId="{A32C4381-C63A-4A93-8B04-81E8E5A360ED}" srcOrd="0" destOrd="0" parTransId="{3A226352-26AD-43F2-88A0-1E450DD08BC1}" sibTransId="{1FD8D973-725E-4D78-ABA6-DB076952C012}"/>
    <dgm:cxn modelId="{6428F676-04DB-4F33-BBDC-986342490F6C}" type="presOf" srcId="{DA0D46FB-54A5-40BE-A0AE-C09F86420FAC}" destId="{82BFE5F4-C1A8-404C-A451-60F7DD9A03C3}" srcOrd="1" destOrd="0" presId="urn:microsoft.com/office/officeart/2005/8/layout/list1"/>
    <dgm:cxn modelId="{498902E3-7F5B-418A-8B87-A742B31AD30D}" srcId="{B4FE681C-3640-444C-A2F3-44233D2A0985}" destId="{4DE340FD-C55C-4FDF-983F-08EE8508A3A6}" srcOrd="1" destOrd="0" parTransId="{0BA00675-3576-4D6A-9A03-77DC321C25EE}" sibTransId="{410BAAF2-5FAE-4B92-BF8F-2FA6D840DAD2}"/>
    <dgm:cxn modelId="{AA450FF6-A0E0-482F-B77E-B637345F5432}" type="presOf" srcId="{4B06998C-6995-4E85-AE09-714EC0A8CE8A}" destId="{4074F288-6701-4C22-A70C-2E59C8748175}" srcOrd="0" destOrd="0" presId="urn:microsoft.com/office/officeart/2005/8/layout/list1"/>
    <dgm:cxn modelId="{E309CBB1-393F-4D60-BF0D-20433FA80F92}" type="presOf" srcId="{EB4616C3-E12E-4C97-8699-15019EF47A85}" destId="{3F213970-1374-4D45-ACDD-FEF6938E8A2C}" srcOrd="0" destOrd="0" presId="urn:microsoft.com/office/officeart/2005/8/layout/list1"/>
    <dgm:cxn modelId="{11BA9396-ECFB-4D59-B751-12C2859BE15C}" type="presOf" srcId="{EB4616C3-E12E-4C97-8699-15019EF47A85}" destId="{D902AE3F-DF35-4C40-8B59-00904B68EDDE}" srcOrd="1" destOrd="0" presId="urn:microsoft.com/office/officeart/2005/8/layout/list1"/>
    <dgm:cxn modelId="{CD56EED4-5D7A-4653-B256-5BD06C45C142}" srcId="{B4FE681C-3640-444C-A2F3-44233D2A0985}" destId="{EB4616C3-E12E-4C97-8699-15019EF47A85}" srcOrd="0" destOrd="0" parTransId="{1C3DA108-125A-4F21-931C-CD32B4C3BBF2}" sibTransId="{A8C39FA1-AE92-46A3-8C7E-97C76F5BE67A}"/>
    <dgm:cxn modelId="{7A1CA6D2-1CDF-446B-B4A2-BE2E59D945AA}" type="presOf" srcId="{4DE340FD-C55C-4FDF-983F-08EE8508A3A6}" destId="{F099E3D8-77D7-43B4-8F9E-CF534E99EE01}" srcOrd="1" destOrd="0" presId="urn:microsoft.com/office/officeart/2005/8/layout/list1"/>
    <dgm:cxn modelId="{64AC2EA6-93BA-4ED4-9C59-802AC06B8624}" type="presOf" srcId="{E2F65EBF-A0E6-4445-93BE-5ABB591BD9BC}" destId="{C195605B-69EC-4B99-9082-CD4CBB0CDE2E}" srcOrd="0" destOrd="0" presId="urn:microsoft.com/office/officeart/2005/8/layout/list1"/>
    <dgm:cxn modelId="{3C0341F4-74D1-4345-9D02-58158A943118}" srcId="{B4FE681C-3640-444C-A2F3-44233D2A0985}" destId="{DA0D46FB-54A5-40BE-A0AE-C09F86420FAC}" srcOrd="2" destOrd="0" parTransId="{9E23294B-3214-445C-85A0-C9214E2511E8}" sibTransId="{9C6185BA-B7CE-46A3-856D-625E74EE5569}"/>
    <dgm:cxn modelId="{48F58FA6-4E2A-4E59-B31B-78918B56F691}" srcId="{DA0D46FB-54A5-40BE-A0AE-C09F86420FAC}" destId="{E2F65EBF-A0E6-4445-93BE-5ABB591BD9BC}" srcOrd="0" destOrd="0" parTransId="{430C9FCB-3641-4207-A0BF-49C35228DAFA}" sibTransId="{9E44EA32-5E5C-4986-B966-835E06869209}"/>
    <dgm:cxn modelId="{D3C531ED-9810-4E66-88CF-0D8BBFC47B44}" type="presOf" srcId="{DA0D46FB-54A5-40BE-A0AE-C09F86420FAC}" destId="{8A960363-C0B7-4570-AA79-23D179FCCB96}" srcOrd="0" destOrd="0" presId="urn:microsoft.com/office/officeart/2005/8/layout/list1"/>
    <dgm:cxn modelId="{2D94C398-C479-418E-B385-BE6203933801}" type="presOf" srcId="{4DE340FD-C55C-4FDF-983F-08EE8508A3A6}" destId="{7956E622-2472-466D-B9F9-1BE14CEE3969}" srcOrd="0" destOrd="0" presId="urn:microsoft.com/office/officeart/2005/8/layout/list1"/>
    <dgm:cxn modelId="{BFF6098F-52CE-442E-A882-8618665B4416}" type="presOf" srcId="{A32C4381-C63A-4A93-8B04-81E8E5A360ED}" destId="{A4D69F29-8B4C-455F-8B03-115DA6AEC3B2}" srcOrd="0" destOrd="0" presId="urn:microsoft.com/office/officeart/2005/8/layout/list1"/>
    <dgm:cxn modelId="{4262BE33-71BF-4B76-BDC3-D1A957FFBE79}" type="presParOf" srcId="{6706E8EA-84CC-4748-ABBC-C781784F9445}" destId="{C0EB2E05-E245-4230-AB32-FF519777DA39}" srcOrd="0" destOrd="0" presId="urn:microsoft.com/office/officeart/2005/8/layout/list1"/>
    <dgm:cxn modelId="{03F8EA19-B7A2-4D83-B145-DB42F0179468}" type="presParOf" srcId="{C0EB2E05-E245-4230-AB32-FF519777DA39}" destId="{3F213970-1374-4D45-ACDD-FEF6938E8A2C}" srcOrd="0" destOrd="0" presId="urn:microsoft.com/office/officeart/2005/8/layout/list1"/>
    <dgm:cxn modelId="{15F1B9E3-EBD8-4CF2-8CC4-26F8ECE9ABCC}" type="presParOf" srcId="{C0EB2E05-E245-4230-AB32-FF519777DA39}" destId="{D902AE3F-DF35-4C40-8B59-00904B68EDDE}" srcOrd="1" destOrd="0" presId="urn:microsoft.com/office/officeart/2005/8/layout/list1"/>
    <dgm:cxn modelId="{AC7524A4-3B3B-4915-A1F5-E967C9F37DB6}" type="presParOf" srcId="{6706E8EA-84CC-4748-ABBC-C781784F9445}" destId="{40608FA9-FAF1-461A-94AE-4F0B79C1E6B5}" srcOrd="1" destOrd="0" presId="urn:microsoft.com/office/officeart/2005/8/layout/list1"/>
    <dgm:cxn modelId="{BE7243A5-E29E-451A-9EC0-65E1C3FE56D6}" type="presParOf" srcId="{6706E8EA-84CC-4748-ABBC-C781784F9445}" destId="{A4D69F29-8B4C-455F-8B03-115DA6AEC3B2}" srcOrd="2" destOrd="0" presId="urn:microsoft.com/office/officeart/2005/8/layout/list1"/>
    <dgm:cxn modelId="{CEE25DA6-E0DC-48B5-B46F-A565EFFA798D}" type="presParOf" srcId="{6706E8EA-84CC-4748-ABBC-C781784F9445}" destId="{6E85326C-C53D-472A-A20B-E521F8F5AA13}" srcOrd="3" destOrd="0" presId="urn:microsoft.com/office/officeart/2005/8/layout/list1"/>
    <dgm:cxn modelId="{0578C5CD-769E-48C6-9613-6B37C1A59D8E}" type="presParOf" srcId="{6706E8EA-84CC-4748-ABBC-C781784F9445}" destId="{0A16D24E-3F62-4BC4-B7FF-2B5BB2D06528}" srcOrd="4" destOrd="0" presId="urn:microsoft.com/office/officeart/2005/8/layout/list1"/>
    <dgm:cxn modelId="{CF68ADF5-0A6B-41B4-9632-34AF24104FD3}" type="presParOf" srcId="{0A16D24E-3F62-4BC4-B7FF-2B5BB2D06528}" destId="{7956E622-2472-466D-B9F9-1BE14CEE3969}" srcOrd="0" destOrd="0" presId="urn:microsoft.com/office/officeart/2005/8/layout/list1"/>
    <dgm:cxn modelId="{07B20B78-FD67-4524-9A97-681B8518DC1E}" type="presParOf" srcId="{0A16D24E-3F62-4BC4-B7FF-2B5BB2D06528}" destId="{F099E3D8-77D7-43B4-8F9E-CF534E99EE01}" srcOrd="1" destOrd="0" presId="urn:microsoft.com/office/officeart/2005/8/layout/list1"/>
    <dgm:cxn modelId="{2EEA35A0-554B-4298-8565-0A63BA7DBF62}" type="presParOf" srcId="{6706E8EA-84CC-4748-ABBC-C781784F9445}" destId="{B15C9BE8-B179-444C-8401-D9596700FB49}" srcOrd="5" destOrd="0" presId="urn:microsoft.com/office/officeart/2005/8/layout/list1"/>
    <dgm:cxn modelId="{32464396-CCB9-40E5-8BB1-E5CA5D121954}" type="presParOf" srcId="{6706E8EA-84CC-4748-ABBC-C781784F9445}" destId="{4074F288-6701-4C22-A70C-2E59C8748175}" srcOrd="6" destOrd="0" presId="urn:microsoft.com/office/officeart/2005/8/layout/list1"/>
    <dgm:cxn modelId="{0A6DB93F-8BB5-48E1-94F3-DC27DC94F067}" type="presParOf" srcId="{6706E8EA-84CC-4748-ABBC-C781784F9445}" destId="{B3AB210E-8A7C-4825-ABE8-E4E945B01D68}" srcOrd="7" destOrd="0" presId="urn:microsoft.com/office/officeart/2005/8/layout/list1"/>
    <dgm:cxn modelId="{26C92601-3F35-45DF-9559-7FF36B76758E}" type="presParOf" srcId="{6706E8EA-84CC-4748-ABBC-C781784F9445}" destId="{7BB2A36F-56DE-4BB4-A279-883AF061F37B}" srcOrd="8" destOrd="0" presId="urn:microsoft.com/office/officeart/2005/8/layout/list1"/>
    <dgm:cxn modelId="{07D23F5C-F412-4B3C-81D7-CEB4138B2A92}" type="presParOf" srcId="{7BB2A36F-56DE-4BB4-A279-883AF061F37B}" destId="{8A960363-C0B7-4570-AA79-23D179FCCB96}" srcOrd="0" destOrd="0" presId="urn:microsoft.com/office/officeart/2005/8/layout/list1"/>
    <dgm:cxn modelId="{600E9B4F-4534-4307-83B9-3396EACD1BA9}" type="presParOf" srcId="{7BB2A36F-56DE-4BB4-A279-883AF061F37B}" destId="{82BFE5F4-C1A8-404C-A451-60F7DD9A03C3}" srcOrd="1" destOrd="0" presId="urn:microsoft.com/office/officeart/2005/8/layout/list1"/>
    <dgm:cxn modelId="{D1FB8FC7-62F4-4F1E-AC71-C5E4B23C7A84}" type="presParOf" srcId="{6706E8EA-84CC-4748-ABBC-C781784F9445}" destId="{AF5D9072-26DD-4E24-9169-9E4DF49D35DE}" srcOrd="9" destOrd="0" presId="urn:microsoft.com/office/officeart/2005/8/layout/list1"/>
    <dgm:cxn modelId="{928BB09C-594A-472A-B174-B599C79BE47D}" type="presParOf" srcId="{6706E8EA-84CC-4748-ABBC-C781784F9445}" destId="{C195605B-69EC-4B99-9082-CD4CBB0CDE2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78CE4E-F484-4F85-94B4-4081F952E10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768295FA-59AC-46E8-AEE0-5E2FE628B620}">
      <dgm:prSet/>
      <dgm:spPr/>
      <dgm:t>
        <a:bodyPr/>
        <a:lstStyle/>
        <a:p>
          <a:r>
            <a:rPr lang="zh-CN" altLang="en-US" dirty="0" smtClean="0"/>
            <a:t>组件协作原则</a:t>
          </a:r>
          <a:endParaRPr lang="en-US" altLang="zh-CN" dirty="0" smtClean="0"/>
        </a:p>
      </dgm:t>
    </dgm:pt>
    <dgm:pt modelId="{B5C2D4C4-CE70-4BFF-B984-8DCE54459B94}" type="parTrans" cxnId="{F5C43E6B-8967-4981-8C18-BF1858672C6C}">
      <dgm:prSet/>
      <dgm:spPr/>
      <dgm:t>
        <a:bodyPr/>
        <a:lstStyle/>
        <a:p>
          <a:endParaRPr lang="zh-CN" altLang="en-US"/>
        </a:p>
      </dgm:t>
    </dgm:pt>
    <dgm:pt modelId="{785DB32A-0504-47E1-B265-993499CBE172}" type="sibTrans" cxnId="{F5C43E6B-8967-4981-8C18-BF1858672C6C}">
      <dgm:prSet/>
      <dgm:spPr/>
      <dgm:t>
        <a:bodyPr/>
        <a:lstStyle/>
        <a:p>
          <a:endParaRPr lang="zh-CN" altLang="en-US"/>
        </a:p>
      </dgm:t>
    </dgm:pt>
    <dgm:pt modelId="{309A7B1C-9806-4F5B-9B1D-6C4583ACABBA}">
      <dgm:prSet custT="1"/>
      <dgm:spPr/>
      <dgm:t>
        <a:bodyPr/>
        <a:lstStyle/>
        <a:p>
          <a:r>
            <a:rPr lang="zh-CN" altLang="en-US" sz="2000" dirty="0" smtClean="0"/>
            <a:t>拦截 </a:t>
          </a:r>
          <a:r>
            <a:rPr lang="en-US" altLang="zh-CN" sz="2000" dirty="0" smtClean="0"/>
            <a:t>+ </a:t>
          </a:r>
          <a:r>
            <a:rPr lang="zh-CN" altLang="en-US" sz="2000" dirty="0" smtClean="0"/>
            <a:t>事件 </a:t>
          </a:r>
          <a:r>
            <a:rPr lang="en-US" altLang="zh-CN" sz="2000" dirty="0" smtClean="0"/>
            <a:t>+ </a:t>
          </a:r>
          <a:r>
            <a:rPr lang="zh-CN" altLang="en-US" sz="2000" dirty="0" smtClean="0"/>
            <a:t>共享 </a:t>
          </a:r>
          <a:r>
            <a:rPr lang="en-US" altLang="zh-CN" sz="2000" dirty="0" smtClean="0"/>
            <a:t>+ </a:t>
          </a:r>
          <a:r>
            <a:rPr lang="zh-CN" altLang="en-US" sz="2000" dirty="0" smtClean="0"/>
            <a:t>防御</a:t>
          </a:r>
          <a:endParaRPr lang="en-US" altLang="zh-CN" sz="2000" dirty="0" smtClean="0"/>
        </a:p>
      </dgm:t>
    </dgm:pt>
    <dgm:pt modelId="{34699C28-7A57-4207-84A4-0FE7FD388161}" type="parTrans" cxnId="{194E0B4B-1D3C-4DB5-9B53-8A8413F93C2D}">
      <dgm:prSet/>
      <dgm:spPr/>
      <dgm:t>
        <a:bodyPr/>
        <a:lstStyle/>
        <a:p>
          <a:endParaRPr lang="zh-CN" altLang="en-US"/>
        </a:p>
      </dgm:t>
    </dgm:pt>
    <dgm:pt modelId="{145CBE38-AE81-4B59-8D55-305DC73C2778}" type="sibTrans" cxnId="{194E0B4B-1D3C-4DB5-9B53-8A8413F93C2D}">
      <dgm:prSet/>
      <dgm:spPr/>
      <dgm:t>
        <a:bodyPr/>
        <a:lstStyle/>
        <a:p>
          <a:endParaRPr lang="zh-CN" altLang="en-US"/>
        </a:p>
      </dgm:t>
    </dgm:pt>
    <dgm:pt modelId="{56CB78D6-CF13-49EE-B1FE-A6ACE8777E63}">
      <dgm:prSet/>
      <dgm:spPr/>
      <dgm:t>
        <a:bodyPr/>
        <a:lstStyle/>
        <a:p>
          <a:r>
            <a:rPr lang="zh-CN" altLang="en-US" dirty="0" smtClean="0"/>
            <a:t>接口分离原则</a:t>
          </a:r>
          <a:endParaRPr lang="zh-CN" altLang="en-US" dirty="0"/>
        </a:p>
      </dgm:t>
    </dgm:pt>
    <dgm:pt modelId="{77D92B01-BF3E-42F3-83B8-6E51B74A1597}" type="parTrans" cxnId="{5CABED6D-AA09-4049-B659-D03FB0A594D4}">
      <dgm:prSet/>
      <dgm:spPr/>
      <dgm:t>
        <a:bodyPr/>
        <a:lstStyle/>
        <a:p>
          <a:endParaRPr lang="zh-CN" altLang="en-US"/>
        </a:p>
      </dgm:t>
    </dgm:pt>
    <dgm:pt modelId="{07327545-0D0F-4D8E-9D7B-DE254CAA627A}" type="sibTrans" cxnId="{5CABED6D-AA09-4049-B659-D03FB0A594D4}">
      <dgm:prSet/>
      <dgm:spPr/>
      <dgm:t>
        <a:bodyPr/>
        <a:lstStyle/>
        <a:p>
          <a:endParaRPr lang="zh-CN" altLang="en-US"/>
        </a:p>
      </dgm:t>
    </dgm:pt>
    <dgm:pt modelId="{67A06802-5342-47B1-8238-DD245133A2C2}">
      <dgm:prSet custT="1"/>
      <dgm:spPr/>
      <dgm:t>
        <a:bodyPr/>
        <a:lstStyle/>
        <a:p>
          <a:r>
            <a:rPr lang="zh-CN" altLang="en-US" sz="2000" dirty="0" smtClean="0"/>
            <a:t>声明式</a:t>
          </a:r>
          <a:r>
            <a:rPr lang="en-US" altLang="zh-CN" sz="2000" dirty="0" smtClean="0"/>
            <a:t>API</a:t>
          </a:r>
          <a:r>
            <a:rPr lang="zh-CN" altLang="en-US" sz="2000" dirty="0" smtClean="0"/>
            <a:t> </a:t>
          </a:r>
          <a:r>
            <a:rPr lang="en-US" altLang="zh-CN" sz="2000" dirty="0" smtClean="0"/>
            <a:t>+ </a:t>
          </a:r>
          <a:r>
            <a:rPr lang="zh-CN" altLang="en-US" sz="2000" dirty="0" smtClean="0"/>
            <a:t>过程式</a:t>
          </a:r>
          <a:r>
            <a:rPr lang="en-US" altLang="zh-CN" sz="2000" dirty="0" smtClean="0"/>
            <a:t>SPI + </a:t>
          </a:r>
          <a:r>
            <a:rPr lang="zh-CN" altLang="en-US" sz="2000" dirty="0" smtClean="0"/>
            <a:t>分离</a:t>
          </a:r>
          <a:endParaRPr lang="en-US" altLang="zh-CN" sz="2000" dirty="0" smtClean="0"/>
        </a:p>
      </dgm:t>
    </dgm:pt>
    <dgm:pt modelId="{78A9DE47-E5A9-4FF7-8C53-5E325BE597A0}" type="parTrans" cxnId="{756BDCDB-2422-426A-A015-9A7C7E3BEDE8}">
      <dgm:prSet/>
      <dgm:spPr/>
      <dgm:t>
        <a:bodyPr/>
        <a:lstStyle/>
        <a:p>
          <a:endParaRPr lang="zh-CN" altLang="en-US"/>
        </a:p>
      </dgm:t>
    </dgm:pt>
    <dgm:pt modelId="{FA605F9B-F7F9-45A4-BD8E-4ADD7623F073}" type="sibTrans" cxnId="{756BDCDB-2422-426A-A015-9A7C7E3BEDE8}">
      <dgm:prSet/>
      <dgm:spPr/>
      <dgm:t>
        <a:bodyPr/>
        <a:lstStyle/>
        <a:p>
          <a:endParaRPr lang="zh-CN" altLang="en-US"/>
        </a:p>
      </dgm:t>
    </dgm:pt>
    <dgm:pt modelId="{D1DAD209-55A8-4CB9-8FBD-42A050CF3D50}">
      <dgm:prSet custT="1"/>
      <dgm:spPr/>
      <dgm:t>
        <a:bodyPr/>
        <a:lstStyle/>
        <a:p>
          <a:r>
            <a:rPr lang="zh-CN" altLang="en-US" sz="2500" dirty="0" smtClean="0"/>
            <a:t>功能演进原则</a:t>
          </a:r>
          <a:endParaRPr lang="en-US" altLang="zh-CN" sz="2500" dirty="0" smtClean="0"/>
        </a:p>
      </dgm:t>
    </dgm:pt>
    <dgm:pt modelId="{A18AA49A-9C8B-4C1B-9C68-663A465A6515}" type="parTrans" cxnId="{21EAC2B2-F102-4335-8DAE-B1E82A5D9C5D}">
      <dgm:prSet/>
      <dgm:spPr/>
      <dgm:t>
        <a:bodyPr/>
        <a:lstStyle/>
        <a:p>
          <a:endParaRPr lang="zh-CN" altLang="en-US"/>
        </a:p>
      </dgm:t>
    </dgm:pt>
    <dgm:pt modelId="{24635B62-75B2-4CC1-A8E4-3AC585C616C7}" type="sibTrans" cxnId="{21EAC2B2-F102-4335-8DAE-B1E82A5D9C5D}">
      <dgm:prSet/>
      <dgm:spPr/>
      <dgm:t>
        <a:bodyPr/>
        <a:lstStyle/>
        <a:p>
          <a:endParaRPr lang="zh-CN" altLang="en-US"/>
        </a:p>
      </dgm:t>
    </dgm:pt>
    <dgm:pt modelId="{297FB7BC-3242-4FF6-9CC0-5A99D7798C74}">
      <dgm:prSet custT="1"/>
      <dgm:spPr/>
      <dgm:t>
        <a:bodyPr/>
        <a:lstStyle/>
        <a:p>
          <a:r>
            <a:rPr lang="zh-CN" altLang="en-US" sz="2000" dirty="0" smtClean="0"/>
            <a:t>开闭 </a:t>
          </a:r>
          <a:r>
            <a:rPr lang="en-US" altLang="zh-CN" sz="2000" dirty="0" smtClean="0"/>
            <a:t>+ </a:t>
          </a:r>
          <a:r>
            <a:rPr lang="zh-CN" altLang="en-US" sz="2000" dirty="0" smtClean="0"/>
            <a:t>增量 </a:t>
          </a:r>
          <a:r>
            <a:rPr lang="en-US" altLang="zh-CN" sz="2000" dirty="0" smtClean="0"/>
            <a:t>+ </a:t>
          </a:r>
          <a:r>
            <a:rPr lang="zh-CN" altLang="en-US" sz="2000" dirty="0" smtClean="0"/>
            <a:t>高阶</a:t>
          </a:r>
          <a:endParaRPr lang="en-US" altLang="zh-CN" sz="2000" dirty="0" smtClean="0"/>
        </a:p>
      </dgm:t>
    </dgm:pt>
    <dgm:pt modelId="{A1D1733E-9387-4634-B813-51E7B59E7775}" type="parTrans" cxnId="{015E7808-FB1B-4A90-B412-DF5E6FA1295E}">
      <dgm:prSet/>
      <dgm:spPr/>
      <dgm:t>
        <a:bodyPr/>
        <a:lstStyle/>
        <a:p>
          <a:endParaRPr lang="zh-CN" altLang="en-US"/>
        </a:p>
      </dgm:t>
    </dgm:pt>
    <dgm:pt modelId="{E631FCF7-88C5-49C2-95C8-C494AA8E11BC}" type="sibTrans" cxnId="{015E7808-FB1B-4A90-B412-DF5E6FA1295E}">
      <dgm:prSet/>
      <dgm:spPr/>
      <dgm:t>
        <a:bodyPr/>
        <a:lstStyle/>
        <a:p>
          <a:endParaRPr lang="zh-CN" altLang="en-US"/>
        </a:p>
      </dgm:t>
    </dgm:pt>
    <dgm:pt modelId="{F274C671-74D5-4837-84A7-703BC06EF965}" type="pres">
      <dgm:prSet presAssocID="{1A78CE4E-F484-4F85-94B4-4081F952E10B}" presName="linear" presStyleCnt="0">
        <dgm:presLayoutVars>
          <dgm:dir/>
          <dgm:animLvl val="lvl"/>
          <dgm:resizeHandles val="exact"/>
        </dgm:presLayoutVars>
      </dgm:prSet>
      <dgm:spPr/>
      <dgm:t>
        <a:bodyPr/>
        <a:lstStyle/>
        <a:p>
          <a:endParaRPr lang="zh-CN" altLang="en-US"/>
        </a:p>
      </dgm:t>
    </dgm:pt>
    <dgm:pt modelId="{B80E4176-E91D-42E2-81C2-89AB1138A38E}" type="pres">
      <dgm:prSet presAssocID="{56CB78D6-CF13-49EE-B1FE-A6ACE8777E63}" presName="parentLin" presStyleCnt="0"/>
      <dgm:spPr/>
    </dgm:pt>
    <dgm:pt modelId="{610F5AB3-B5E9-403C-8611-DC79DEC68954}" type="pres">
      <dgm:prSet presAssocID="{56CB78D6-CF13-49EE-B1FE-A6ACE8777E63}" presName="parentLeftMargin" presStyleLbl="node1" presStyleIdx="0" presStyleCnt="3"/>
      <dgm:spPr/>
      <dgm:t>
        <a:bodyPr/>
        <a:lstStyle/>
        <a:p>
          <a:endParaRPr lang="zh-CN" altLang="en-US"/>
        </a:p>
      </dgm:t>
    </dgm:pt>
    <dgm:pt modelId="{76EA0ECF-AB60-446C-ABF3-FE9FF35A03C9}" type="pres">
      <dgm:prSet presAssocID="{56CB78D6-CF13-49EE-B1FE-A6ACE8777E63}" presName="parentText" presStyleLbl="node1" presStyleIdx="0" presStyleCnt="3">
        <dgm:presLayoutVars>
          <dgm:chMax val="0"/>
          <dgm:bulletEnabled val="1"/>
        </dgm:presLayoutVars>
      </dgm:prSet>
      <dgm:spPr/>
      <dgm:t>
        <a:bodyPr/>
        <a:lstStyle/>
        <a:p>
          <a:endParaRPr lang="zh-CN" altLang="en-US"/>
        </a:p>
      </dgm:t>
    </dgm:pt>
    <dgm:pt modelId="{405665D9-370E-4208-AA44-E99E3E2DBD7B}" type="pres">
      <dgm:prSet presAssocID="{56CB78D6-CF13-49EE-B1FE-A6ACE8777E63}" presName="negativeSpace" presStyleCnt="0"/>
      <dgm:spPr/>
    </dgm:pt>
    <dgm:pt modelId="{9B44BAB9-6B13-4746-AE41-560B27E49D5D}" type="pres">
      <dgm:prSet presAssocID="{56CB78D6-CF13-49EE-B1FE-A6ACE8777E63}" presName="childText" presStyleLbl="conFgAcc1" presStyleIdx="0" presStyleCnt="3">
        <dgm:presLayoutVars>
          <dgm:bulletEnabled val="1"/>
        </dgm:presLayoutVars>
      </dgm:prSet>
      <dgm:spPr/>
      <dgm:t>
        <a:bodyPr/>
        <a:lstStyle/>
        <a:p>
          <a:endParaRPr lang="zh-CN" altLang="en-US"/>
        </a:p>
      </dgm:t>
    </dgm:pt>
    <dgm:pt modelId="{7EDC1078-31CF-4050-833E-B573A44E0A01}" type="pres">
      <dgm:prSet presAssocID="{07327545-0D0F-4D8E-9D7B-DE254CAA627A}" presName="spaceBetweenRectangles" presStyleCnt="0"/>
      <dgm:spPr/>
    </dgm:pt>
    <dgm:pt modelId="{074F61FB-FCD4-4734-A330-B53F450BF00E}" type="pres">
      <dgm:prSet presAssocID="{768295FA-59AC-46E8-AEE0-5E2FE628B620}" presName="parentLin" presStyleCnt="0"/>
      <dgm:spPr/>
    </dgm:pt>
    <dgm:pt modelId="{93FDE61F-E898-4FF7-A27C-94E66774DAD2}" type="pres">
      <dgm:prSet presAssocID="{768295FA-59AC-46E8-AEE0-5E2FE628B620}" presName="parentLeftMargin" presStyleLbl="node1" presStyleIdx="0" presStyleCnt="3"/>
      <dgm:spPr/>
      <dgm:t>
        <a:bodyPr/>
        <a:lstStyle/>
        <a:p>
          <a:endParaRPr lang="zh-CN" altLang="en-US"/>
        </a:p>
      </dgm:t>
    </dgm:pt>
    <dgm:pt modelId="{0A329817-D60C-4F23-B91D-40F98E2A0D9E}" type="pres">
      <dgm:prSet presAssocID="{768295FA-59AC-46E8-AEE0-5E2FE628B620}" presName="parentText" presStyleLbl="node1" presStyleIdx="1" presStyleCnt="3">
        <dgm:presLayoutVars>
          <dgm:chMax val="0"/>
          <dgm:bulletEnabled val="1"/>
        </dgm:presLayoutVars>
      </dgm:prSet>
      <dgm:spPr/>
      <dgm:t>
        <a:bodyPr/>
        <a:lstStyle/>
        <a:p>
          <a:endParaRPr lang="zh-CN" altLang="en-US"/>
        </a:p>
      </dgm:t>
    </dgm:pt>
    <dgm:pt modelId="{5050C943-58FB-4914-91AF-7E89723082A3}" type="pres">
      <dgm:prSet presAssocID="{768295FA-59AC-46E8-AEE0-5E2FE628B620}" presName="negativeSpace" presStyleCnt="0"/>
      <dgm:spPr/>
    </dgm:pt>
    <dgm:pt modelId="{AE311E37-1A2A-4D2F-874A-1C5BCD1D9BFD}" type="pres">
      <dgm:prSet presAssocID="{768295FA-59AC-46E8-AEE0-5E2FE628B620}" presName="childText" presStyleLbl="conFgAcc1" presStyleIdx="1" presStyleCnt="3">
        <dgm:presLayoutVars>
          <dgm:bulletEnabled val="1"/>
        </dgm:presLayoutVars>
      </dgm:prSet>
      <dgm:spPr/>
      <dgm:t>
        <a:bodyPr/>
        <a:lstStyle/>
        <a:p>
          <a:endParaRPr lang="zh-CN" altLang="en-US"/>
        </a:p>
      </dgm:t>
    </dgm:pt>
    <dgm:pt modelId="{D61908E9-20AD-4CA5-B7B3-A9BB4CDD5B5D}" type="pres">
      <dgm:prSet presAssocID="{785DB32A-0504-47E1-B265-993499CBE172}" presName="spaceBetweenRectangles" presStyleCnt="0"/>
      <dgm:spPr/>
    </dgm:pt>
    <dgm:pt modelId="{B616A4DF-D8D2-47E5-ADA5-32B56241926C}" type="pres">
      <dgm:prSet presAssocID="{D1DAD209-55A8-4CB9-8FBD-42A050CF3D50}" presName="parentLin" presStyleCnt="0"/>
      <dgm:spPr/>
    </dgm:pt>
    <dgm:pt modelId="{42ED233C-3BA7-49FD-AEE7-95B491E10885}" type="pres">
      <dgm:prSet presAssocID="{D1DAD209-55A8-4CB9-8FBD-42A050CF3D50}" presName="parentLeftMargin" presStyleLbl="node1" presStyleIdx="1" presStyleCnt="3"/>
      <dgm:spPr/>
      <dgm:t>
        <a:bodyPr/>
        <a:lstStyle/>
        <a:p>
          <a:endParaRPr lang="zh-CN" altLang="en-US"/>
        </a:p>
      </dgm:t>
    </dgm:pt>
    <dgm:pt modelId="{15866C0B-02B4-4303-8230-9D16CBE6F586}" type="pres">
      <dgm:prSet presAssocID="{D1DAD209-55A8-4CB9-8FBD-42A050CF3D50}" presName="parentText" presStyleLbl="node1" presStyleIdx="2" presStyleCnt="3">
        <dgm:presLayoutVars>
          <dgm:chMax val="0"/>
          <dgm:bulletEnabled val="1"/>
        </dgm:presLayoutVars>
      </dgm:prSet>
      <dgm:spPr/>
      <dgm:t>
        <a:bodyPr/>
        <a:lstStyle/>
        <a:p>
          <a:endParaRPr lang="zh-CN" altLang="en-US"/>
        </a:p>
      </dgm:t>
    </dgm:pt>
    <dgm:pt modelId="{C02BF67C-67A3-4055-BD74-446724395494}" type="pres">
      <dgm:prSet presAssocID="{D1DAD209-55A8-4CB9-8FBD-42A050CF3D50}" presName="negativeSpace" presStyleCnt="0"/>
      <dgm:spPr/>
    </dgm:pt>
    <dgm:pt modelId="{59B31174-750A-4AF2-B64D-C0F9C1306035}" type="pres">
      <dgm:prSet presAssocID="{D1DAD209-55A8-4CB9-8FBD-42A050CF3D50}" presName="childText" presStyleLbl="conFgAcc1" presStyleIdx="2" presStyleCnt="3">
        <dgm:presLayoutVars>
          <dgm:bulletEnabled val="1"/>
        </dgm:presLayoutVars>
      </dgm:prSet>
      <dgm:spPr/>
      <dgm:t>
        <a:bodyPr/>
        <a:lstStyle/>
        <a:p>
          <a:endParaRPr lang="zh-CN" altLang="en-US"/>
        </a:p>
      </dgm:t>
    </dgm:pt>
  </dgm:ptLst>
  <dgm:cxnLst>
    <dgm:cxn modelId="{0661E41E-CB05-41AA-BF78-2091C12E039C}" type="presOf" srcId="{D1DAD209-55A8-4CB9-8FBD-42A050CF3D50}" destId="{42ED233C-3BA7-49FD-AEE7-95B491E10885}" srcOrd="0" destOrd="0" presId="urn:microsoft.com/office/officeart/2005/8/layout/list1"/>
    <dgm:cxn modelId="{2767B688-C9C1-438E-A826-C11C15648642}" type="presOf" srcId="{56CB78D6-CF13-49EE-B1FE-A6ACE8777E63}" destId="{610F5AB3-B5E9-403C-8611-DC79DEC68954}" srcOrd="0" destOrd="0" presId="urn:microsoft.com/office/officeart/2005/8/layout/list1"/>
    <dgm:cxn modelId="{756BDCDB-2422-426A-A015-9A7C7E3BEDE8}" srcId="{56CB78D6-CF13-49EE-B1FE-A6ACE8777E63}" destId="{67A06802-5342-47B1-8238-DD245133A2C2}" srcOrd="0" destOrd="0" parTransId="{78A9DE47-E5A9-4FF7-8C53-5E325BE597A0}" sibTransId="{FA605F9B-F7F9-45A4-BD8E-4ADD7623F073}"/>
    <dgm:cxn modelId="{015E7808-FB1B-4A90-B412-DF5E6FA1295E}" srcId="{D1DAD209-55A8-4CB9-8FBD-42A050CF3D50}" destId="{297FB7BC-3242-4FF6-9CC0-5A99D7798C74}" srcOrd="0" destOrd="0" parTransId="{A1D1733E-9387-4634-B813-51E7B59E7775}" sibTransId="{E631FCF7-88C5-49C2-95C8-C494AA8E11BC}"/>
    <dgm:cxn modelId="{F5C43E6B-8967-4981-8C18-BF1858672C6C}" srcId="{1A78CE4E-F484-4F85-94B4-4081F952E10B}" destId="{768295FA-59AC-46E8-AEE0-5E2FE628B620}" srcOrd="1" destOrd="0" parTransId="{B5C2D4C4-CE70-4BFF-B984-8DCE54459B94}" sibTransId="{785DB32A-0504-47E1-B265-993499CBE172}"/>
    <dgm:cxn modelId="{5CABED6D-AA09-4049-B659-D03FB0A594D4}" srcId="{1A78CE4E-F484-4F85-94B4-4081F952E10B}" destId="{56CB78D6-CF13-49EE-B1FE-A6ACE8777E63}" srcOrd="0" destOrd="0" parTransId="{77D92B01-BF3E-42F3-83B8-6E51B74A1597}" sibTransId="{07327545-0D0F-4D8E-9D7B-DE254CAA627A}"/>
    <dgm:cxn modelId="{8A84A05E-B603-4A9B-A448-71F82C944BBA}" type="presOf" srcId="{768295FA-59AC-46E8-AEE0-5E2FE628B620}" destId="{93FDE61F-E898-4FF7-A27C-94E66774DAD2}" srcOrd="0" destOrd="0" presId="urn:microsoft.com/office/officeart/2005/8/layout/list1"/>
    <dgm:cxn modelId="{58844F89-94D5-4265-8837-BE668F25EF6E}" type="presOf" srcId="{768295FA-59AC-46E8-AEE0-5E2FE628B620}" destId="{0A329817-D60C-4F23-B91D-40F98E2A0D9E}" srcOrd="1" destOrd="0" presId="urn:microsoft.com/office/officeart/2005/8/layout/list1"/>
    <dgm:cxn modelId="{7C4D6632-97FD-4731-A925-D358D6B61900}" type="presOf" srcId="{297FB7BC-3242-4FF6-9CC0-5A99D7798C74}" destId="{59B31174-750A-4AF2-B64D-C0F9C1306035}" srcOrd="0" destOrd="0" presId="urn:microsoft.com/office/officeart/2005/8/layout/list1"/>
    <dgm:cxn modelId="{F5D97A71-DCDF-49EB-B26A-0783F005A025}" type="presOf" srcId="{309A7B1C-9806-4F5B-9B1D-6C4583ACABBA}" destId="{AE311E37-1A2A-4D2F-874A-1C5BCD1D9BFD}" srcOrd="0" destOrd="0" presId="urn:microsoft.com/office/officeart/2005/8/layout/list1"/>
    <dgm:cxn modelId="{FE8663DA-354F-4C08-ACA7-3EA4373D0AB2}" type="presOf" srcId="{56CB78D6-CF13-49EE-B1FE-A6ACE8777E63}" destId="{76EA0ECF-AB60-446C-ABF3-FE9FF35A03C9}" srcOrd="1" destOrd="0" presId="urn:microsoft.com/office/officeart/2005/8/layout/list1"/>
    <dgm:cxn modelId="{2617E0AD-02DC-4E2E-8D56-B59F312A227E}" type="presOf" srcId="{67A06802-5342-47B1-8238-DD245133A2C2}" destId="{9B44BAB9-6B13-4746-AE41-560B27E49D5D}" srcOrd="0" destOrd="0" presId="urn:microsoft.com/office/officeart/2005/8/layout/list1"/>
    <dgm:cxn modelId="{34B061C3-790A-44D0-B29F-F3F0842F668E}" type="presOf" srcId="{D1DAD209-55A8-4CB9-8FBD-42A050CF3D50}" destId="{15866C0B-02B4-4303-8230-9D16CBE6F586}" srcOrd="1" destOrd="0" presId="urn:microsoft.com/office/officeart/2005/8/layout/list1"/>
    <dgm:cxn modelId="{21EAC2B2-F102-4335-8DAE-B1E82A5D9C5D}" srcId="{1A78CE4E-F484-4F85-94B4-4081F952E10B}" destId="{D1DAD209-55A8-4CB9-8FBD-42A050CF3D50}" srcOrd="2" destOrd="0" parTransId="{A18AA49A-9C8B-4C1B-9C68-663A465A6515}" sibTransId="{24635B62-75B2-4CC1-A8E4-3AC585C616C7}"/>
    <dgm:cxn modelId="{194E0B4B-1D3C-4DB5-9B53-8A8413F93C2D}" srcId="{768295FA-59AC-46E8-AEE0-5E2FE628B620}" destId="{309A7B1C-9806-4F5B-9B1D-6C4583ACABBA}" srcOrd="0" destOrd="0" parTransId="{34699C28-7A57-4207-84A4-0FE7FD388161}" sibTransId="{145CBE38-AE81-4B59-8D55-305DC73C2778}"/>
    <dgm:cxn modelId="{D5B5D873-1CFF-4C35-BDF7-C3F9D95A6E90}" type="presOf" srcId="{1A78CE4E-F484-4F85-94B4-4081F952E10B}" destId="{F274C671-74D5-4837-84A7-703BC06EF965}" srcOrd="0" destOrd="0" presId="urn:microsoft.com/office/officeart/2005/8/layout/list1"/>
    <dgm:cxn modelId="{01B33ACE-6578-4573-87F6-BD14C6768AFA}" type="presParOf" srcId="{F274C671-74D5-4837-84A7-703BC06EF965}" destId="{B80E4176-E91D-42E2-81C2-89AB1138A38E}" srcOrd="0" destOrd="0" presId="urn:microsoft.com/office/officeart/2005/8/layout/list1"/>
    <dgm:cxn modelId="{8AC2C427-FD40-44C2-A444-0EAC59AAFF4D}" type="presParOf" srcId="{B80E4176-E91D-42E2-81C2-89AB1138A38E}" destId="{610F5AB3-B5E9-403C-8611-DC79DEC68954}" srcOrd="0" destOrd="0" presId="urn:microsoft.com/office/officeart/2005/8/layout/list1"/>
    <dgm:cxn modelId="{C9416BA8-D5E3-4338-A84C-1AA9C75B5ED2}" type="presParOf" srcId="{B80E4176-E91D-42E2-81C2-89AB1138A38E}" destId="{76EA0ECF-AB60-446C-ABF3-FE9FF35A03C9}" srcOrd="1" destOrd="0" presId="urn:microsoft.com/office/officeart/2005/8/layout/list1"/>
    <dgm:cxn modelId="{042BF5FB-4D58-484D-8EFA-E4B0BF7AD1FE}" type="presParOf" srcId="{F274C671-74D5-4837-84A7-703BC06EF965}" destId="{405665D9-370E-4208-AA44-E99E3E2DBD7B}" srcOrd="1" destOrd="0" presId="urn:microsoft.com/office/officeart/2005/8/layout/list1"/>
    <dgm:cxn modelId="{49DA7A14-E4EA-4388-BE66-2E028AF8574E}" type="presParOf" srcId="{F274C671-74D5-4837-84A7-703BC06EF965}" destId="{9B44BAB9-6B13-4746-AE41-560B27E49D5D}" srcOrd="2" destOrd="0" presId="urn:microsoft.com/office/officeart/2005/8/layout/list1"/>
    <dgm:cxn modelId="{BB6A0E66-3EDD-4FBC-B55F-BE5070187AB2}" type="presParOf" srcId="{F274C671-74D5-4837-84A7-703BC06EF965}" destId="{7EDC1078-31CF-4050-833E-B573A44E0A01}" srcOrd="3" destOrd="0" presId="urn:microsoft.com/office/officeart/2005/8/layout/list1"/>
    <dgm:cxn modelId="{CA1CC4C4-4B68-45D6-8F38-DCA380D65919}" type="presParOf" srcId="{F274C671-74D5-4837-84A7-703BC06EF965}" destId="{074F61FB-FCD4-4734-A330-B53F450BF00E}" srcOrd="4" destOrd="0" presId="urn:microsoft.com/office/officeart/2005/8/layout/list1"/>
    <dgm:cxn modelId="{B88756BF-45B7-428E-9506-54BC530988A7}" type="presParOf" srcId="{074F61FB-FCD4-4734-A330-B53F450BF00E}" destId="{93FDE61F-E898-4FF7-A27C-94E66774DAD2}" srcOrd="0" destOrd="0" presId="urn:microsoft.com/office/officeart/2005/8/layout/list1"/>
    <dgm:cxn modelId="{EA13BC38-0536-4645-A099-8421C7F83C50}" type="presParOf" srcId="{074F61FB-FCD4-4734-A330-B53F450BF00E}" destId="{0A329817-D60C-4F23-B91D-40F98E2A0D9E}" srcOrd="1" destOrd="0" presId="urn:microsoft.com/office/officeart/2005/8/layout/list1"/>
    <dgm:cxn modelId="{0C60EBCF-EB27-4780-B812-3A80FD5AEE77}" type="presParOf" srcId="{F274C671-74D5-4837-84A7-703BC06EF965}" destId="{5050C943-58FB-4914-91AF-7E89723082A3}" srcOrd="5" destOrd="0" presId="urn:microsoft.com/office/officeart/2005/8/layout/list1"/>
    <dgm:cxn modelId="{AAE9675D-3946-43C1-A326-87E497CC0DE5}" type="presParOf" srcId="{F274C671-74D5-4837-84A7-703BC06EF965}" destId="{AE311E37-1A2A-4D2F-874A-1C5BCD1D9BFD}" srcOrd="6" destOrd="0" presId="urn:microsoft.com/office/officeart/2005/8/layout/list1"/>
    <dgm:cxn modelId="{28D14413-8A89-43F8-A028-341A2C4F8809}" type="presParOf" srcId="{F274C671-74D5-4837-84A7-703BC06EF965}" destId="{D61908E9-20AD-4CA5-B7B3-A9BB4CDD5B5D}" srcOrd="7" destOrd="0" presId="urn:microsoft.com/office/officeart/2005/8/layout/list1"/>
    <dgm:cxn modelId="{FD98FE5E-32CC-4BAD-A2D5-B5011B9168DC}" type="presParOf" srcId="{F274C671-74D5-4837-84A7-703BC06EF965}" destId="{B616A4DF-D8D2-47E5-ADA5-32B56241926C}" srcOrd="8" destOrd="0" presId="urn:microsoft.com/office/officeart/2005/8/layout/list1"/>
    <dgm:cxn modelId="{2F5D923E-C4C9-4522-9108-1F968ECB383B}" type="presParOf" srcId="{B616A4DF-D8D2-47E5-ADA5-32B56241926C}" destId="{42ED233C-3BA7-49FD-AEE7-95B491E10885}" srcOrd="0" destOrd="0" presId="urn:microsoft.com/office/officeart/2005/8/layout/list1"/>
    <dgm:cxn modelId="{D66263D3-12B4-41A6-B384-F9CB44855931}" type="presParOf" srcId="{B616A4DF-D8D2-47E5-ADA5-32B56241926C}" destId="{15866C0B-02B4-4303-8230-9D16CBE6F586}" srcOrd="1" destOrd="0" presId="urn:microsoft.com/office/officeart/2005/8/layout/list1"/>
    <dgm:cxn modelId="{DAC28076-ECD9-491D-A31E-41896B27AE51}" type="presParOf" srcId="{F274C671-74D5-4837-84A7-703BC06EF965}" destId="{C02BF67C-67A3-4055-BD74-446724395494}" srcOrd="9" destOrd="0" presId="urn:microsoft.com/office/officeart/2005/8/layout/list1"/>
    <dgm:cxn modelId="{1DF75447-FD81-45C9-B6D4-59651FFD7701}" type="presParOf" srcId="{F274C671-74D5-4837-84A7-703BC06EF965}" destId="{59B31174-750A-4AF2-B64D-C0F9C1306035}"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D69F29-8B4C-455F-8B03-115DA6AEC3B2}">
      <dsp:nvSpPr>
        <dsp:cNvPr id="0" name=""/>
        <dsp:cNvSpPr/>
      </dsp:nvSpPr>
      <dsp:spPr>
        <a:xfrm>
          <a:off x="0" y="397011"/>
          <a:ext cx="4038600" cy="1039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3440" tIns="499872" rIns="313440"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smtClean="0"/>
            <a:t>复用度 </a:t>
          </a:r>
          <a:r>
            <a:rPr lang="en-US" altLang="zh-CN" sz="2000" kern="1200" dirty="0" smtClean="0"/>
            <a:t>+ </a:t>
          </a:r>
          <a:r>
            <a:rPr lang="zh-CN" altLang="en-US" sz="2000" kern="1200" dirty="0" smtClean="0"/>
            <a:t>稳定度 </a:t>
          </a:r>
          <a:r>
            <a:rPr lang="en-US" altLang="zh-CN" sz="2000" kern="1200" dirty="0" smtClean="0"/>
            <a:t>+ </a:t>
          </a:r>
          <a:r>
            <a:rPr lang="zh-CN" altLang="en-US" sz="2000" kern="1200" dirty="0" smtClean="0"/>
            <a:t>抽象度</a:t>
          </a:r>
          <a:endParaRPr lang="en-US" altLang="zh-CN" sz="2000" kern="1200" dirty="0" smtClean="0"/>
        </a:p>
      </dsp:txBody>
      <dsp:txXfrm>
        <a:off x="0" y="397011"/>
        <a:ext cx="4038600" cy="1039500"/>
      </dsp:txXfrm>
    </dsp:sp>
    <dsp:sp modelId="{D902AE3F-DF35-4C40-8B59-00904B68EDDE}">
      <dsp:nvSpPr>
        <dsp:cNvPr id="0" name=""/>
        <dsp:cNvSpPr/>
      </dsp:nvSpPr>
      <dsp:spPr>
        <a:xfrm>
          <a:off x="201930" y="42771"/>
          <a:ext cx="2827020" cy="708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855" tIns="0" rIns="106855" bIns="0" numCol="1" spcCol="1270" anchor="ctr" anchorCtr="0">
          <a:noAutofit/>
        </a:bodyPr>
        <a:lstStyle/>
        <a:p>
          <a:pPr lvl="0" algn="l" defTabSz="1066800">
            <a:lnSpc>
              <a:spcPct val="90000"/>
            </a:lnSpc>
            <a:spcBef>
              <a:spcPct val="0"/>
            </a:spcBef>
            <a:spcAft>
              <a:spcPct val="35000"/>
            </a:spcAft>
          </a:pPr>
          <a:r>
            <a:rPr lang="zh-CN" altLang="en-US" sz="2400" kern="1200" dirty="0" smtClean="0"/>
            <a:t>模块分包原则</a:t>
          </a:r>
          <a:endParaRPr lang="zh-CN" altLang="en-US" sz="2400" kern="1200" dirty="0"/>
        </a:p>
      </dsp:txBody>
      <dsp:txXfrm>
        <a:off x="236515" y="77356"/>
        <a:ext cx="2757850" cy="639310"/>
      </dsp:txXfrm>
    </dsp:sp>
    <dsp:sp modelId="{4074F288-6701-4C22-A70C-2E59C8748175}">
      <dsp:nvSpPr>
        <dsp:cNvPr id="0" name=""/>
        <dsp:cNvSpPr/>
      </dsp:nvSpPr>
      <dsp:spPr>
        <a:xfrm>
          <a:off x="0" y="1920351"/>
          <a:ext cx="4038600" cy="1039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3440" tIns="499872" rIns="313440"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smtClean="0"/>
            <a:t>微核 </a:t>
          </a:r>
          <a:r>
            <a:rPr lang="en-US" altLang="zh-CN" sz="2000" kern="1200" dirty="0" smtClean="0"/>
            <a:t>+ </a:t>
          </a:r>
          <a:r>
            <a:rPr lang="zh-CN" altLang="en-US" sz="2000" kern="1200" dirty="0" smtClean="0"/>
            <a:t>插件 </a:t>
          </a:r>
          <a:r>
            <a:rPr lang="en-US" altLang="zh-CN" sz="2000" kern="1200" dirty="0" smtClean="0"/>
            <a:t>+ </a:t>
          </a:r>
          <a:r>
            <a:rPr lang="zh-CN" altLang="en-US" sz="2000" kern="1200" dirty="0" smtClean="0"/>
            <a:t>平等 </a:t>
          </a:r>
          <a:r>
            <a:rPr lang="en-US" altLang="zh-CN" sz="2000" kern="1200" dirty="0" smtClean="0"/>
            <a:t>+ </a:t>
          </a:r>
          <a:r>
            <a:rPr lang="zh-CN" altLang="en-US" sz="2000" kern="1200" dirty="0" smtClean="0"/>
            <a:t>一致</a:t>
          </a:r>
          <a:endParaRPr lang="en-US" altLang="zh-CN" sz="2000" kern="1200" dirty="0" smtClean="0"/>
        </a:p>
      </dsp:txBody>
      <dsp:txXfrm>
        <a:off x="0" y="1920351"/>
        <a:ext cx="4038600" cy="1039500"/>
      </dsp:txXfrm>
    </dsp:sp>
    <dsp:sp modelId="{F099E3D8-77D7-43B4-8F9E-CF534E99EE01}">
      <dsp:nvSpPr>
        <dsp:cNvPr id="0" name=""/>
        <dsp:cNvSpPr/>
      </dsp:nvSpPr>
      <dsp:spPr>
        <a:xfrm>
          <a:off x="201930" y="1566111"/>
          <a:ext cx="2827020" cy="708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855" tIns="0" rIns="106855" bIns="0" numCol="1" spcCol="1270" anchor="ctr" anchorCtr="0">
          <a:noAutofit/>
        </a:bodyPr>
        <a:lstStyle/>
        <a:p>
          <a:pPr lvl="0" algn="l" defTabSz="1066800">
            <a:lnSpc>
              <a:spcPct val="90000"/>
            </a:lnSpc>
            <a:spcBef>
              <a:spcPct val="0"/>
            </a:spcBef>
            <a:spcAft>
              <a:spcPct val="35000"/>
            </a:spcAft>
          </a:pPr>
          <a:r>
            <a:rPr lang="zh-CN" altLang="en-US" sz="2400" kern="1200" dirty="0" smtClean="0"/>
            <a:t>框架扩展原则</a:t>
          </a:r>
          <a:endParaRPr lang="en-US" altLang="zh-CN" sz="2400" kern="1200" dirty="0" smtClean="0"/>
        </a:p>
      </dsp:txBody>
      <dsp:txXfrm>
        <a:off x="236515" y="1600696"/>
        <a:ext cx="2757850" cy="639310"/>
      </dsp:txXfrm>
    </dsp:sp>
    <dsp:sp modelId="{C195605B-69EC-4B99-9082-CD4CBB0CDE2E}">
      <dsp:nvSpPr>
        <dsp:cNvPr id="0" name=""/>
        <dsp:cNvSpPr/>
      </dsp:nvSpPr>
      <dsp:spPr>
        <a:xfrm>
          <a:off x="0" y="3443691"/>
          <a:ext cx="4038600" cy="1039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3440" tIns="499872" rIns="313440"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smtClean="0"/>
            <a:t>服务域 </a:t>
          </a:r>
          <a:r>
            <a:rPr lang="en-US" altLang="zh-CN" sz="2000" kern="1200" dirty="0" smtClean="0"/>
            <a:t>+ </a:t>
          </a:r>
          <a:r>
            <a:rPr lang="zh-CN" altLang="en-US" sz="2000" kern="1200" dirty="0" smtClean="0"/>
            <a:t>实体域 </a:t>
          </a:r>
          <a:r>
            <a:rPr lang="en-US" altLang="zh-CN" sz="2000" kern="1200" dirty="0" smtClean="0"/>
            <a:t>+ </a:t>
          </a:r>
          <a:r>
            <a:rPr lang="zh-CN" altLang="en-US" sz="2000" kern="1200" dirty="0" smtClean="0"/>
            <a:t>会话域</a:t>
          </a:r>
          <a:endParaRPr lang="en-US" altLang="zh-CN" sz="2000" kern="1200" dirty="0" smtClean="0"/>
        </a:p>
      </dsp:txBody>
      <dsp:txXfrm>
        <a:off x="0" y="3443691"/>
        <a:ext cx="4038600" cy="1039500"/>
      </dsp:txXfrm>
    </dsp:sp>
    <dsp:sp modelId="{82BFE5F4-C1A8-404C-A451-60F7DD9A03C3}">
      <dsp:nvSpPr>
        <dsp:cNvPr id="0" name=""/>
        <dsp:cNvSpPr/>
      </dsp:nvSpPr>
      <dsp:spPr>
        <a:xfrm>
          <a:off x="201930" y="3089451"/>
          <a:ext cx="2827020" cy="708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855" tIns="0" rIns="106855" bIns="0" numCol="1" spcCol="1270" anchor="ctr" anchorCtr="0">
          <a:noAutofit/>
        </a:bodyPr>
        <a:lstStyle/>
        <a:p>
          <a:pPr lvl="0" algn="l" defTabSz="1066800">
            <a:lnSpc>
              <a:spcPct val="90000"/>
            </a:lnSpc>
            <a:spcBef>
              <a:spcPct val="0"/>
            </a:spcBef>
            <a:spcAft>
              <a:spcPct val="35000"/>
            </a:spcAft>
          </a:pPr>
          <a:r>
            <a:rPr lang="zh-CN" altLang="en-US" sz="2400" kern="1200" dirty="0" smtClean="0"/>
            <a:t>模型划分原则</a:t>
          </a:r>
          <a:endParaRPr lang="en-US" altLang="zh-CN" sz="2400" kern="1200" dirty="0" smtClean="0"/>
        </a:p>
      </dsp:txBody>
      <dsp:txXfrm>
        <a:off x="236515" y="3124036"/>
        <a:ext cx="2757850"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44BAB9-6B13-4746-AE41-560B27E49D5D}">
      <dsp:nvSpPr>
        <dsp:cNvPr id="0" name=""/>
        <dsp:cNvSpPr/>
      </dsp:nvSpPr>
      <dsp:spPr>
        <a:xfrm>
          <a:off x="0" y="397011"/>
          <a:ext cx="4244280" cy="1039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9403" tIns="499872" rIns="329403"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smtClean="0"/>
            <a:t>声明式</a:t>
          </a:r>
          <a:r>
            <a:rPr lang="en-US" altLang="zh-CN" sz="2000" kern="1200" dirty="0" smtClean="0"/>
            <a:t>API</a:t>
          </a:r>
          <a:r>
            <a:rPr lang="zh-CN" altLang="en-US" sz="2000" kern="1200" dirty="0" smtClean="0"/>
            <a:t> </a:t>
          </a:r>
          <a:r>
            <a:rPr lang="en-US" altLang="zh-CN" sz="2000" kern="1200" dirty="0" smtClean="0"/>
            <a:t>+ </a:t>
          </a:r>
          <a:r>
            <a:rPr lang="zh-CN" altLang="en-US" sz="2000" kern="1200" dirty="0" smtClean="0"/>
            <a:t>过程式</a:t>
          </a:r>
          <a:r>
            <a:rPr lang="en-US" altLang="zh-CN" sz="2000" kern="1200" dirty="0" smtClean="0"/>
            <a:t>SPI + </a:t>
          </a:r>
          <a:r>
            <a:rPr lang="zh-CN" altLang="en-US" sz="2000" kern="1200" dirty="0" smtClean="0"/>
            <a:t>分离</a:t>
          </a:r>
          <a:endParaRPr lang="en-US" altLang="zh-CN" sz="2000" kern="1200" dirty="0" smtClean="0"/>
        </a:p>
      </dsp:txBody>
      <dsp:txXfrm>
        <a:off x="0" y="397011"/>
        <a:ext cx="4244280" cy="1039500"/>
      </dsp:txXfrm>
    </dsp:sp>
    <dsp:sp modelId="{76EA0ECF-AB60-446C-ABF3-FE9FF35A03C9}">
      <dsp:nvSpPr>
        <dsp:cNvPr id="0" name=""/>
        <dsp:cNvSpPr/>
      </dsp:nvSpPr>
      <dsp:spPr>
        <a:xfrm>
          <a:off x="212214" y="42771"/>
          <a:ext cx="2970996" cy="708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297" tIns="0" rIns="112297" bIns="0" numCol="1" spcCol="1270" anchor="ctr" anchorCtr="0">
          <a:noAutofit/>
        </a:bodyPr>
        <a:lstStyle/>
        <a:p>
          <a:pPr lvl="0" algn="l" defTabSz="1066800">
            <a:lnSpc>
              <a:spcPct val="90000"/>
            </a:lnSpc>
            <a:spcBef>
              <a:spcPct val="0"/>
            </a:spcBef>
            <a:spcAft>
              <a:spcPct val="35000"/>
            </a:spcAft>
          </a:pPr>
          <a:r>
            <a:rPr lang="zh-CN" altLang="en-US" sz="2400" kern="1200" dirty="0" smtClean="0"/>
            <a:t>接口分离原则</a:t>
          </a:r>
          <a:endParaRPr lang="zh-CN" altLang="en-US" sz="2400" kern="1200" dirty="0"/>
        </a:p>
      </dsp:txBody>
      <dsp:txXfrm>
        <a:off x="246799" y="77356"/>
        <a:ext cx="2901826" cy="639310"/>
      </dsp:txXfrm>
    </dsp:sp>
    <dsp:sp modelId="{AE311E37-1A2A-4D2F-874A-1C5BCD1D9BFD}">
      <dsp:nvSpPr>
        <dsp:cNvPr id="0" name=""/>
        <dsp:cNvSpPr/>
      </dsp:nvSpPr>
      <dsp:spPr>
        <a:xfrm>
          <a:off x="0" y="1920351"/>
          <a:ext cx="4244280" cy="1039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9403" tIns="499872" rIns="329403"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smtClean="0"/>
            <a:t>拦截 </a:t>
          </a:r>
          <a:r>
            <a:rPr lang="en-US" altLang="zh-CN" sz="2000" kern="1200" dirty="0" smtClean="0"/>
            <a:t>+ </a:t>
          </a:r>
          <a:r>
            <a:rPr lang="zh-CN" altLang="en-US" sz="2000" kern="1200" dirty="0" smtClean="0"/>
            <a:t>事件 </a:t>
          </a:r>
          <a:r>
            <a:rPr lang="en-US" altLang="zh-CN" sz="2000" kern="1200" dirty="0" smtClean="0"/>
            <a:t>+ </a:t>
          </a:r>
          <a:r>
            <a:rPr lang="zh-CN" altLang="en-US" sz="2000" kern="1200" dirty="0" smtClean="0"/>
            <a:t>共享 </a:t>
          </a:r>
          <a:r>
            <a:rPr lang="en-US" altLang="zh-CN" sz="2000" kern="1200" dirty="0" smtClean="0"/>
            <a:t>+ </a:t>
          </a:r>
          <a:r>
            <a:rPr lang="zh-CN" altLang="en-US" sz="2000" kern="1200" dirty="0" smtClean="0"/>
            <a:t>防御</a:t>
          </a:r>
          <a:endParaRPr lang="en-US" altLang="zh-CN" sz="2000" kern="1200" dirty="0" smtClean="0"/>
        </a:p>
      </dsp:txBody>
      <dsp:txXfrm>
        <a:off x="0" y="1920351"/>
        <a:ext cx="4244280" cy="1039500"/>
      </dsp:txXfrm>
    </dsp:sp>
    <dsp:sp modelId="{0A329817-D60C-4F23-B91D-40F98E2A0D9E}">
      <dsp:nvSpPr>
        <dsp:cNvPr id="0" name=""/>
        <dsp:cNvSpPr/>
      </dsp:nvSpPr>
      <dsp:spPr>
        <a:xfrm>
          <a:off x="212214" y="1566111"/>
          <a:ext cx="2970996" cy="708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297" tIns="0" rIns="112297" bIns="0" numCol="1" spcCol="1270" anchor="ctr" anchorCtr="0">
          <a:noAutofit/>
        </a:bodyPr>
        <a:lstStyle/>
        <a:p>
          <a:pPr lvl="0" algn="l" defTabSz="1066800">
            <a:lnSpc>
              <a:spcPct val="90000"/>
            </a:lnSpc>
            <a:spcBef>
              <a:spcPct val="0"/>
            </a:spcBef>
            <a:spcAft>
              <a:spcPct val="35000"/>
            </a:spcAft>
          </a:pPr>
          <a:r>
            <a:rPr lang="zh-CN" altLang="en-US" sz="2400" kern="1200" dirty="0" smtClean="0"/>
            <a:t>组件协作原则</a:t>
          </a:r>
          <a:endParaRPr lang="en-US" altLang="zh-CN" sz="2400" kern="1200" dirty="0" smtClean="0"/>
        </a:p>
      </dsp:txBody>
      <dsp:txXfrm>
        <a:off x="246799" y="1600696"/>
        <a:ext cx="2901826" cy="639310"/>
      </dsp:txXfrm>
    </dsp:sp>
    <dsp:sp modelId="{59B31174-750A-4AF2-B64D-C0F9C1306035}">
      <dsp:nvSpPr>
        <dsp:cNvPr id="0" name=""/>
        <dsp:cNvSpPr/>
      </dsp:nvSpPr>
      <dsp:spPr>
        <a:xfrm>
          <a:off x="0" y="3443691"/>
          <a:ext cx="4244280" cy="1039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9403" tIns="499872" rIns="329403"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smtClean="0"/>
            <a:t>开闭 </a:t>
          </a:r>
          <a:r>
            <a:rPr lang="en-US" altLang="zh-CN" sz="2000" kern="1200" dirty="0" smtClean="0"/>
            <a:t>+ </a:t>
          </a:r>
          <a:r>
            <a:rPr lang="zh-CN" altLang="en-US" sz="2000" kern="1200" dirty="0" smtClean="0"/>
            <a:t>增量 </a:t>
          </a:r>
          <a:r>
            <a:rPr lang="en-US" altLang="zh-CN" sz="2000" kern="1200" dirty="0" smtClean="0"/>
            <a:t>+ </a:t>
          </a:r>
          <a:r>
            <a:rPr lang="zh-CN" altLang="en-US" sz="2000" kern="1200" dirty="0" smtClean="0"/>
            <a:t>高阶</a:t>
          </a:r>
          <a:endParaRPr lang="en-US" altLang="zh-CN" sz="2000" kern="1200" dirty="0" smtClean="0"/>
        </a:p>
      </dsp:txBody>
      <dsp:txXfrm>
        <a:off x="0" y="3443691"/>
        <a:ext cx="4244280" cy="1039500"/>
      </dsp:txXfrm>
    </dsp:sp>
    <dsp:sp modelId="{15866C0B-02B4-4303-8230-9D16CBE6F586}">
      <dsp:nvSpPr>
        <dsp:cNvPr id="0" name=""/>
        <dsp:cNvSpPr/>
      </dsp:nvSpPr>
      <dsp:spPr>
        <a:xfrm>
          <a:off x="212214" y="3089451"/>
          <a:ext cx="2970996" cy="708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297" tIns="0" rIns="112297" bIns="0" numCol="1" spcCol="1270" anchor="ctr" anchorCtr="0">
          <a:noAutofit/>
        </a:bodyPr>
        <a:lstStyle/>
        <a:p>
          <a:pPr lvl="0" algn="l" defTabSz="1111250">
            <a:lnSpc>
              <a:spcPct val="90000"/>
            </a:lnSpc>
            <a:spcBef>
              <a:spcPct val="0"/>
            </a:spcBef>
            <a:spcAft>
              <a:spcPct val="35000"/>
            </a:spcAft>
          </a:pPr>
          <a:r>
            <a:rPr lang="zh-CN" altLang="en-US" sz="2500" kern="1200" dirty="0" smtClean="0"/>
            <a:t>功能演进原则</a:t>
          </a:r>
          <a:endParaRPr lang="en-US" altLang="zh-CN" sz="2500" kern="1200" dirty="0" smtClean="0"/>
        </a:p>
      </dsp:txBody>
      <dsp:txXfrm>
        <a:off x="246799" y="3124036"/>
        <a:ext cx="2901826"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28D88D-808F-4803-90E6-5BEA5146897A}" type="datetimeFigureOut">
              <a:rPr lang="zh-CN" altLang="en-US" smtClean="0"/>
              <a:t>2016/4/21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94CEF6-0FBB-4309-B062-77EF36E739A3}" type="slidenum">
              <a:rPr lang="zh-CN" altLang="en-US" smtClean="0"/>
              <a:t>‹#›</a:t>
            </a:fld>
            <a:endParaRPr lang="zh-CN" altLang="en-US"/>
          </a:p>
        </p:txBody>
      </p:sp>
    </p:spTree>
    <p:extLst>
      <p:ext uri="{BB962C8B-B14F-4D97-AF65-F5344CB8AC3E}">
        <p14:creationId xmlns:p14="http://schemas.microsoft.com/office/powerpoint/2010/main" val="4132367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8FEA0B-AA26-4B8D-8171-832117CA4B28}" type="datetimeFigureOut">
              <a:rPr lang="zh-CN" altLang="en-US" smtClean="0"/>
              <a:t>2016/4/21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CBA576-E73E-402C-81C3-8F81BB96656A}" type="slidenum">
              <a:rPr lang="zh-CN" altLang="en-US" smtClean="0"/>
              <a:t>‹#›</a:t>
            </a:fld>
            <a:endParaRPr lang="zh-CN" altLang="en-US"/>
          </a:p>
        </p:txBody>
      </p:sp>
    </p:spTree>
    <p:extLst>
      <p:ext uri="{BB962C8B-B14F-4D97-AF65-F5344CB8AC3E}">
        <p14:creationId xmlns:p14="http://schemas.microsoft.com/office/powerpoint/2010/main" val="3711792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BA576-E73E-402C-81C3-8F81BB96656A}" type="slidenum">
              <a:rPr lang="zh-CN" altLang="en-US" smtClean="0"/>
              <a:t>4</a:t>
            </a:fld>
            <a:endParaRPr lang="zh-CN" altLang="en-US"/>
          </a:p>
        </p:txBody>
      </p:sp>
    </p:spTree>
    <p:extLst>
      <p:ext uri="{BB962C8B-B14F-4D97-AF65-F5344CB8AC3E}">
        <p14:creationId xmlns:p14="http://schemas.microsoft.com/office/powerpoint/2010/main" val="2081225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BA576-E73E-402C-81C3-8F81BB96656A}" type="slidenum">
              <a:rPr lang="zh-CN" altLang="en-US" smtClean="0"/>
              <a:t>15</a:t>
            </a:fld>
            <a:endParaRPr lang="zh-CN" altLang="en-US"/>
          </a:p>
        </p:txBody>
      </p:sp>
    </p:spTree>
    <p:extLst>
      <p:ext uri="{BB962C8B-B14F-4D97-AF65-F5344CB8AC3E}">
        <p14:creationId xmlns:p14="http://schemas.microsoft.com/office/powerpoint/2010/main" val="2123274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BA576-E73E-402C-81C3-8F81BB96656A}" type="slidenum">
              <a:rPr lang="zh-CN" altLang="en-US" smtClean="0"/>
              <a:t>16</a:t>
            </a:fld>
            <a:endParaRPr lang="zh-CN" altLang="en-US"/>
          </a:p>
        </p:txBody>
      </p:sp>
    </p:spTree>
    <p:extLst>
      <p:ext uri="{BB962C8B-B14F-4D97-AF65-F5344CB8AC3E}">
        <p14:creationId xmlns:p14="http://schemas.microsoft.com/office/powerpoint/2010/main" val="2456068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http://dubbo.io/User+Guide-zh.htm#UserGuide-zh-%E9%85%8D%E7%BD%AE%E5%8F%82%E8%80%83%E6%89%8B%E5%86%8C </a:t>
            </a:r>
            <a:r>
              <a:rPr lang="en-US" altLang="zh-CN" dirty="0" err="1" smtClean="0"/>
              <a:t>dubbo</a:t>
            </a:r>
            <a:r>
              <a:rPr lang="en-US" altLang="zh-CN" dirty="0" smtClean="0"/>
              <a:t> </a:t>
            </a:r>
            <a:r>
              <a:rPr lang="zh-CN" altLang="en-US" dirty="0" smtClean="0"/>
              <a:t>配置标签参考</a:t>
            </a:r>
            <a:endParaRPr lang="zh-CN" altLang="en-US" dirty="0"/>
          </a:p>
        </p:txBody>
      </p:sp>
      <p:sp>
        <p:nvSpPr>
          <p:cNvPr id="4" name="灯片编号占位符 3"/>
          <p:cNvSpPr>
            <a:spLocks noGrp="1"/>
          </p:cNvSpPr>
          <p:nvPr>
            <p:ph type="sldNum" sz="quarter" idx="10"/>
          </p:nvPr>
        </p:nvSpPr>
        <p:spPr/>
        <p:txBody>
          <a:bodyPr/>
          <a:lstStyle/>
          <a:p>
            <a:fld id="{EBCBA576-E73E-402C-81C3-8F81BB96656A}" type="slidenum">
              <a:rPr lang="zh-CN" altLang="en-US" smtClean="0"/>
              <a:t>36</a:t>
            </a:fld>
            <a:endParaRPr lang="zh-CN" altLang="en-US"/>
          </a:p>
        </p:txBody>
      </p:sp>
    </p:spTree>
    <p:extLst>
      <p:ext uri="{BB962C8B-B14F-4D97-AF65-F5344CB8AC3E}">
        <p14:creationId xmlns:p14="http://schemas.microsoft.com/office/powerpoint/2010/main" val="1102553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grpSp>
        <p:nvGrpSpPr>
          <p:cNvPr id="7" name="组 6"/>
          <p:cNvGrpSpPr/>
          <p:nvPr/>
        </p:nvGrpSpPr>
        <p:grpSpPr>
          <a:xfrm>
            <a:off x="0" y="0"/>
            <a:ext cx="9144000" cy="6858000"/>
            <a:chOff x="296898" y="140184"/>
            <a:chExt cx="6531720" cy="189660"/>
          </a:xfrm>
        </p:grpSpPr>
        <p:sp>
          <p:nvSpPr>
            <p:cNvPr id="8" name="矩形 7"/>
            <p:cNvSpPr/>
            <p:nvPr/>
          </p:nvSpPr>
          <p:spPr>
            <a:xfrm>
              <a:off x="296898" y="140184"/>
              <a:ext cx="1088620" cy="18966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1385518" y="140184"/>
              <a:ext cx="1088620" cy="189660"/>
            </a:xfrm>
            <a:prstGeom prst="rect">
              <a:avLst/>
            </a:prstGeom>
            <a:solidFill>
              <a:srgbClr val="4584D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2474138" y="140184"/>
              <a:ext cx="1088620" cy="18966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3562758" y="140184"/>
              <a:ext cx="1088620" cy="18966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矩形 11"/>
            <p:cNvSpPr/>
            <p:nvPr/>
          </p:nvSpPr>
          <p:spPr>
            <a:xfrm>
              <a:off x="4651378" y="140184"/>
              <a:ext cx="1088620" cy="18966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5739998" y="140184"/>
              <a:ext cx="1088620" cy="18966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grpSp>
        <p:nvGrpSpPr>
          <p:cNvPr id="14" name="组 6"/>
          <p:cNvGrpSpPr/>
          <p:nvPr userDrawn="1"/>
        </p:nvGrpSpPr>
        <p:grpSpPr>
          <a:xfrm>
            <a:off x="0" y="0"/>
            <a:ext cx="9144000" cy="6858000"/>
            <a:chOff x="296898" y="140184"/>
            <a:chExt cx="6531720" cy="189660"/>
          </a:xfrm>
        </p:grpSpPr>
        <p:sp>
          <p:nvSpPr>
            <p:cNvPr id="15" name="矩形 14"/>
            <p:cNvSpPr/>
            <p:nvPr/>
          </p:nvSpPr>
          <p:spPr>
            <a:xfrm>
              <a:off x="296898" y="140184"/>
              <a:ext cx="1088620" cy="18966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1385518" y="140184"/>
              <a:ext cx="1088620" cy="189660"/>
            </a:xfrm>
            <a:prstGeom prst="rect">
              <a:avLst/>
            </a:prstGeom>
            <a:solidFill>
              <a:srgbClr val="4584D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2474138" y="140184"/>
              <a:ext cx="1088620" cy="18966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8" name="矩形 17"/>
            <p:cNvSpPr/>
            <p:nvPr/>
          </p:nvSpPr>
          <p:spPr>
            <a:xfrm>
              <a:off x="3562758" y="140184"/>
              <a:ext cx="1088620" cy="18966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9" name="矩形 18"/>
            <p:cNvSpPr/>
            <p:nvPr/>
          </p:nvSpPr>
          <p:spPr>
            <a:xfrm>
              <a:off x="4651378" y="140184"/>
              <a:ext cx="1088620" cy="18966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5739998" y="140184"/>
              <a:ext cx="1088620" cy="18966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241916101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2475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grpSp>
        <p:nvGrpSpPr>
          <p:cNvPr id="7" name="组 6"/>
          <p:cNvGrpSpPr/>
          <p:nvPr userDrawn="1"/>
        </p:nvGrpSpPr>
        <p:grpSpPr>
          <a:xfrm>
            <a:off x="0" y="0"/>
            <a:ext cx="9144000" cy="6858000"/>
            <a:chOff x="296898" y="140184"/>
            <a:chExt cx="6531720" cy="189660"/>
          </a:xfrm>
        </p:grpSpPr>
        <p:sp>
          <p:nvSpPr>
            <p:cNvPr id="8" name="矩形 7"/>
            <p:cNvSpPr/>
            <p:nvPr/>
          </p:nvSpPr>
          <p:spPr>
            <a:xfrm>
              <a:off x="296898" y="140184"/>
              <a:ext cx="1088620" cy="18966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1385518" y="140184"/>
              <a:ext cx="1088620" cy="189660"/>
            </a:xfrm>
            <a:prstGeom prst="rect">
              <a:avLst/>
            </a:prstGeom>
            <a:solidFill>
              <a:srgbClr val="4584D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2474138" y="140184"/>
              <a:ext cx="1088620" cy="18966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3562758" y="140184"/>
              <a:ext cx="1088620" cy="18966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矩形 11"/>
            <p:cNvSpPr/>
            <p:nvPr/>
          </p:nvSpPr>
          <p:spPr>
            <a:xfrm>
              <a:off x="4651378" y="140184"/>
              <a:ext cx="1088620" cy="18966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5739998" y="140184"/>
              <a:ext cx="1088620" cy="18966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399723470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grpSp>
        <p:nvGrpSpPr>
          <p:cNvPr id="2" name="组 1"/>
          <p:cNvGrpSpPr/>
          <p:nvPr userDrawn="1"/>
        </p:nvGrpSpPr>
        <p:grpSpPr>
          <a:xfrm>
            <a:off x="0" y="0"/>
            <a:ext cx="1131990" cy="6858000"/>
            <a:chOff x="296898" y="140184"/>
            <a:chExt cx="6531720" cy="189660"/>
          </a:xfrm>
        </p:grpSpPr>
        <p:sp>
          <p:nvSpPr>
            <p:cNvPr id="3" name="矩形 2"/>
            <p:cNvSpPr/>
            <p:nvPr/>
          </p:nvSpPr>
          <p:spPr>
            <a:xfrm>
              <a:off x="296898" y="140184"/>
              <a:ext cx="1088620" cy="18966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 name="矩形 3"/>
            <p:cNvSpPr/>
            <p:nvPr/>
          </p:nvSpPr>
          <p:spPr>
            <a:xfrm>
              <a:off x="1385518" y="140184"/>
              <a:ext cx="1088620" cy="189660"/>
            </a:xfrm>
            <a:prstGeom prst="rect">
              <a:avLst/>
            </a:prstGeom>
            <a:solidFill>
              <a:srgbClr val="4584D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 name="矩形 4"/>
            <p:cNvSpPr/>
            <p:nvPr/>
          </p:nvSpPr>
          <p:spPr>
            <a:xfrm>
              <a:off x="2474138" y="140184"/>
              <a:ext cx="1088620" cy="18966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3562758" y="140184"/>
              <a:ext cx="1088620" cy="18966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4651378" y="140184"/>
              <a:ext cx="1088620" cy="18966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5739998" y="140184"/>
              <a:ext cx="1088620" cy="18966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371761134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grpSp>
        <p:nvGrpSpPr>
          <p:cNvPr id="2" name="组 1"/>
          <p:cNvGrpSpPr/>
          <p:nvPr userDrawn="1"/>
        </p:nvGrpSpPr>
        <p:grpSpPr>
          <a:xfrm>
            <a:off x="0" y="24"/>
            <a:ext cx="9144000" cy="557321"/>
            <a:chOff x="296898" y="140184"/>
            <a:chExt cx="6531720" cy="189660"/>
          </a:xfrm>
        </p:grpSpPr>
        <p:sp>
          <p:nvSpPr>
            <p:cNvPr id="3" name="矩形 2"/>
            <p:cNvSpPr/>
            <p:nvPr/>
          </p:nvSpPr>
          <p:spPr>
            <a:xfrm>
              <a:off x="296898" y="140184"/>
              <a:ext cx="1088620" cy="18966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 name="矩形 3"/>
            <p:cNvSpPr/>
            <p:nvPr/>
          </p:nvSpPr>
          <p:spPr>
            <a:xfrm>
              <a:off x="1385518" y="140184"/>
              <a:ext cx="1088620" cy="189660"/>
            </a:xfrm>
            <a:prstGeom prst="rect">
              <a:avLst/>
            </a:prstGeom>
            <a:solidFill>
              <a:srgbClr val="4584D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 name="矩形 4"/>
            <p:cNvSpPr/>
            <p:nvPr/>
          </p:nvSpPr>
          <p:spPr>
            <a:xfrm>
              <a:off x="2474138" y="140184"/>
              <a:ext cx="1088620" cy="18966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3562758" y="140184"/>
              <a:ext cx="1088620" cy="18966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4651378" y="140184"/>
              <a:ext cx="1088620" cy="18966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5739998" y="140184"/>
              <a:ext cx="1088620" cy="18966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grpSp>
        <p:nvGrpSpPr>
          <p:cNvPr id="9" name="组 8"/>
          <p:cNvGrpSpPr/>
          <p:nvPr userDrawn="1"/>
        </p:nvGrpSpPr>
        <p:grpSpPr>
          <a:xfrm>
            <a:off x="0" y="6300703"/>
            <a:ext cx="9144000" cy="557321"/>
            <a:chOff x="296898" y="140184"/>
            <a:chExt cx="6531720" cy="189660"/>
          </a:xfrm>
        </p:grpSpPr>
        <p:sp>
          <p:nvSpPr>
            <p:cNvPr id="10" name="矩形 9"/>
            <p:cNvSpPr/>
            <p:nvPr/>
          </p:nvSpPr>
          <p:spPr>
            <a:xfrm>
              <a:off x="296898" y="140184"/>
              <a:ext cx="1088620" cy="18966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1385518" y="140184"/>
              <a:ext cx="1088620" cy="189660"/>
            </a:xfrm>
            <a:prstGeom prst="rect">
              <a:avLst/>
            </a:prstGeom>
            <a:solidFill>
              <a:srgbClr val="4584D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矩形 11"/>
            <p:cNvSpPr/>
            <p:nvPr/>
          </p:nvSpPr>
          <p:spPr>
            <a:xfrm>
              <a:off x="2474138" y="140184"/>
              <a:ext cx="1088620" cy="18966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3562758" y="140184"/>
              <a:ext cx="1088620" cy="18966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4651378" y="140184"/>
              <a:ext cx="1088620" cy="18966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5739998" y="140184"/>
              <a:ext cx="1088620" cy="18966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28463201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19" name="矩形 18"/>
          <p:cNvSpPr/>
          <p:nvPr userDrawn="1"/>
        </p:nvSpPr>
        <p:spPr>
          <a:xfrm>
            <a:off x="2217198" y="97662"/>
            <a:ext cx="6926802" cy="30925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nvGrpSpPr>
          <p:cNvPr id="20" name="组合 19"/>
          <p:cNvGrpSpPr/>
          <p:nvPr userDrawn="1"/>
        </p:nvGrpSpPr>
        <p:grpSpPr>
          <a:xfrm>
            <a:off x="0" y="6513468"/>
            <a:ext cx="9144000" cy="370984"/>
            <a:chOff x="0" y="6513463"/>
            <a:chExt cx="12192000" cy="370984"/>
          </a:xfrm>
        </p:grpSpPr>
        <p:sp>
          <p:nvSpPr>
            <p:cNvPr id="13" name="矩形 12"/>
            <p:cNvSpPr/>
            <p:nvPr/>
          </p:nvSpPr>
          <p:spPr>
            <a:xfrm>
              <a:off x="0" y="6513463"/>
              <a:ext cx="12192000" cy="198277"/>
            </a:xfrm>
            <a:prstGeom prst="rect">
              <a:avLst/>
            </a:prstGeom>
            <a:solidFill>
              <a:srgbClr val="34BF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6553189"/>
              <a:ext cx="12192000" cy="309250"/>
            </a:xfrm>
            <a:prstGeom prst="rect">
              <a:avLst/>
            </a:prstGeom>
            <a:solidFill>
              <a:srgbClr val="036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userDrawn="1"/>
          </p:nvSpPr>
          <p:spPr>
            <a:xfrm>
              <a:off x="239696" y="6515115"/>
              <a:ext cx="4416143" cy="369332"/>
            </a:xfrm>
            <a:prstGeom prst="rect">
              <a:avLst/>
            </a:prstGeom>
            <a:noFill/>
          </p:spPr>
          <p:txBody>
            <a:bodyPr wrap="square" rtlCol="0">
              <a:spAutoFit/>
            </a:bodyPr>
            <a:lstStyle/>
            <a:p>
              <a:r>
                <a:rPr lang="zh-CN" altLang="en-US" dirty="0">
                  <a:solidFill>
                    <a:schemeClr val="bg1"/>
                  </a:solidFill>
                </a:rPr>
                <a:t>视者匠心</a:t>
              </a:r>
              <a:r>
                <a:rPr lang="en-US" altLang="zh-CN" dirty="0">
                  <a:solidFill>
                    <a:schemeClr val="bg1"/>
                  </a:solidFill>
                </a:rPr>
                <a:t> PPT </a:t>
              </a:r>
              <a:r>
                <a:rPr lang="zh-CN" altLang="en-US" dirty="0">
                  <a:solidFill>
                    <a:schemeClr val="bg1"/>
                  </a:solidFill>
                </a:rPr>
                <a:t>工作室出品</a:t>
              </a:r>
            </a:p>
          </p:txBody>
        </p:sp>
      </p:grpSp>
      <p:sp>
        <p:nvSpPr>
          <p:cNvPr id="21" name="矩形 20"/>
          <p:cNvSpPr/>
          <p:nvPr userDrawn="1"/>
        </p:nvSpPr>
        <p:spPr>
          <a:xfrm>
            <a:off x="-6657" y="93875"/>
            <a:ext cx="825623" cy="31959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660233" y="6545897"/>
            <a:ext cx="2483767" cy="584775"/>
          </a:xfrm>
          <a:prstGeom prst="rect">
            <a:avLst/>
          </a:prstGeom>
          <a:noFill/>
        </p:spPr>
        <p:txBody>
          <a:bodyPr wrap="square" rtlCol="0">
            <a:spAutoFit/>
          </a:bodyPr>
          <a:lstStyle/>
          <a:p>
            <a:r>
              <a:rPr lang="zh-CN" altLang="en-US" sz="1600" b="0" dirty="0">
                <a:solidFill>
                  <a:schemeClr val="bg1"/>
                </a:solidFill>
                <a:latin typeface="微软雅黑" panose="020B0503020204020204" pitchFamily="34" charset="-122"/>
                <a:ea typeface="微软雅黑" panose="020B0503020204020204" pitchFamily="34" charset="-122"/>
              </a:rPr>
              <a:t>ＰＯＷＥＲ</a:t>
            </a:r>
            <a:r>
              <a:rPr lang="en-US" altLang="zh-CN" sz="1600" b="0" dirty="0">
                <a:solidFill>
                  <a:schemeClr val="bg1"/>
                </a:solidFill>
                <a:latin typeface="微软雅黑" panose="020B0503020204020204" pitchFamily="34" charset="-122"/>
                <a:ea typeface="微软雅黑" panose="020B0503020204020204" pitchFamily="34" charset="-122"/>
              </a:rPr>
              <a:t>MY</a:t>
            </a:r>
            <a:r>
              <a:rPr lang="zh-CN" altLang="en-US" sz="1600" b="0" dirty="0">
                <a:solidFill>
                  <a:schemeClr val="bg1"/>
                </a:solidFill>
                <a:latin typeface="微软雅黑" panose="020B0503020204020204" pitchFamily="34" charset="-122"/>
                <a:ea typeface="微软雅黑" panose="020B0503020204020204" pitchFamily="34" charset="-122"/>
              </a:rPr>
              <a:t>ＰＯＩＮＴ</a:t>
            </a:r>
          </a:p>
        </p:txBody>
      </p:sp>
    </p:spTree>
    <p:extLst>
      <p:ext uri="{BB962C8B-B14F-4D97-AF65-F5344CB8AC3E}">
        <p14:creationId xmlns:p14="http://schemas.microsoft.com/office/powerpoint/2010/main" val="90610421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4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a:xfrm>
            <a:off x="628650" y="6356357"/>
            <a:ext cx="2057400" cy="365125"/>
          </a:xfrm>
          <a:prstGeom prst="rect">
            <a:avLst/>
          </a:prstGeom>
        </p:spPr>
        <p:txBody>
          <a:bodyPr/>
          <a:lstStyle/>
          <a:p>
            <a:fld id="{7E1A3FFC-B11D-415C-BF74-7D8CDFDD6245}" type="datetimeFigureOut">
              <a:rPr lang="zh-CN" altLang="en-US" smtClean="0"/>
              <a:t>2016/4/21</a:t>
            </a:fld>
            <a:endParaRPr lang="zh-CN" altLang="en-US"/>
          </a:p>
        </p:txBody>
      </p:sp>
      <p:sp>
        <p:nvSpPr>
          <p:cNvPr id="5" name="页脚占位符 4"/>
          <p:cNvSpPr>
            <a:spLocks noGrp="1"/>
          </p:cNvSpPr>
          <p:nvPr>
            <p:ph type="ftr" sz="quarter" idx="11"/>
          </p:nvPr>
        </p:nvSpPr>
        <p:spPr>
          <a:xfrm>
            <a:off x="3028950" y="6356357"/>
            <a:ext cx="30861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6356357"/>
            <a:ext cx="2057400" cy="365125"/>
          </a:xfrm>
          <a:prstGeom prst="rect">
            <a:avLst/>
          </a:prstGeom>
        </p:spPr>
        <p:txBody>
          <a:bodyPr/>
          <a:lstStyle/>
          <a:p>
            <a:fld id="{9D703685-AC5F-42AB-A53D-385071EB350C}" type="slidenum">
              <a:rPr lang="zh-CN" altLang="en-US" smtClean="0"/>
              <a:t>‹#›</a:t>
            </a:fld>
            <a:endParaRPr lang="zh-CN" altLang="en-US"/>
          </a:p>
        </p:txBody>
      </p:sp>
    </p:spTree>
    <p:extLst>
      <p:ext uri="{BB962C8B-B14F-4D97-AF65-F5344CB8AC3E}">
        <p14:creationId xmlns:p14="http://schemas.microsoft.com/office/powerpoint/2010/main" val="1894813856"/>
      </p:ext>
    </p:extLst>
  </p:cSld>
  <p:clrMapOvr>
    <a:masterClrMapping/>
  </p:clrMapOvr>
  <p:transition advClick="0" advTm="1000">
    <p:cu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3619963"/>
      </p:ext>
    </p:extLst>
  </p:cSld>
  <p:clrMap bg1="lt1" tx1="dk1" bg2="lt2" tx2="dk2" accent1="accent1" accent2="accent2" accent3="accent3" accent4="accent4" accent5="accent5" accent6="accent6" hlink="hlink" folHlink="folHlink"/>
  <p:sldLayoutIdLst>
    <p:sldLayoutId id="2147483666" r:id="rId1"/>
    <p:sldLayoutId id="2147483663" r:id="rId2"/>
    <p:sldLayoutId id="2147483664" r:id="rId3"/>
    <p:sldLayoutId id="2147483667" r:id="rId4"/>
    <p:sldLayoutId id="2147483668" r:id="rId5"/>
    <p:sldLayoutId id="2147483669" r:id="rId6"/>
    <p:sldLayoutId id="2147483682" r:id="rId7"/>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gif"/><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gif"/><Relationship Id="rId5" Type="http://schemas.openxmlformats.org/officeDocument/2006/relationships/image" Target="../media/image10.gif"/><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hyperlink" Target="http://www.cnblogs.com/gowhy/archive/2012/12/28/2837399.html" TargetMode="Externa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192.168.0.198:9002/" TargetMode="External"/><Relationship Id="rId2" Type="http://schemas.openxmlformats.org/officeDocument/2006/relationships/hyperlink" Target="http://192.168.0.198:9000/" TargetMode="External"/><Relationship Id="rId1" Type="http://schemas.openxmlformats.org/officeDocument/2006/relationships/slideLayout" Target="../slideLayouts/slideLayout5.xml"/><Relationship Id="rId5" Type="http://schemas.openxmlformats.org/officeDocument/2006/relationships/hyperlink" Target="http://note.youdao.com/yws/public/redirect/share?id=2537ede7a812abac88b37b6a46b5c670&amp;type=false" TargetMode="External"/><Relationship Id="rId4" Type="http://schemas.openxmlformats.org/officeDocument/2006/relationships/hyperlink" Target="http://192.168.0.198:9000/zookeeper-web"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hyperlink" Target="http://csvn.test.com/svn/dev1/projects/data/trunk/date-demo"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eg"/><Relationship Id="rId1" Type="http://schemas.openxmlformats.org/officeDocument/2006/relationships/slideLayout" Target="../slideLayouts/slideLayout5.xml"/><Relationship Id="rId5" Type="http://schemas.openxmlformats.org/officeDocument/2006/relationships/image" Target="../media/image31.jpeg"/><Relationship Id="rId4" Type="http://schemas.openxmlformats.org/officeDocument/2006/relationships/image" Target="../media/image30.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baike.baidu.com/view/63.htm"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hyperlink" Target="http://blog.csdn.net/mindfloating/article/details/24583369" TargetMode="External"/><Relationship Id="rId5" Type="http://schemas.openxmlformats.org/officeDocument/2006/relationships/hyperlink" Target="http://baike.baidu.com/link?url=vObZY2ldRkuF4S8gClsf-Ye0mmbAgr-nmHyUKaDGAQj0W8FpeKQqhe2QkVKbQ0Cw6TrpWRUOrCKulaK86ttl_hj9KFlH5bMj53XY_KxBmP3" TargetMode="External"/><Relationship Id="rId4" Type="http://schemas.openxmlformats.org/officeDocument/2006/relationships/hyperlink" Target="http://baike.baidu.com/view/5286041.ht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p:nvSpPr>
        <p:spPr>
          <a:xfrm>
            <a:off x="0" y="1673904"/>
            <a:ext cx="9457388" cy="3808148"/>
          </a:xfrm>
          <a:prstGeom prst="rect">
            <a:avLst/>
          </a:prstGeom>
          <a:solidFill>
            <a:schemeClr val="bg1"/>
          </a:solidFill>
          <a:ln w="7620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 name="文本框 1"/>
          <p:cNvSpPr txBox="1"/>
          <p:nvPr/>
        </p:nvSpPr>
        <p:spPr>
          <a:xfrm>
            <a:off x="1457325" y="1825631"/>
            <a:ext cx="6229350" cy="830997"/>
          </a:xfrm>
          <a:prstGeom prst="rect">
            <a:avLst/>
          </a:prstGeom>
          <a:noFill/>
        </p:spPr>
        <p:txBody>
          <a:bodyPr wrap="square" rtlCol="0">
            <a:spAutoFit/>
          </a:bodyPr>
          <a:lstStyle/>
          <a:p>
            <a:pPr algn="ctr"/>
            <a:r>
              <a:rPr lang="zh-CN" altLang="en-US" sz="4800" b="1" dirty="0" smtClean="0">
                <a:solidFill>
                  <a:schemeClr val="tx2"/>
                </a:solidFill>
                <a:ea typeface="微软雅黑" panose="020B0503020204020204" pitchFamily="34" charset="-122"/>
              </a:rPr>
              <a:t>分布式服务框架</a:t>
            </a:r>
            <a:endParaRPr lang="zh-CN" altLang="en-US" sz="4800" b="1" dirty="0">
              <a:solidFill>
                <a:schemeClr val="tx2"/>
              </a:solidFill>
              <a:ea typeface="微软雅黑" panose="020B0503020204020204" pitchFamily="34" charset="-122"/>
            </a:endParaRPr>
          </a:p>
        </p:txBody>
      </p:sp>
      <p:sp>
        <p:nvSpPr>
          <p:cNvPr id="5" name="矩形 4"/>
          <p:cNvSpPr/>
          <p:nvPr/>
        </p:nvSpPr>
        <p:spPr>
          <a:xfrm>
            <a:off x="2148027" y="4015811"/>
            <a:ext cx="723275" cy="307777"/>
          </a:xfrm>
          <a:prstGeom prst="rect">
            <a:avLst/>
          </a:prstGeom>
        </p:spPr>
        <p:txBody>
          <a:bodyPr wrap="none">
            <a:spAutoFit/>
          </a:bodyPr>
          <a:lstStyle/>
          <a:p>
            <a:r>
              <a:rPr lang="zh-CN" altLang="en-US" sz="1400" b="1" dirty="0">
                <a:solidFill>
                  <a:schemeClr val="tx2"/>
                </a:solidFill>
                <a:latin typeface="微软雅黑" panose="020B0503020204020204" pitchFamily="34" charset="-122"/>
                <a:ea typeface="微软雅黑" panose="020B0503020204020204" pitchFamily="34" charset="-122"/>
              </a:rPr>
              <a:t>孙勤波</a:t>
            </a:r>
          </a:p>
        </p:txBody>
      </p:sp>
      <p:sp>
        <p:nvSpPr>
          <p:cNvPr id="6" name="矩形 5"/>
          <p:cNvSpPr/>
          <p:nvPr/>
        </p:nvSpPr>
        <p:spPr>
          <a:xfrm>
            <a:off x="2148029" y="4625411"/>
            <a:ext cx="1497526" cy="307777"/>
          </a:xfrm>
          <a:prstGeom prst="rect">
            <a:avLst/>
          </a:prstGeom>
        </p:spPr>
        <p:txBody>
          <a:bodyPr wrap="none">
            <a:spAutoFit/>
          </a:bodyPr>
          <a:lstStyle/>
          <a:p>
            <a:r>
              <a:rPr lang="en-US" altLang="zh-CN" sz="1400" b="1" dirty="0">
                <a:solidFill>
                  <a:schemeClr val="tx2"/>
                </a:solidFill>
                <a:latin typeface="微软雅黑" panose="020B0503020204020204" pitchFamily="34" charset="-122"/>
                <a:ea typeface="微软雅黑" panose="020B0503020204020204" pitchFamily="34" charset="-122"/>
              </a:rPr>
              <a:t>2016</a:t>
            </a:r>
            <a:r>
              <a:rPr lang="zh-CN" altLang="en-US" sz="1400" b="1" dirty="0">
                <a:solidFill>
                  <a:schemeClr val="tx2"/>
                </a:solidFill>
                <a:latin typeface="微软雅黑" panose="020B0503020204020204" pitchFamily="34" charset="-122"/>
                <a:ea typeface="微软雅黑" panose="020B0503020204020204" pitchFamily="34" charset="-122"/>
              </a:rPr>
              <a:t>年</a:t>
            </a:r>
            <a:r>
              <a:rPr lang="en-US" altLang="zh-CN" sz="1400" b="1" dirty="0">
                <a:solidFill>
                  <a:schemeClr val="tx2"/>
                </a:solidFill>
                <a:latin typeface="微软雅黑" panose="020B0503020204020204" pitchFamily="34" charset="-122"/>
                <a:ea typeface="微软雅黑" panose="020B0503020204020204" pitchFamily="34" charset="-122"/>
              </a:rPr>
              <a:t>4</a:t>
            </a:r>
            <a:r>
              <a:rPr lang="zh-CN" altLang="en-US" sz="1400" b="1" dirty="0" smtClean="0">
                <a:solidFill>
                  <a:schemeClr val="tx2"/>
                </a:solidFill>
                <a:latin typeface="微软雅黑" panose="020B0503020204020204" pitchFamily="34" charset="-122"/>
                <a:ea typeface="微软雅黑" panose="020B0503020204020204" pitchFamily="34" charset="-122"/>
              </a:rPr>
              <a:t>月</a:t>
            </a:r>
            <a:r>
              <a:rPr lang="en-US" altLang="zh-CN" sz="1400" b="1" dirty="0" smtClean="0">
                <a:solidFill>
                  <a:schemeClr val="tx2"/>
                </a:solidFill>
                <a:latin typeface="微软雅黑" panose="020B0503020204020204" pitchFamily="34" charset="-122"/>
                <a:ea typeface="微软雅黑" panose="020B0503020204020204" pitchFamily="34" charset="-122"/>
              </a:rPr>
              <a:t>17</a:t>
            </a:r>
            <a:r>
              <a:rPr lang="zh-CN" altLang="en-US" sz="1400" b="1" dirty="0" smtClean="0">
                <a:solidFill>
                  <a:schemeClr val="tx2"/>
                </a:solidFill>
                <a:latin typeface="微软雅黑" panose="020B0503020204020204" pitchFamily="34" charset="-122"/>
                <a:ea typeface="微软雅黑" panose="020B0503020204020204" pitchFamily="34" charset="-122"/>
              </a:rPr>
              <a:t>日</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2148027" y="3012575"/>
            <a:ext cx="4847946" cy="400110"/>
          </a:xfrm>
          <a:prstGeom prst="rect">
            <a:avLst/>
          </a:prstGeom>
          <a:noFill/>
        </p:spPr>
        <p:txBody>
          <a:bodyPr wrap="square" rtlCol="0">
            <a:spAutoFit/>
          </a:bodyPr>
          <a:lstStyle/>
          <a:p>
            <a:r>
              <a:rPr lang="en-US" altLang="zh-CN" sz="2000" b="1" dirty="0" smtClean="0">
                <a:solidFill>
                  <a:schemeClr val="tx2"/>
                </a:solidFill>
                <a:latin typeface="微软雅黑" panose="020B0503020204020204" pitchFamily="34" charset="-122"/>
                <a:ea typeface="微软雅黑" panose="020B0503020204020204" pitchFamily="34" charset="-122"/>
              </a:rPr>
              <a:t>dubbo</a:t>
            </a:r>
            <a:r>
              <a:rPr lang="zh-CN" altLang="en-US" sz="2000" b="1" dirty="0" smtClean="0">
                <a:solidFill>
                  <a:schemeClr val="tx2"/>
                </a:solidFill>
                <a:latin typeface="微软雅黑" panose="020B0503020204020204" pitchFamily="34" charset="-122"/>
                <a:ea typeface="微软雅黑" panose="020B0503020204020204" pitchFamily="34" charset="-122"/>
              </a:rPr>
              <a:t>技术框架讲解</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28374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6700" y="639999"/>
            <a:ext cx="3213100" cy="461665"/>
          </a:xfrm>
          <a:prstGeom prst="rect">
            <a:avLst/>
          </a:prstGeom>
          <a:noFill/>
        </p:spPr>
        <p:txBody>
          <a:bodyPr wrap="square" rtlCol="0">
            <a:spAutoFit/>
          </a:bodyPr>
          <a:lstStyle/>
          <a:p>
            <a:r>
              <a:rPr lang="zh-CN" altLang="en-US" sz="2400" b="1" dirty="0">
                <a:solidFill>
                  <a:schemeClr val="tx2"/>
                </a:solidFill>
                <a:latin typeface="微软雅黑" panose="020B0503020204020204" pitchFamily="34" charset="-122"/>
                <a:ea typeface="微软雅黑" panose="020B0503020204020204" pitchFamily="34" charset="-122"/>
              </a:rPr>
              <a:t>服务化的利弊</a:t>
            </a:r>
          </a:p>
        </p:txBody>
      </p:sp>
      <p:sp>
        <p:nvSpPr>
          <p:cNvPr id="3" name="矩形 2"/>
          <p:cNvSpPr/>
          <p:nvPr/>
        </p:nvSpPr>
        <p:spPr>
          <a:xfrm>
            <a:off x="1331640" y="1556792"/>
            <a:ext cx="5976664" cy="2862322"/>
          </a:xfrm>
          <a:prstGeom prst="rect">
            <a:avLst/>
          </a:prstGeom>
        </p:spPr>
        <p:txBody>
          <a:bodyPr wrap="square">
            <a:spAutoFit/>
          </a:bodyPr>
          <a:lstStyle/>
          <a:p>
            <a:r>
              <a:rPr lang="zh-CN" altLang="en-US" dirty="0"/>
              <a:t>利</a:t>
            </a:r>
            <a:endParaRPr lang="en-US" altLang="zh-CN" dirty="0"/>
          </a:p>
          <a:p>
            <a:pPr lvl="1"/>
            <a:r>
              <a:rPr lang="zh-CN" altLang="en-US" dirty="0"/>
              <a:t>提升业务的灵敏性</a:t>
            </a:r>
            <a:endParaRPr lang="en-US" altLang="zh-CN" dirty="0"/>
          </a:p>
          <a:p>
            <a:pPr lvl="1"/>
            <a:r>
              <a:rPr lang="zh-CN" altLang="en-US" dirty="0"/>
              <a:t>降低失败需要付出的代价</a:t>
            </a:r>
            <a:endParaRPr lang="en-US" altLang="zh-CN" dirty="0"/>
          </a:p>
          <a:p>
            <a:pPr lvl="1"/>
            <a:r>
              <a:rPr lang="zh-CN" altLang="en-US" dirty="0"/>
              <a:t>标准的交互方式、屏蔽交互细节</a:t>
            </a:r>
            <a:endParaRPr lang="en-US" altLang="zh-CN" dirty="0"/>
          </a:p>
          <a:p>
            <a:pPr lvl="1"/>
            <a:r>
              <a:rPr lang="zh-CN" altLang="en-US" dirty="0"/>
              <a:t>提升可维护性</a:t>
            </a:r>
            <a:endParaRPr lang="en-US" altLang="zh-CN" dirty="0"/>
          </a:p>
          <a:p>
            <a:r>
              <a:rPr lang="zh-CN" altLang="en-US" dirty="0"/>
              <a:t>弊</a:t>
            </a:r>
            <a:endParaRPr lang="en-US" altLang="zh-CN" dirty="0"/>
          </a:p>
          <a:p>
            <a:pPr lvl="1"/>
            <a:r>
              <a:rPr lang="zh-CN" altLang="en-US" dirty="0"/>
              <a:t>对开发人员的要求提高</a:t>
            </a:r>
            <a:endParaRPr lang="en-US" altLang="zh-CN" dirty="0"/>
          </a:p>
          <a:p>
            <a:pPr lvl="2"/>
            <a:r>
              <a:rPr lang="zh-CN" altLang="en-US" dirty="0"/>
              <a:t>服务的思维、提高复用性</a:t>
            </a:r>
            <a:endParaRPr lang="en-US" altLang="zh-CN" dirty="0"/>
          </a:p>
          <a:p>
            <a:pPr lvl="1"/>
            <a:r>
              <a:rPr lang="zh-CN" altLang="en-US" dirty="0"/>
              <a:t>增加项目流程上的负担</a:t>
            </a:r>
            <a:endParaRPr lang="en-US" altLang="zh-CN" dirty="0"/>
          </a:p>
          <a:p>
            <a:pPr lvl="2"/>
            <a:r>
              <a:rPr lang="zh-CN" altLang="en-US" dirty="0"/>
              <a:t>服务接口的审批、安全审核、变更管理等</a:t>
            </a:r>
            <a:endParaRPr lang="en-US" altLang="zh-CN" dirty="0"/>
          </a:p>
        </p:txBody>
      </p:sp>
    </p:spTree>
    <p:extLst>
      <p:ext uri="{BB962C8B-B14F-4D97-AF65-F5344CB8AC3E}">
        <p14:creationId xmlns:p14="http://schemas.microsoft.com/office/powerpoint/2010/main" val="403452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6700" y="639999"/>
            <a:ext cx="3213100" cy="461665"/>
          </a:xfrm>
          <a:prstGeom prst="rect">
            <a:avLst/>
          </a:prstGeom>
          <a:noFill/>
        </p:spPr>
        <p:txBody>
          <a:bodyPr wrap="square" rtlCol="0">
            <a:spAutoFit/>
          </a:bodyPr>
          <a:lstStyle/>
          <a:p>
            <a:r>
              <a:rPr lang="zh-CN" altLang="en-US" sz="2400" b="1" dirty="0">
                <a:solidFill>
                  <a:schemeClr val="tx2"/>
                </a:solidFill>
                <a:latin typeface="微软雅黑" panose="020B0503020204020204" pitchFamily="34" charset="-122"/>
                <a:ea typeface="微软雅黑" panose="020B0503020204020204" pitchFamily="34" charset="-122"/>
              </a:rPr>
              <a:t>服务化的利弊</a:t>
            </a:r>
          </a:p>
        </p:txBody>
      </p:sp>
      <p:sp>
        <p:nvSpPr>
          <p:cNvPr id="3" name="矩形 2"/>
          <p:cNvSpPr/>
          <p:nvPr/>
        </p:nvSpPr>
        <p:spPr>
          <a:xfrm>
            <a:off x="1331640" y="1556792"/>
            <a:ext cx="5976664" cy="2862322"/>
          </a:xfrm>
          <a:prstGeom prst="rect">
            <a:avLst/>
          </a:prstGeom>
        </p:spPr>
        <p:txBody>
          <a:bodyPr wrap="square">
            <a:spAutoFit/>
          </a:bodyPr>
          <a:lstStyle/>
          <a:p>
            <a:r>
              <a:rPr lang="zh-CN" altLang="en-US" dirty="0"/>
              <a:t>利</a:t>
            </a:r>
            <a:endParaRPr lang="en-US" altLang="zh-CN" dirty="0"/>
          </a:p>
          <a:p>
            <a:pPr lvl="1"/>
            <a:r>
              <a:rPr lang="zh-CN" altLang="en-US" dirty="0"/>
              <a:t>提升业务的灵敏性</a:t>
            </a:r>
            <a:endParaRPr lang="en-US" altLang="zh-CN" dirty="0"/>
          </a:p>
          <a:p>
            <a:pPr lvl="1"/>
            <a:r>
              <a:rPr lang="zh-CN" altLang="en-US" dirty="0"/>
              <a:t>降低失败需要付出的代价</a:t>
            </a:r>
            <a:endParaRPr lang="en-US" altLang="zh-CN" dirty="0"/>
          </a:p>
          <a:p>
            <a:pPr lvl="1"/>
            <a:r>
              <a:rPr lang="zh-CN" altLang="en-US" dirty="0"/>
              <a:t>标准的交互方式、屏蔽交互细节</a:t>
            </a:r>
            <a:endParaRPr lang="en-US" altLang="zh-CN" dirty="0"/>
          </a:p>
          <a:p>
            <a:pPr lvl="1"/>
            <a:r>
              <a:rPr lang="zh-CN" altLang="en-US" dirty="0"/>
              <a:t>提升可维护性</a:t>
            </a:r>
            <a:endParaRPr lang="en-US" altLang="zh-CN" dirty="0"/>
          </a:p>
          <a:p>
            <a:r>
              <a:rPr lang="zh-CN" altLang="en-US" dirty="0"/>
              <a:t>弊</a:t>
            </a:r>
            <a:endParaRPr lang="en-US" altLang="zh-CN" dirty="0"/>
          </a:p>
          <a:p>
            <a:pPr lvl="1"/>
            <a:r>
              <a:rPr lang="zh-CN" altLang="en-US" dirty="0"/>
              <a:t>对开发人员的要求提高</a:t>
            </a:r>
            <a:endParaRPr lang="en-US" altLang="zh-CN" dirty="0"/>
          </a:p>
          <a:p>
            <a:pPr lvl="2"/>
            <a:r>
              <a:rPr lang="zh-CN" altLang="en-US" dirty="0"/>
              <a:t>服务的思维、提高复用性</a:t>
            </a:r>
            <a:endParaRPr lang="en-US" altLang="zh-CN" dirty="0"/>
          </a:p>
          <a:p>
            <a:pPr lvl="1"/>
            <a:r>
              <a:rPr lang="zh-CN" altLang="en-US" dirty="0"/>
              <a:t>增加项目流程上的负担</a:t>
            </a:r>
            <a:endParaRPr lang="en-US" altLang="zh-CN" dirty="0"/>
          </a:p>
          <a:p>
            <a:pPr lvl="2"/>
            <a:r>
              <a:rPr lang="zh-CN" altLang="en-US" dirty="0"/>
              <a:t>服务接口的审批、安全审核、变更管理等</a:t>
            </a:r>
            <a:endParaRPr lang="en-US" altLang="zh-CN" dirty="0"/>
          </a:p>
        </p:txBody>
      </p:sp>
    </p:spTree>
    <p:extLst>
      <p:ext uri="{BB962C8B-B14F-4D97-AF65-F5344CB8AC3E}">
        <p14:creationId xmlns:p14="http://schemas.microsoft.com/office/powerpoint/2010/main" val="138067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58219" y="2484675"/>
            <a:ext cx="3420557" cy="682291"/>
          </a:xfrm>
          <a:prstGeom prst="rect">
            <a:avLst/>
          </a:prstGeom>
          <a:solidFill>
            <a:srgbClr val="4584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 name="文本框 2"/>
          <p:cNvSpPr txBox="1"/>
          <p:nvPr/>
        </p:nvSpPr>
        <p:spPr>
          <a:xfrm>
            <a:off x="4803759" y="2510892"/>
            <a:ext cx="3175000" cy="46166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概念</a:t>
            </a:r>
            <a:r>
              <a:rPr lang="en-US" altLang="zh-CN" sz="2400" dirty="0">
                <a:solidFill>
                  <a:schemeClr val="bg1"/>
                </a:solidFill>
                <a:latin typeface="微软雅黑" panose="020B0503020204020204" pitchFamily="34" charset="-122"/>
                <a:ea typeface="微软雅黑" panose="020B0503020204020204" pitchFamily="34" charset="-122"/>
              </a:rPr>
              <a:t>,</a:t>
            </a:r>
            <a:r>
              <a:rPr lang="zh-CN" altLang="en-US" sz="2400" dirty="0">
                <a:solidFill>
                  <a:schemeClr val="bg1"/>
                </a:solidFill>
                <a:latin typeface="微软雅黑" panose="020B0503020204020204" pitchFamily="34" charset="-122"/>
                <a:ea typeface="微软雅黑" panose="020B0503020204020204" pitchFamily="34" charset="-122"/>
              </a:rPr>
              <a:t>服务设计原则</a:t>
            </a:r>
          </a:p>
        </p:txBody>
      </p:sp>
      <p:sp>
        <p:nvSpPr>
          <p:cNvPr id="4" name="矩形 3"/>
          <p:cNvSpPr/>
          <p:nvPr/>
        </p:nvSpPr>
        <p:spPr>
          <a:xfrm>
            <a:off x="4558219" y="3325470"/>
            <a:ext cx="3420557" cy="6822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5" name="文本框 4"/>
          <p:cNvSpPr txBox="1"/>
          <p:nvPr/>
        </p:nvSpPr>
        <p:spPr>
          <a:xfrm>
            <a:off x="4793985" y="3325470"/>
            <a:ext cx="3175000" cy="461665"/>
          </a:xfrm>
          <a:prstGeom prst="rect">
            <a:avLst/>
          </a:prstGeom>
          <a:noFill/>
        </p:spPr>
        <p:txBody>
          <a:bodyPr wrap="squar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Dubbo</a:t>
            </a:r>
            <a:r>
              <a:rPr lang="zh-CN" altLang="en-US" sz="2400" b="1" dirty="0" smtClean="0">
                <a:solidFill>
                  <a:schemeClr val="bg1"/>
                </a:solidFill>
                <a:latin typeface="微软雅黑" panose="020B0503020204020204" pitchFamily="34" charset="-122"/>
                <a:ea typeface="微软雅黑" panose="020B0503020204020204" pitchFamily="34" charset="-122"/>
              </a:rPr>
              <a:t>功能介绍</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4558219" y="4167879"/>
            <a:ext cx="3420557" cy="6822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8" name="矩形 7"/>
          <p:cNvSpPr/>
          <p:nvPr/>
        </p:nvSpPr>
        <p:spPr>
          <a:xfrm>
            <a:off x="4558219" y="5019555"/>
            <a:ext cx="3420557" cy="6822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9" name="文本框 8"/>
          <p:cNvSpPr txBox="1"/>
          <p:nvPr/>
        </p:nvSpPr>
        <p:spPr>
          <a:xfrm>
            <a:off x="4803759" y="5017958"/>
            <a:ext cx="3175000" cy="46166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进度及完成情况</a:t>
            </a:r>
          </a:p>
        </p:txBody>
      </p:sp>
      <p:sp>
        <p:nvSpPr>
          <p:cNvPr id="10" name="文本框 9"/>
          <p:cNvSpPr txBox="1"/>
          <p:nvPr/>
        </p:nvSpPr>
        <p:spPr>
          <a:xfrm>
            <a:off x="1254126" y="413679"/>
            <a:ext cx="3549634" cy="830997"/>
          </a:xfrm>
          <a:prstGeom prst="rect">
            <a:avLst/>
          </a:prstGeom>
          <a:noFill/>
        </p:spPr>
        <p:txBody>
          <a:bodyPr wrap="square" rtlCol="0">
            <a:spAutoFit/>
          </a:bodyPr>
          <a:lstStyle/>
          <a:p>
            <a:r>
              <a:rPr lang="en-US" altLang="zh-CN" sz="4800" b="1" dirty="0">
                <a:solidFill>
                  <a:schemeClr val="tx2"/>
                </a:solidFill>
                <a:ea typeface="微软雅黑" panose="020B0503020204020204" pitchFamily="34" charset="-122"/>
              </a:rPr>
              <a:t>CONTENTS</a:t>
            </a:r>
            <a:endParaRPr lang="zh-CN" altLang="en-US" sz="4800" b="1" dirty="0">
              <a:solidFill>
                <a:schemeClr val="tx2"/>
              </a:solidFill>
              <a:ea typeface="微软雅黑" panose="020B0503020204020204" pitchFamily="34" charset="-122"/>
            </a:endParaRPr>
          </a:p>
        </p:txBody>
      </p:sp>
      <p:sp>
        <p:nvSpPr>
          <p:cNvPr id="11" name="文本框 4"/>
          <p:cNvSpPr txBox="1"/>
          <p:nvPr/>
        </p:nvSpPr>
        <p:spPr>
          <a:xfrm>
            <a:off x="4803776" y="4191471"/>
            <a:ext cx="3175000" cy="461665"/>
          </a:xfrm>
          <a:prstGeom prst="rect">
            <a:avLst/>
          </a:prstGeom>
          <a:noFill/>
        </p:spPr>
        <p:txBody>
          <a:bodyPr wrap="square" rtlCol="0">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Dubbo</a:t>
            </a:r>
            <a:r>
              <a:rPr lang="zh-CN" altLang="en-US" sz="2400" dirty="0" smtClean="0">
                <a:solidFill>
                  <a:schemeClr val="bg1"/>
                </a:solidFill>
                <a:latin typeface="微软雅黑" panose="020B0503020204020204" pitchFamily="34" charset="-122"/>
                <a:ea typeface="微软雅黑" panose="020B0503020204020204" pitchFamily="34" charset="-122"/>
              </a:rPr>
              <a:t>技术整合</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980757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6700" y="639999"/>
            <a:ext cx="3213100" cy="461665"/>
          </a:xfrm>
          <a:prstGeom prst="rect">
            <a:avLst/>
          </a:prstGeom>
          <a:noFill/>
        </p:spPr>
        <p:txBody>
          <a:bodyPr wrap="square" rtlCol="0">
            <a:spAutoFit/>
          </a:bodyPr>
          <a:lstStyle/>
          <a:p>
            <a:r>
              <a:rPr lang="zh-CN" altLang="en-US" sz="2400" b="1" dirty="0" smtClean="0">
                <a:solidFill>
                  <a:schemeClr val="tx2"/>
                </a:solidFill>
                <a:latin typeface="微软雅黑" panose="020B0503020204020204" pitchFamily="34" charset="-122"/>
                <a:ea typeface="微软雅黑" panose="020B0503020204020204" pitchFamily="34" charset="-122"/>
              </a:rPr>
              <a:t>什么是</a:t>
            </a:r>
            <a:r>
              <a:rPr lang="en-US" altLang="zh-CN" sz="2400" b="1" dirty="0" smtClean="0">
                <a:solidFill>
                  <a:schemeClr val="tx2"/>
                </a:solidFill>
                <a:latin typeface="微软雅黑" panose="020B0503020204020204" pitchFamily="34" charset="-122"/>
                <a:ea typeface="微软雅黑" panose="020B0503020204020204" pitchFamily="34" charset="-122"/>
              </a:rPr>
              <a:t>dubbo</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6" name="内容占位符 2"/>
          <p:cNvSpPr txBox="1">
            <a:spLocks/>
          </p:cNvSpPr>
          <p:nvPr/>
        </p:nvSpPr>
        <p:spPr>
          <a:xfrm>
            <a:off x="457200" y="1600200"/>
            <a:ext cx="4191000" cy="452596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zh-CN" altLang="en-US" sz="1800" dirty="0" smtClean="0"/>
              <a:t>分布式服务框架</a:t>
            </a:r>
            <a:endParaRPr kumimoji="1" lang="en-US" altLang="zh-CN" sz="1800" dirty="0" smtClean="0"/>
          </a:p>
          <a:p>
            <a:pPr lvl="1"/>
            <a:r>
              <a:rPr kumimoji="1" lang="zh-CN" altLang="en-US" sz="1800" dirty="0" smtClean="0"/>
              <a:t>远程服务调用</a:t>
            </a:r>
            <a:endParaRPr kumimoji="1" lang="en-US" altLang="zh-CN" sz="1800" dirty="0" smtClean="0"/>
          </a:p>
          <a:p>
            <a:pPr lvl="2"/>
            <a:r>
              <a:rPr kumimoji="1" lang="en-US" altLang="zh-CN" sz="1800" dirty="0" err="1" smtClean="0"/>
              <a:t>Netty</a:t>
            </a:r>
            <a:r>
              <a:rPr kumimoji="1" lang="en-US" altLang="zh-CN" sz="1800" dirty="0" smtClean="0"/>
              <a:t>/Mina/Grizzly</a:t>
            </a:r>
          </a:p>
          <a:p>
            <a:pPr lvl="2"/>
            <a:r>
              <a:rPr kumimoji="1" lang="en-US" altLang="zh-CN" sz="1800" dirty="0" smtClean="0"/>
              <a:t>RMI/Hessian/</a:t>
            </a:r>
            <a:r>
              <a:rPr kumimoji="1" lang="en-US" altLang="zh-CN" sz="1800" dirty="0" err="1" smtClean="0"/>
              <a:t>WebService</a:t>
            </a:r>
            <a:endParaRPr kumimoji="1" lang="en-US" altLang="zh-CN" sz="1800" dirty="0" smtClean="0"/>
          </a:p>
          <a:p>
            <a:pPr lvl="1"/>
            <a:r>
              <a:rPr kumimoji="1" lang="zh-CN" altLang="en-US" sz="1800" dirty="0" smtClean="0"/>
              <a:t>服务动态发现</a:t>
            </a:r>
            <a:endParaRPr kumimoji="1" lang="en-US" altLang="zh-CN" sz="1800" dirty="0" smtClean="0"/>
          </a:p>
          <a:p>
            <a:pPr lvl="2"/>
            <a:r>
              <a:rPr kumimoji="1" lang="en-US" altLang="zh-CN" sz="1800" dirty="0" smtClean="0"/>
              <a:t>Zookeeper/</a:t>
            </a:r>
            <a:r>
              <a:rPr kumimoji="1" lang="en-US" altLang="zh-CN" sz="1800" dirty="0" err="1" smtClean="0"/>
              <a:t>Redis</a:t>
            </a:r>
            <a:endParaRPr kumimoji="1" lang="en-US" altLang="zh-CN" sz="1800" dirty="0" smtClean="0"/>
          </a:p>
          <a:p>
            <a:pPr lvl="1"/>
            <a:r>
              <a:rPr kumimoji="1" lang="zh-CN" altLang="en-US" sz="1800" dirty="0" smtClean="0"/>
              <a:t>集群软负载均衡</a:t>
            </a:r>
            <a:endParaRPr kumimoji="1" lang="en-US" altLang="zh-CN" sz="1800" dirty="0" smtClean="0"/>
          </a:p>
          <a:p>
            <a:pPr lvl="2"/>
            <a:r>
              <a:rPr kumimoji="1" lang="en-US" altLang="zh-CN" sz="1800" dirty="0" smtClean="0"/>
              <a:t>Random/</a:t>
            </a:r>
            <a:r>
              <a:rPr kumimoji="1" lang="en-US" altLang="zh-CN" sz="1800" dirty="0" err="1" smtClean="0"/>
              <a:t>RoundRobin</a:t>
            </a:r>
            <a:endParaRPr kumimoji="1" lang="en-US" altLang="zh-CN" sz="1800" dirty="0" smtClean="0"/>
          </a:p>
          <a:p>
            <a:pPr lvl="1"/>
            <a:r>
              <a:rPr kumimoji="1" lang="zh-CN" altLang="en-US" sz="1800" dirty="0" smtClean="0"/>
              <a:t>集群失败容错</a:t>
            </a:r>
            <a:endParaRPr kumimoji="1" lang="en-US" altLang="zh-CN" sz="1800" dirty="0" smtClean="0"/>
          </a:p>
          <a:p>
            <a:pPr lvl="2"/>
            <a:r>
              <a:rPr kumimoji="1" lang="en-US" altLang="zh-CN" sz="1800" dirty="0" smtClean="0"/>
              <a:t>Failover/Failback</a:t>
            </a:r>
          </a:p>
          <a:p>
            <a:endParaRPr kumimoji="1" lang="zh-CN" altLang="en-US" sz="1800" dirty="0"/>
          </a:p>
        </p:txBody>
      </p:sp>
      <p:sp>
        <p:nvSpPr>
          <p:cNvPr id="7" name="内容占位符 4"/>
          <p:cNvSpPr txBox="1">
            <a:spLocks/>
          </p:cNvSpPr>
          <p:nvPr/>
        </p:nvSpPr>
        <p:spPr>
          <a:xfrm>
            <a:off x="4648200" y="1600200"/>
            <a:ext cx="4038600"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zh-CN" altLang="en-US" sz="1800" dirty="0" smtClean="0"/>
              <a:t>服务治理平台</a:t>
            </a:r>
            <a:endParaRPr kumimoji="1" lang="en-US" altLang="zh-CN" sz="1800" dirty="0" smtClean="0"/>
          </a:p>
          <a:p>
            <a:pPr lvl="1"/>
            <a:r>
              <a:rPr kumimoji="1" lang="zh-CN" altLang="en-US" sz="1800" dirty="0" smtClean="0"/>
              <a:t>依赖关系与关键路键</a:t>
            </a:r>
            <a:endParaRPr kumimoji="1" lang="en-US" altLang="zh-CN" sz="1800" dirty="0" smtClean="0"/>
          </a:p>
          <a:p>
            <a:pPr lvl="1"/>
            <a:r>
              <a:rPr kumimoji="1" lang="zh-CN" altLang="en-US" sz="1800" dirty="0" smtClean="0"/>
              <a:t>服务路由与动态配置</a:t>
            </a:r>
            <a:endParaRPr kumimoji="1" lang="en-US" altLang="zh-CN" sz="1800" dirty="0" smtClean="0"/>
          </a:p>
          <a:p>
            <a:pPr lvl="1"/>
            <a:r>
              <a:rPr kumimoji="1" lang="zh-CN" altLang="en-US" sz="1800" dirty="0" smtClean="0"/>
              <a:t>服务降级与资源劣化</a:t>
            </a:r>
            <a:endParaRPr kumimoji="1" lang="en-US" altLang="zh-CN" sz="1800" dirty="0" smtClean="0"/>
          </a:p>
          <a:p>
            <a:pPr lvl="1"/>
            <a:r>
              <a:rPr kumimoji="1" lang="zh-CN" altLang="en-US" sz="1800" dirty="0" smtClean="0"/>
              <a:t>权重调节与容量评估</a:t>
            </a:r>
            <a:endParaRPr kumimoji="1" lang="en-US" altLang="zh-CN" sz="1800" dirty="0" smtClean="0"/>
          </a:p>
          <a:p>
            <a:pPr lvl="1"/>
            <a:r>
              <a:rPr kumimoji="1" lang="zh-CN" altLang="en-US" sz="1800" dirty="0" smtClean="0"/>
              <a:t>服务授权与黑白名单</a:t>
            </a:r>
            <a:endParaRPr kumimoji="1" lang="en-US" altLang="zh-CN" sz="1800" dirty="0" smtClean="0"/>
          </a:p>
          <a:p>
            <a:pPr lvl="1"/>
            <a:r>
              <a:rPr kumimoji="1" lang="zh-CN" altLang="en-US" sz="1800" dirty="0" smtClean="0"/>
              <a:t>服务</a:t>
            </a:r>
            <a:r>
              <a:rPr kumimoji="1" lang="en-US" altLang="zh-CN" sz="1800" dirty="0" smtClean="0"/>
              <a:t>SLA</a:t>
            </a:r>
            <a:r>
              <a:rPr kumimoji="1" lang="zh-CN" altLang="en-US" sz="1800" dirty="0" smtClean="0"/>
              <a:t>与流程管理</a:t>
            </a:r>
            <a:endParaRPr kumimoji="1" lang="en-US" altLang="zh-CN" sz="1800" dirty="0" smtClean="0"/>
          </a:p>
          <a:p>
            <a:pPr lvl="1"/>
            <a:r>
              <a:rPr kumimoji="1" lang="zh-CN" altLang="en-US" sz="1800" dirty="0" smtClean="0"/>
              <a:t>服务测试与</a:t>
            </a:r>
            <a:r>
              <a:rPr kumimoji="1" lang="en-US" altLang="zh-CN" sz="1800" dirty="0" smtClean="0"/>
              <a:t>Mock</a:t>
            </a:r>
          </a:p>
          <a:p>
            <a:pPr lvl="1"/>
            <a:r>
              <a:rPr kumimoji="1" lang="zh-CN" altLang="en-US" sz="1800" dirty="0" smtClean="0"/>
              <a:t>服务文档与负责人</a:t>
            </a:r>
            <a:endParaRPr kumimoji="1" lang="en-US" altLang="zh-CN" sz="1800" dirty="0" smtClean="0"/>
          </a:p>
          <a:p>
            <a:pPr lvl="1"/>
            <a:r>
              <a:rPr kumimoji="1" lang="en-US" altLang="zh-CN" sz="1800" dirty="0" smtClean="0"/>
              <a:t>……</a:t>
            </a:r>
            <a:endParaRPr kumimoji="1" lang="en-US" altLang="zh-CN" sz="1800" dirty="0"/>
          </a:p>
        </p:txBody>
      </p:sp>
    </p:spTree>
    <p:extLst>
      <p:ext uri="{BB962C8B-B14F-4D97-AF65-F5344CB8AC3E}">
        <p14:creationId xmlns:p14="http://schemas.microsoft.com/office/powerpoint/2010/main" val="49789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6700" y="639999"/>
            <a:ext cx="3213100" cy="461665"/>
          </a:xfrm>
          <a:prstGeom prst="rect">
            <a:avLst/>
          </a:prstGeom>
          <a:noFill/>
        </p:spPr>
        <p:txBody>
          <a:bodyPr wrap="square" rtlCol="0">
            <a:spAutoFit/>
          </a:bodyPr>
          <a:lstStyle/>
          <a:p>
            <a:r>
              <a:rPr lang="en-US" altLang="zh-CN" sz="2400" b="1" dirty="0" smtClean="0">
                <a:solidFill>
                  <a:schemeClr val="tx2"/>
                </a:solidFill>
                <a:latin typeface="微软雅黑" panose="020B0503020204020204" pitchFamily="34" charset="-122"/>
                <a:ea typeface="微软雅黑" panose="020B0503020204020204" pitchFamily="34" charset="-122"/>
              </a:rPr>
              <a:t>Dubbo</a:t>
            </a:r>
            <a:r>
              <a:rPr lang="zh-CN" altLang="en-US" sz="2400" b="1" dirty="0" smtClean="0">
                <a:solidFill>
                  <a:schemeClr val="tx2"/>
                </a:solidFill>
                <a:latin typeface="微软雅黑" panose="020B0503020204020204" pitchFamily="34" charset="-122"/>
                <a:ea typeface="微软雅黑" panose="020B0503020204020204" pitchFamily="34" charset="-122"/>
              </a:rPr>
              <a:t>擅长领域</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63" y="1119188"/>
            <a:ext cx="8218487" cy="461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508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6700" y="639999"/>
            <a:ext cx="3213100" cy="461665"/>
          </a:xfrm>
          <a:prstGeom prst="rect">
            <a:avLst/>
          </a:prstGeom>
          <a:noFill/>
        </p:spPr>
        <p:txBody>
          <a:bodyPr wrap="square" rtlCol="0">
            <a:spAutoFit/>
          </a:bodyPr>
          <a:lstStyle/>
          <a:p>
            <a:r>
              <a:rPr lang="en-US" altLang="zh-CN" sz="2400" b="1" dirty="0" smtClean="0">
                <a:solidFill>
                  <a:schemeClr val="tx2"/>
                </a:solidFill>
                <a:latin typeface="微软雅黑" panose="020B0503020204020204" pitchFamily="34" charset="-122"/>
                <a:ea typeface="微软雅黑" panose="020B0503020204020204" pitchFamily="34" charset="-122"/>
              </a:rPr>
              <a:t>Dubbo</a:t>
            </a:r>
            <a:r>
              <a:rPr lang="zh-CN" altLang="en-US" sz="2400" b="1" dirty="0">
                <a:solidFill>
                  <a:schemeClr val="tx2"/>
                </a:solidFill>
                <a:latin typeface="微软雅黑" panose="020B0503020204020204" pitchFamily="34" charset="-122"/>
                <a:ea typeface="微软雅黑" panose="020B0503020204020204" pitchFamily="34" charset="-122"/>
              </a:rPr>
              <a:t>框架</a:t>
            </a:r>
          </a:p>
        </p:txBody>
      </p:sp>
      <p:sp>
        <p:nvSpPr>
          <p:cNvPr id="4" name="Rectangle 5"/>
          <p:cNvSpPr>
            <a:spLocks noChangeArrowheads="1"/>
          </p:cNvSpPr>
          <p:nvPr/>
        </p:nvSpPr>
        <p:spPr bwMode="auto">
          <a:xfrm>
            <a:off x="1565920" y="4135016"/>
            <a:ext cx="1066800" cy="457200"/>
          </a:xfrm>
          <a:prstGeom prst="rect">
            <a:avLst/>
          </a:prstGeom>
          <a:solidFill>
            <a:srgbClr val="008080"/>
          </a:solidFill>
          <a:ln w="9525" algn="ctr">
            <a:solidFill>
              <a:srgbClr val="085886"/>
            </a:solidFill>
            <a:miter lim="800000"/>
            <a:headEnd/>
            <a:tailEnd/>
          </a:ln>
        </p:spPr>
        <p:txBody>
          <a:bodyPr anchor="ctr"/>
          <a:lstStyle/>
          <a:p>
            <a:pPr algn="ctr"/>
            <a:r>
              <a:rPr lang="en-US" altLang="zh-CN" sz="1200" b="1" dirty="0">
                <a:solidFill>
                  <a:srgbClr val="FFFFFF"/>
                </a:solidFill>
                <a:latin typeface="Trebuchet MS" pitchFamily="34" charset="0"/>
              </a:rPr>
              <a:t>Service</a:t>
            </a:r>
          </a:p>
          <a:p>
            <a:pPr algn="ctr"/>
            <a:r>
              <a:rPr lang="en-US" altLang="zh-CN" sz="1200" b="1" dirty="0">
                <a:solidFill>
                  <a:srgbClr val="FFFFFF"/>
                </a:solidFill>
                <a:latin typeface="Trebuchet MS" pitchFamily="34" charset="0"/>
              </a:rPr>
              <a:t>Consumer</a:t>
            </a:r>
          </a:p>
        </p:txBody>
      </p:sp>
      <p:sp>
        <p:nvSpPr>
          <p:cNvPr id="5" name="Rectangle 6"/>
          <p:cNvSpPr/>
          <p:nvPr/>
        </p:nvSpPr>
        <p:spPr>
          <a:xfrm>
            <a:off x="3779912" y="1916832"/>
            <a:ext cx="1224136" cy="533400"/>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Dubbo</a:t>
            </a:r>
          </a:p>
          <a:p>
            <a:pPr algn="ctr">
              <a:defRPr/>
            </a:pPr>
            <a:r>
              <a:rPr lang="en-US" sz="1400" dirty="0"/>
              <a:t>Registry</a:t>
            </a:r>
            <a:endParaRPr lang="en-US" altLang="zh-CN" sz="1400" dirty="0"/>
          </a:p>
        </p:txBody>
      </p:sp>
      <p:sp>
        <p:nvSpPr>
          <p:cNvPr id="6" name="Rectangle 7"/>
          <p:cNvSpPr>
            <a:spLocks noChangeArrowheads="1"/>
          </p:cNvSpPr>
          <p:nvPr/>
        </p:nvSpPr>
        <p:spPr bwMode="auto">
          <a:xfrm>
            <a:off x="6457528" y="4135016"/>
            <a:ext cx="1066800" cy="457200"/>
          </a:xfrm>
          <a:prstGeom prst="rect">
            <a:avLst/>
          </a:prstGeom>
          <a:solidFill>
            <a:srgbClr val="008080"/>
          </a:solidFill>
          <a:ln w="9525" algn="ctr">
            <a:solidFill>
              <a:srgbClr val="085886"/>
            </a:solidFill>
            <a:miter lim="800000"/>
            <a:headEnd/>
            <a:tailEnd/>
          </a:ln>
        </p:spPr>
        <p:txBody>
          <a:bodyPr anchor="ctr"/>
          <a:lstStyle/>
          <a:p>
            <a:pPr algn="ctr"/>
            <a:r>
              <a:rPr lang="en-US" altLang="zh-CN" sz="1200" b="1" dirty="0">
                <a:solidFill>
                  <a:srgbClr val="FFFFFF"/>
                </a:solidFill>
                <a:latin typeface="Trebuchet MS" pitchFamily="34" charset="0"/>
              </a:rPr>
              <a:t>Service</a:t>
            </a:r>
          </a:p>
          <a:p>
            <a:pPr algn="ctr"/>
            <a:r>
              <a:rPr lang="en-US" altLang="zh-CN" sz="1200" b="1" dirty="0">
                <a:solidFill>
                  <a:srgbClr val="FFFFFF"/>
                </a:solidFill>
                <a:latin typeface="Trebuchet MS" pitchFamily="34" charset="0"/>
              </a:rPr>
              <a:t>Provider</a:t>
            </a:r>
          </a:p>
        </p:txBody>
      </p:sp>
      <p:cxnSp>
        <p:nvCxnSpPr>
          <p:cNvPr id="7" name="Straight Arrow Connector 9"/>
          <p:cNvCxnSpPr>
            <a:cxnSpLocks noChangeShapeType="1"/>
            <a:stCxn id="10" idx="0"/>
            <a:endCxn id="5" idx="2"/>
          </p:cNvCxnSpPr>
          <p:nvPr/>
        </p:nvCxnSpPr>
        <p:spPr bwMode="auto">
          <a:xfrm rot="16200000" flipV="1">
            <a:off x="5077662" y="1764550"/>
            <a:ext cx="1227584" cy="2598948"/>
          </a:xfrm>
          <a:prstGeom prst="straightConnector1">
            <a:avLst/>
          </a:prstGeom>
          <a:noFill/>
          <a:ln w="31750" algn="ctr">
            <a:solidFill>
              <a:srgbClr val="003366"/>
            </a:solidFill>
            <a:round/>
            <a:headEnd/>
            <a:tailEnd type="arrow" w="med" len="med"/>
          </a:ln>
        </p:spPr>
      </p:cxnSp>
      <p:cxnSp>
        <p:nvCxnSpPr>
          <p:cNvPr id="8" name="Straight Arrow Connector 12"/>
          <p:cNvCxnSpPr>
            <a:cxnSpLocks noChangeShapeType="1"/>
            <a:stCxn id="9" idx="0"/>
            <a:endCxn id="5" idx="2"/>
          </p:cNvCxnSpPr>
          <p:nvPr/>
        </p:nvCxnSpPr>
        <p:spPr bwMode="auto">
          <a:xfrm rot="5400000" flipH="1" flipV="1">
            <a:off x="2631858" y="1917694"/>
            <a:ext cx="1227584" cy="2292660"/>
          </a:xfrm>
          <a:prstGeom prst="straightConnector1">
            <a:avLst/>
          </a:prstGeom>
          <a:noFill/>
          <a:ln w="31750" algn="ctr">
            <a:solidFill>
              <a:srgbClr val="003366"/>
            </a:solidFill>
            <a:round/>
            <a:headEnd type="arrow" w="med" len="med"/>
            <a:tailEnd type="arrow" w="med" len="med"/>
          </a:ln>
        </p:spPr>
      </p:cxnSp>
      <p:sp>
        <p:nvSpPr>
          <p:cNvPr id="9" name="Rectangle 17"/>
          <p:cNvSpPr/>
          <p:nvPr/>
        </p:nvSpPr>
        <p:spPr>
          <a:xfrm>
            <a:off x="1565920" y="3677816"/>
            <a:ext cx="10668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sz="1200" b="1" dirty="0">
                <a:solidFill>
                  <a:srgbClr val="FFFFFF"/>
                </a:solidFill>
                <a:latin typeface="Trebuchet MS" pitchFamily="34" charset="0"/>
              </a:rPr>
              <a:t>Dubbo Invoker</a:t>
            </a:r>
          </a:p>
        </p:txBody>
      </p:sp>
      <p:sp>
        <p:nvSpPr>
          <p:cNvPr id="10" name="Rectangle 19"/>
          <p:cNvSpPr/>
          <p:nvPr/>
        </p:nvSpPr>
        <p:spPr>
          <a:xfrm>
            <a:off x="6457528" y="3677816"/>
            <a:ext cx="10668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sz="1200" b="1" dirty="0">
                <a:solidFill>
                  <a:srgbClr val="FFFFFF"/>
                </a:solidFill>
                <a:latin typeface="Trebuchet MS" pitchFamily="34" charset="0"/>
              </a:rPr>
              <a:t>Dubbo Exporter</a:t>
            </a:r>
          </a:p>
        </p:txBody>
      </p:sp>
      <p:sp>
        <p:nvSpPr>
          <p:cNvPr id="11" name="TextBox 29"/>
          <p:cNvSpPr txBox="1">
            <a:spLocks noChangeArrowheads="1"/>
          </p:cNvSpPr>
          <p:nvPr/>
        </p:nvSpPr>
        <p:spPr bwMode="auto">
          <a:xfrm>
            <a:off x="2411760" y="2708920"/>
            <a:ext cx="2016224" cy="307777"/>
          </a:xfrm>
          <a:prstGeom prst="rect">
            <a:avLst/>
          </a:prstGeom>
          <a:noFill/>
          <a:ln w="9525">
            <a:noFill/>
            <a:miter lim="800000"/>
            <a:headEnd/>
            <a:tailEnd/>
          </a:ln>
        </p:spPr>
        <p:txBody>
          <a:bodyPr wrap="square">
            <a:spAutoFit/>
          </a:bodyPr>
          <a:lstStyle/>
          <a:p>
            <a:r>
              <a:rPr lang="en-US" altLang="zh-CN" sz="1400" dirty="0">
                <a:latin typeface="+mj-ea"/>
                <a:ea typeface="+mj-ea"/>
                <a:cs typeface="Apple LiGothic Medium"/>
              </a:rPr>
              <a:t>2</a:t>
            </a:r>
            <a:r>
              <a:rPr lang="en-US" altLang="zh-CN" sz="1400" dirty="0" smtClean="0">
                <a:latin typeface="+mj-ea"/>
                <a:ea typeface="+mj-ea"/>
                <a:cs typeface="Apple LiGothic Medium"/>
              </a:rPr>
              <a:t>.</a:t>
            </a:r>
            <a:r>
              <a:rPr lang="zh-CN" altLang="en-US" sz="1400" dirty="0" smtClean="0">
                <a:latin typeface="+mj-ea"/>
                <a:ea typeface="+mj-ea"/>
                <a:cs typeface="Apple LiGothic Medium"/>
              </a:rPr>
              <a:t>启动时</a:t>
            </a:r>
            <a:r>
              <a:rPr lang="en-US" sz="1400" dirty="0" smtClean="0">
                <a:latin typeface="+mj-ea"/>
                <a:ea typeface="+mj-ea"/>
                <a:cs typeface="Apple LiGothic Medium"/>
              </a:rPr>
              <a:t>订阅服务</a:t>
            </a:r>
            <a:r>
              <a:rPr lang="zh-CN" altLang="en-US" sz="1400" dirty="0" smtClean="0">
                <a:latin typeface="+mj-ea"/>
                <a:ea typeface="+mj-ea"/>
                <a:cs typeface="Apple LiGothic Medium"/>
              </a:rPr>
              <a:t>地址</a:t>
            </a:r>
            <a:endParaRPr lang="en-US" sz="1400" dirty="0">
              <a:latin typeface="+mj-ea"/>
              <a:ea typeface="+mj-ea"/>
              <a:cs typeface="Apple LiGothic Medium"/>
            </a:endParaRPr>
          </a:p>
        </p:txBody>
      </p:sp>
      <p:sp>
        <p:nvSpPr>
          <p:cNvPr id="12" name="TextBox 30"/>
          <p:cNvSpPr txBox="1">
            <a:spLocks noChangeArrowheads="1"/>
          </p:cNvSpPr>
          <p:nvPr/>
        </p:nvSpPr>
        <p:spPr bwMode="auto">
          <a:xfrm>
            <a:off x="5076056" y="2924944"/>
            <a:ext cx="1980029" cy="307777"/>
          </a:xfrm>
          <a:prstGeom prst="rect">
            <a:avLst/>
          </a:prstGeom>
          <a:noFill/>
          <a:ln w="9525">
            <a:noFill/>
            <a:miter lim="800000"/>
            <a:headEnd/>
            <a:tailEnd/>
          </a:ln>
        </p:spPr>
        <p:txBody>
          <a:bodyPr wrap="none">
            <a:spAutoFit/>
          </a:bodyPr>
          <a:lstStyle/>
          <a:p>
            <a:r>
              <a:rPr lang="en-US" altLang="zh-CN" sz="1400" dirty="0">
                <a:latin typeface="+mj-ea"/>
                <a:ea typeface="+mj-ea"/>
                <a:cs typeface="Apple LiGothic Medium"/>
              </a:rPr>
              <a:t>1</a:t>
            </a:r>
            <a:r>
              <a:rPr lang="en-US" altLang="zh-CN" sz="1400" dirty="0" smtClean="0">
                <a:latin typeface="+mj-ea"/>
                <a:ea typeface="+mj-ea"/>
                <a:cs typeface="Apple LiGothic Medium"/>
              </a:rPr>
              <a:t>.</a:t>
            </a:r>
            <a:r>
              <a:rPr lang="zh-CN" altLang="en-US" sz="1400" dirty="0" smtClean="0">
                <a:latin typeface="+mj-ea"/>
                <a:ea typeface="+mj-ea"/>
                <a:cs typeface="Apple LiGothic Medium"/>
              </a:rPr>
              <a:t>启动时</a:t>
            </a:r>
            <a:r>
              <a:rPr lang="en-US" sz="1400" dirty="0" smtClean="0">
                <a:latin typeface="+mj-ea"/>
                <a:ea typeface="+mj-ea"/>
                <a:cs typeface="Apple LiGothic Medium"/>
              </a:rPr>
              <a:t>注册服务</a:t>
            </a:r>
            <a:r>
              <a:rPr lang="zh-CN" altLang="en-US" sz="1400" dirty="0" smtClean="0">
                <a:latin typeface="+mj-ea"/>
                <a:ea typeface="+mj-ea"/>
                <a:cs typeface="Apple LiGothic Medium"/>
              </a:rPr>
              <a:t>地址</a:t>
            </a:r>
            <a:endParaRPr lang="en-US" sz="1400" dirty="0">
              <a:latin typeface="+mj-ea"/>
              <a:ea typeface="+mj-ea"/>
              <a:cs typeface="Apple LiGothic Medium"/>
            </a:endParaRPr>
          </a:p>
        </p:txBody>
      </p:sp>
      <p:sp>
        <p:nvSpPr>
          <p:cNvPr id="13" name="TextBox 31"/>
          <p:cNvSpPr txBox="1">
            <a:spLocks noChangeArrowheads="1"/>
          </p:cNvSpPr>
          <p:nvPr/>
        </p:nvSpPr>
        <p:spPr bwMode="auto">
          <a:xfrm>
            <a:off x="2627784" y="3573016"/>
            <a:ext cx="3775393" cy="307777"/>
          </a:xfrm>
          <a:prstGeom prst="rect">
            <a:avLst/>
          </a:prstGeom>
          <a:noFill/>
          <a:ln w="9525">
            <a:noFill/>
            <a:miter lim="800000"/>
            <a:headEnd/>
            <a:tailEnd/>
          </a:ln>
        </p:spPr>
        <p:txBody>
          <a:bodyPr wrap="none">
            <a:spAutoFit/>
          </a:bodyPr>
          <a:lstStyle/>
          <a:p>
            <a:r>
              <a:rPr lang="en-US" altLang="zh-CN" sz="1400" dirty="0">
                <a:latin typeface="+mj-ea"/>
                <a:ea typeface="+mj-ea"/>
                <a:cs typeface="Apple LiGothic Medium"/>
              </a:rPr>
              <a:t>4</a:t>
            </a:r>
            <a:r>
              <a:rPr lang="en-US" altLang="zh-CN" sz="1400" dirty="0" smtClean="0">
                <a:latin typeface="+mj-ea"/>
                <a:ea typeface="+mj-ea"/>
                <a:cs typeface="Apple LiGothic Medium"/>
              </a:rPr>
              <a:t>.</a:t>
            </a:r>
            <a:r>
              <a:rPr lang="zh-CN" altLang="en-US" sz="1400" dirty="0" smtClean="0">
                <a:latin typeface="+mj-ea"/>
                <a:cs typeface="Apple LiGothic Medium"/>
              </a:rPr>
              <a:t>随机</a:t>
            </a:r>
            <a:r>
              <a:rPr lang="zh-CN" altLang="en-US" sz="1400" dirty="0" smtClean="0">
                <a:latin typeface="+mj-ea"/>
                <a:ea typeface="+mj-ea"/>
                <a:cs typeface="Apple LiGothic Medium"/>
              </a:rPr>
              <a:t>调用一个服务地址，失败重试另一地址</a:t>
            </a:r>
            <a:endParaRPr lang="en-US" sz="1400" dirty="0">
              <a:latin typeface="+mj-ea"/>
              <a:ea typeface="+mj-ea"/>
              <a:cs typeface="Apple LiGothic Medium"/>
            </a:endParaRPr>
          </a:p>
        </p:txBody>
      </p:sp>
      <p:sp>
        <p:nvSpPr>
          <p:cNvPr id="14" name="TextBox 32"/>
          <p:cNvSpPr txBox="1">
            <a:spLocks noChangeArrowheads="1"/>
          </p:cNvSpPr>
          <p:nvPr/>
        </p:nvSpPr>
        <p:spPr bwMode="auto">
          <a:xfrm>
            <a:off x="2232898" y="3049215"/>
            <a:ext cx="2339102" cy="307777"/>
          </a:xfrm>
          <a:prstGeom prst="rect">
            <a:avLst/>
          </a:prstGeom>
          <a:noFill/>
          <a:ln w="9525">
            <a:noFill/>
            <a:miter lim="800000"/>
            <a:headEnd/>
            <a:tailEnd/>
          </a:ln>
        </p:spPr>
        <p:txBody>
          <a:bodyPr wrap="none">
            <a:spAutoFit/>
          </a:bodyPr>
          <a:lstStyle/>
          <a:p>
            <a:r>
              <a:rPr lang="en-US" altLang="zh-CN" sz="1400" dirty="0">
                <a:latin typeface="+mj-ea"/>
                <a:ea typeface="+mj-ea"/>
                <a:cs typeface="Apple LiGothic Medium"/>
              </a:rPr>
              <a:t>3</a:t>
            </a:r>
            <a:r>
              <a:rPr lang="en-US" altLang="zh-CN" sz="1400" dirty="0" smtClean="0">
                <a:latin typeface="+mj-ea"/>
                <a:ea typeface="+mj-ea"/>
                <a:cs typeface="Apple LiGothic Medium"/>
              </a:rPr>
              <a:t>.</a:t>
            </a:r>
            <a:r>
              <a:rPr lang="zh-CN" altLang="en-US" sz="1400" dirty="0" smtClean="0">
                <a:latin typeface="+mj-ea"/>
                <a:ea typeface="+mj-ea"/>
                <a:cs typeface="Apple LiGothic Medium"/>
              </a:rPr>
              <a:t>变更时</a:t>
            </a:r>
            <a:r>
              <a:rPr lang="en-US" sz="1400" dirty="0" smtClean="0">
                <a:latin typeface="+mj-ea"/>
                <a:ea typeface="+mj-ea"/>
                <a:cs typeface="Apple LiGothic Medium"/>
              </a:rPr>
              <a:t>推送服务</a:t>
            </a:r>
            <a:r>
              <a:rPr lang="zh-CN" altLang="en-US" sz="1400" dirty="0" smtClean="0">
                <a:latin typeface="+mj-ea"/>
                <a:ea typeface="+mj-ea"/>
                <a:cs typeface="Apple LiGothic Medium"/>
              </a:rPr>
              <a:t>地址列表</a:t>
            </a:r>
            <a:endParaRPr lang="en-US" sz="1400" dirty="0">
              <a:latin typeface="+mj-ea"/>
              <a:ea typeface="+mj-ea"/>
              <a:cs typeface="Apple LiGothic Medium"/>
            </a:endParaRPr>
          </a:p>
        </p:txBody>
      </p:sp>
      <p:sp>
        <p:nvSpPr>
          <p:cNvPr id="15" name="Rectangle 15"/>
          <p:cNvSpPr/>
          <p:nvPr/>
        </p:nvSpPr>
        <p:spPr>
          <a:xfrm>
            <a:off x="3851920" y="5157192"/>
            <a:ext cx="1219200" cy="533400"/>
          </a:xfrm>
          <a:prstGeom prst="rect">
            <a:avLst/>
          </a:prstGeom>
          <a:solidFill>
            <a:schemeClr val="accent3">
              <a:lumMod val="50000"/>
            </a:schemeClr>
          </a:solid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smtClean="0"/>
              <a:t>Dubbo</a:t>
            </a:r>
            <a:endParaRPr lang="en-US" sz="1400" dirty="0"/>
          </a:p>
          <a:p>
            <a:pPr algn="ctr">
              <a:defRPr/>
            </a:pPr>
            <a:r>
              <a:rPr lang="en-US" sz="1400" dirty="0"/>
              <a:t>M</a:t>
            </a:r>
            <a:r>
              <a:rPr lang="en-US" altLang="zh-CN" sz="1400" dirty="0"/>
              <a:t>onitor</a:t>
            </a:r>
          </a:p>
        </p:txBody>
      </p:sp>
      <p:cxnSp>
        <p:nvCxnSpPr>
          <p:cNvPr id="16" name="Straight Arrow Connector 20"/>
          <p:cNvCxnSpPr>
            <a:cxnSpLocks noChangeShapeType="1"/>
            <a:endCxn id="15" idx="0"/>
          </p:cNvCxnSpPr>
          <p:nvPr/>
        </p:nvCxnSpPr>
        <p:spPr bwMode="auto">
          <a:xfrm>
            <a:off x="2627784" y="4149080"/>
            <a:ext cx="1833736" cy="1008112"/>
          </a:xfrm>
          <a:prstGeom prst="straightConnector1">
            <a:avLst/>
          </a:prstGeom>
          <a:noFill/>
          <a:ln w="31750" algn="ctr">
            <a:solidFill>
              <a:srgbClr val="003366"/>
            </a:solidFill>
            <a:prstDash val="dash"/>
            <a:round/>
            <a:headEnd/>
            <a:tailEnd type="arrow" w="med" len="med"/>
          </a:ln>
        </p:spPr>
      </p:cxnSp>
      <p:cxnSp>
        <p:nvCxnSpPr>
          <p:cNvPr id="17" name="Straight Arrow Connector 24"/>
          <p:cNvCxnSpPr>
            <a:cxnSpLocks noChangeShapeType="1"/>
            <a:endCxn id="15" idx="0"/>
          </p:cNvCxnSpPr>
          <p:nvPr/>
        </p:nvCxnSpPr>
        <p:spPr bwMode="auto">
          <a:xfrm rot="10800000" flipV="1">
            <a:off x="4461520" y="4149080"/>
            <a:ext cx="1910680" cy="1008112"/>
          </a:xfrm>
          <a:prstGeom prst="straightConnector1">
            <a:avLst/>
          </a:prstGeom>
          <a:noFill/>
          <a:ln w="31750" algn="ctr">
            <a:solidFill>
              <a:srgbClr val="003366"/>
            </a:solidFill>
            <a:prstDash val="dash"/>
            <a:round/>
            <a:headEnd/>
            <a:tailEnd type="arrow" w="med" len="med"/>
          </a:ln>
        </p:spPr>
      </p:cxnSp>
      <p:sp>
        <p:nvSpPr>
          <p:cNvPr id="18" name="TextBox 27"/>
          <p:cNvSpPr txBox="1">
            <a:spLocks noChangeArrowheads="1"/>
          </p:cNvSpPr>
          <p:nvPr/>
        </p:nvSpPr>
        <p:spPr bwMode="auto">
          <a:xfrm>
            <a:off x="2627784" y="4653136"/>
            <a:ext cx="3954929" cy="307777"/>
          </a:xfrm>
          <a:prstGeom prst="rect">
            <a:avLst/>
          </a:prstGeom>
          <a:noFill/>
          <a:ln w="9525">
            <a:noFill/>
            <a:miter lim="800000"/>
            <a:headEnd/>
            <a:tailEnd/>
          </a:ln>
        </p:spPr>
        <p:txBody>
          <a:bodyPr wrap="none">
            <a:spAutoFit/>
          </a:bodyPr>
          <a:lstStyle/>
          <a:p>
            <a:r>
              <a:rPr lang="en-US" altLang="zh-CN" sz="1400" dirty="0">
                <a:latin typeface="+mj-ea"/>
                <a:ea typeface="+mj-ea"/>
                <a:cs typeface="Apple LiGothic Medium"/>
              </a:rPr>
              <a:t>5</a:t>
            </a:r>
            <a:r>
              <a:rPr lang="en-US" altLang="zh-CN" sz="1400" dirty="0" smtClean="0">
                <a:latin typeface="+mj-ea"/>
                <a:ea typeface="+mj-ea"/>
                <a:cs typeface="Apple LiGothic Medium"/>
              </a:rPr>
              <a:t>.</a:t>
            </a:r>
            <a:r>
              <a:rPr lang="zh-CN" altLang="en-US" sz="1400" dirty="0" smtClean="0">
                <a:latin typeface="+mj-ea"/>
                <a:ea typeface="+mj-ea"/>
                <a:cs typeface="Apple LiGothic Medium"/>
              </a:rPr>
              <a:t>后台定时采集服务调用次数和调用时间等信息</a:t>
            </a:r>
            <a:endParaRPr lang="en-US" sz="1400" dirty="0">
              <a:latin typeface="+mj-ea"/>
              <a:ea typeface="+mj-ea"/>
              <a:cs typeface="Apple LiGothic Medium"/>
            </a:endParaRPr>
          </a:p>
        </p:txBody>
      </p:sp>
      <p:cxnSp>
        <p:nvCxnSpPr>
          <p:cNvPr id="19" name="Straight Arrow Connector 9"/>
          <p:cNvCxnSpPr>
            <a:cxnSpLocks noChangeShapeType="1"/>
            <a:stCxn id="9" idx="3"/>
            <a:endCxn id="10" idx="1"/>
          </p:cNvCxnSpPr>
          <p:nvPr/>
        </p:nvCxnSpPr>
        <p:spPr bwMode="auto">
          <a:xfrm>
            <a:off x="2632720" y="3906416"/>
            <a:ext cx="3824808" cy="1588"/>
          </a:xfrm>
          <a:prstGeom prst="straightConnector1">
            <a:avLst/>
          </a:prstGeom>
          <a:noFill/>
          <a:ln w="31750" algn="ctr">
            <a:solidFill>
              <a:srgbClr val="003366"/>
            </a:solidFill>
            <a:round/>
            <a:headEnd/>
            <a:tailEnd type="arrow" w="med" len="med"/>
          </a:ln>
        </p:spPr>
      </p:cxnSp>
      <p:cxnSp>
        <p:nvCxnSpPr>
          <p:cNvPr id="20" name="Straight Arrow Connector 9"/>
          <p:cNvCxnSpPr>
            <a:cxnSpLocks noChangeShapeType="1"/>
          </p:cNvCxnSpPr>
          <p:nvPr/>
        </p:nvCxnSpPr>
        <p:spPr bwMode="auto">
          <a:xfrm>
            <a:off x="1547664" y="2060848"/>
            <a:ext cx="576064" cy="1588"/>
          </a:xfrm>
          <a:prstGeom prst="straightConnector1">
            <a:avLst/>
          </a:prstGeom>
          <a:noFill/>
          <a:ln w="31750" algn="ctr">
            <a:solidFill>
              <a:srgbClr val="003366"/>
            </a:solidFill>
            <a:round/>
            <a:headEnd/>
            <a:tailEnd type="arrow" w="med" len="med"/>
          </a:ln>
        </p:spPr>
      </p:cxnSp>
      <p:cxnSp>
        <p:nvCxnSpPr>
          <p:cNvPr id="21" name="Straight Arrow Connector 20"/>
          <p:cNvCxnSpPr>
            <a:cxnSpLocks noChangeShapeType="1"/>
          </p:cNvCxnSpPr>
          <p:nvPr/>
        </p:nvCxnSpPr>
        <p:spPr bwMode="auto">
          <a:xfrm>
            <a:off x="1547664" y="2348880"/>
            <a:ext cx="576064" cy="1588"/>
          </a:xfrm>
          <a:prstGeom prst="straightConnector1">
            <a:avLst/>
          </a:prstGeom>
          <a:noFill/>
          <a:ln w="31750" algn="ctr">
            <a:solidFill>
              <a:srgbClr val="003366"/>
            </a:solidFill>
            <a:prstDash val="dash"/>
            <a:round/>
            <a:headEnd/>
            <a:tailEnd type="arrow" w="med" len="med"/>
          </a:ln>
        </p:spPr>
      </p:cxnSp>
      <p:sp>
        <p:nvSpPr>
          <p:cNvPr id="22" name="TextBox 27"/>
          <p:cNvSpPr txBox="1"/>
          <p:nvPr/>
        </p:nvSpPr>
        <p:spPr>
          <a:xfrm>
            <a:off x="2123728" y="1916832"/>
            <a:ext cx="723275" cy="307777"/>
          </a:xfrm>
          <a:prstGeom prst="rect">
            <a:avLst/>
          </a:prstGeom>
          <a:noFill/>
        </p:spPr>
        <p:txBody>
          <a:bodyPr wrap="none" rtlCol="0">
            <a:spAutoFit/>
          </a:bodyPr>
          <a:lstStyle/>
          <a:p>
            <a:r>
              <a:rPr lang="zh-CN" altLang="en-US" sz="1400" dirty="0" smtClean="0"/>
              <a:t>长连接</a:t>
            </a:r>
            <a:endParaRPr lang="zh-CN" altLang="en-US" sz="1400" dirty="0"/>
          </a:p>
        </p:txBody>
      </p:sp>
      <p:sp>
        <p:nvSpPr>
          <p:cNvPr id="23" name="TextBox 28"/>
          <p:cNvSpPr txBox="1"/>
          <p:nvPr/>
        </p:nvSpPr>
        <p:spPr>
          <a:xfrm>
            <a:off x="2123728" y="2204864"/>
            <a:ext cx="723275" cy="307777"/>
          </a:xfrm>
          <a:prstGeom prst="rect">
            <a:avLst/>
          </a:prstGeom>
          <a:noFill/>
        </p:spPr>
        <p:txBody>
          <a:bodyPr wrap="none" rtlCol="0">
            <a:spAutoFit/>
          </a:bodyPr>
          <a:lstStyle/>
          <a:p>
            <a:r>
              <a:rPr lang="zh-CN" altLang="en-US" sz="1400" dirty="0" smtClean="0"/>
              <a:t>短连接</a:t>
            </a:r>
            <a:endParaRPr lang="zh-CN" altLang="en-US" sz="1400" dirty="0"/>
          </a:p>
        </p:txBody>
      </p:sp>
      <p:cxnSp>
        <p:nvCxnSpPr>
          <p:cNvPr id="24" name="直接箭头连接符 29"/>
          <p:cNvCxnSpPr/>
          <p:nvPr/>
        </p:nvCxnSpPr>
        <p:spPr>
          <a:xfrm rot="5400000" flipH="1" flipV="1">
            <a:off x="2304145" y="4112679"/>
            <a:ext cx="360040" cy="794"/>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30"/>
          <p:cNvCxnSpPr/>
          <p:nvPr/>
        </p:nvCxnSpPr>
        <p:spPr>
          <a:xfrm rot="5400000">
            <a:off x="6407410" y="4185084"/>
            <a:ext cx="360834" cy="794"/>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689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6700" y="639999"/>
            <a:ext cx="3213100" cy="461665"/>
          </a:xfrm>
          <a:prstGeom prst="rect">
            <a:avLst/>
          </a:prstGeom>
          <a:noFill/>
        </p:spPr>
        <p:txBody>
          <a:bodyPr wrap="square" rtlCol="0">
            <a:spAutoFit/>
          </a:bodyPr>
          <a:lstStyle/>
          <a:p>
            <a:r>
              <a:rPr lang="en-US" altLang="zh-CN" sz="2400" b="1" dirty="0" smtClean="0">
                <a:solidFill>
                  <a:schemeClr val="tx2"/>
                </a:solidFill>
                <a:latin typeface="微软雅黑" panose="020B0503020204020204" pitchFamily="34" charset="-122"/>
                <a:ea typeface="微软雅黑" panose="020B0503020204020204" pitchFamily="34" charset="-122"/>
              </a:rPr>
              <a:t>Dubbo</a:t>
            </a:r>
            <a:r>
              <a:rPr lang="zh-CN" altLang="en-US" sz="2400" b="1" dirty="0">
                <a:solidFill>
                  <a:schemeClr val="tx2"/>
                </a:solidFill>
                <a:latin typeface="微软雅黑" panose="020B0503020204020204" pitchFamily="34" charset="-122"/>
                <a:ea typeface="微软雅黑" panose="020B0503020204020204" pitchFamily="34" charset="-122"/>
              </a:rPr>
              <a:t>框架</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2" y="-27384"/>
            <a:ext cx="9180512" cy="6911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411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266700" y="639999"/>
            <a:ext cx="3213100" cy="461665"/>
          </a:xfrm>
          <a:prstGeom prst="rect">
            <a:avLst/>
          </a:prstGeom>
          <a:noFill/>
        </p:spPr>
        <p:txBody>
          <a:bodyPr wrap="square" rtlCol="0">
            <a:spAutoFit/>
          </a:bodyPr>
          <a:lstStyle/>
          <a:p>
            <a:r>
              <a:rPr lang="en-US" altLang="zh-CN" sz="2400" b="1" dirty="0" smtClean="0">
                <a:solidFill>
                  <a:schemeClr val="tx2"/>
                </a:solidFill>
                <a:latin typeface="微软雅黑" panose="020B0503020204020204" pitchFamily="34" charset="-122"/>
                <a:ea typeface="微软雅黑" panose="020B0503020204020204" pitchFamily="34" charset="-122"/>
              </a:rPr>
              <a:t>Dubbo</a:t>
            </a:r>
            <a:r>
              <a:rPr lang="zh-CN" altLang="en-US" sz="2400" b="1" dirty="0" smtClean="0">
                <a:solidFill>
                  <a:schemeClr val="tx2"/>
                </a:solidFill>
                <a:latin typeface="微软雅黑" panose="020B0503020204020204" pitchFamily="34" charset="-122"/>
                <a:ea typeface="微软雅黑" panose="020B0503020204020204" pitchFamily="34" charset="-122"/>
              </a:rPr>
              <a:t>基本功能</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1560513"/>
            <a:ext cx="8435975" cy="373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8744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6700" y="639999"/>
            <a:ext cx="3213100" cy="461665"/>
          </a:xfrm>
          <a:prstGeom prst="rect">
            <a:avLst/>
          </a:prstGeom>
          <a:noFill/>
        </p:spPr>
        <p:txBody>
          <a:bodyPr wrap="square" rtlCol="0">
            <a:spAutoFit/>
          </a:bodyPr>
          <a:lstStyle/>
          <a:p>
            <a:r>
              <a:rPr lang="zh-CN" altLang="en-US" sz="2400" b="1" dirty="0" smtClean="0">
                <a:solidFill>
                  <a:schemeClr val="tx2"/>
                </a:solidFill>
                <a:latin typeface="微软雅黑" panose="020B0503020204020204" pitchFamily="34" charset="-122"/>
                <a:ea typeface="微软雅黑" panose="020B0503020204020204" pitchFamily="34" charset="-122"/>
              </a:rPr>
              <a:t>服务调用流程</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304800" y="4906225"/>
            <a:ext cx="1447800" cy="369332"/>
          </a:xfrm>
          <a:prstGeom prst="rect">
            <a:avLst/>
          </a:prstGeom>
          <a:noFill/>
        </p:spPr>
        <p:txBody>
          <a:bodyPr wrap="square" rtlCol="0">
            <a:spAutoFit/>
          </a:bodyPr>
          <a:lstStyle/>
          <a:p>
            <a:r>
              <a:rPr lang="zh-CN" altLang="en-US" b="1" dirty="0" smtClean="0"/>
              <a:t>服务提供者</a:t>
            </a:r>
          </a:p>
        </p:txBody>
      </p:sp>
      <p:sp>
        <p:nvSpPr>
          <p:cNvPr id="4" name="TextBox 3"/>
          <p:cNvSpPr txBox="1"/>
          <p:nvPr/>
        </p:nvSpPr>
        <p:spPr>
          <a:xfrm>
            <a:off x="7219950" y="4969948"/>
            <a:ext cx="1600200" cy="381000"/>
          </a:xfrm>
          <a:prstGeom prst="rect">
            <a:avLst/>
          </a:prstGeom>
          <a:noFill/>
        </p:spPr>
        <p:txBody>
          <a:bodyPr wrap="square" rtlCol="0">
            <a:spAutoFit/>
          </a:bodyPr>
          <a:lstStyle/>
          <a:p>
            <a:r>
              <a:rPr lang="zh-CN" altLang="en-US" b="1" dirty="0" smtClean="0"/>
              <a:t>服务消费者</a:t>
            </a:r>
          </a:p>
        </p:txBody>
      </p:sp>
      <p:grpSp>
        <p:nvGrpSpPr>
          <p:cNvPr id="5" name="组合 28"/>
          <p:cNvGrpSpPr/>
          <p:nvPr/>
        </p:nvGrpSpPr>
        <p:grpSpPr>
          <a:xfrm>
            <a:off x="152400" y="1911350"/>
            <a:ext cx="2609850" cy="1657350"/>
            <a:chOff x="152400" y="1371600"/>
            <a:chExt cx="2609850" cy="1657350"/>
          </a:xfrm>
        </p:grpSpPr>
        <p:grpSp>
          <p:nvGrpSpPr>
            <p:cNvPr id="6" name="组合 38"/>
            <p:cNvGrpSpPr/>
            <p:nvPr/>
          </p:nvGrpSpPr>
          <p:grpSpPr>
            <a:xfrm>
              <a:off x="152400" y="1371600"/>
              <a:ext cx="2609850" cy="1657350"/>
              <a:chOff x="152400" y="1371600"/>
              <a:chExt cx="2609850" cy="1657350"/>
            </a:xfrm>
          </p:grpSpPr>
          <p:pic>
            <p:nvPicPr>
              <p:cNvPr id="8" name="Picture 11"/>
              <p:cNvPicPr>
                <a:picLocks noChangeAspect="1" noChangeArrowheads="1"/>
              </p:cNvPicPr>
              <p:nvPr/>
            </p:nvPicPr>
            <p:blipFill>
              <a:blip r:embed="rId2" cstate="print"/>
              <a:srcRect/>
              <a:stretch>
                <a:fillRect/>
              </a:stretch>
            </p:blipFill>
            <p:spPr bwMode="auto">
              <a:xfrm>
                <a:off x="1295400" y="1524000"/>
                <a:ext cx="1466850" cy="1504950"/>
              </a:xfrm>
              <a:prstGeom prst="rect">
                <a:avLst/>
              </a:prstGeom>
              <a:noFill/>
              <a:ln w="9525">
                <a:noFill/>
                <a:miter lim="800000"/>
                <a:headEnd/>
                <a:tailEnd/>
              </a:ln>
              <a:effectLst/>
            </p:spPr>
          </p:pic>
          <p:sp>
            <p:nvSpPr>
              <p:cNvPr id="9" name="矩形标注 8"/>
              <p:cNvSpPr/>
              <p:nvPr/>
            </p:nvSpPr>
            <p:spPr>
              <a:xfrm>
                <a:off x="152400" y="1371600"/>
                <a:ext cx="1600200" cy="533400"/>
              </a:xfrm>
              <a:prstGeom prst="wedgeRectCallout">
                <a:avLst>
                  <a:gd name="adj1" fmla="val 67836"/>
                  <a:gd name="adj2" fmla="val 9008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200" b="1" dirty="0" err="1" smtClean="0"/>
                  <a:t>Ip</a:t>
                </a:r>
                <a:r>
                  <a:rPr lang="zh-CN" altLang="en-US" sz="1200" b="1" dirty="0" smtClean="0"/>
                  <a:t>地址为</a:t>
                </a:r>
                <a:r>
                  <a:rPr lang="en-US" altLang="zh-CN" sz="1200" b="1" dirty="0" smtClean="0"/>
                  <a:t>192.168.1.2</a:t>
                </a:r>
                <a:r>
                  <a:rPr lang="zh-CN" altLang="en-US" sz="1200" b="1" dirty="0" smtClean="0"/>
                  <a:t>的机器提供了</a:t>
                </a:r>
                <a:r>
                  <a:rPr lang="en-US" altLang="zh-CN" sz="1200" b="1" dirty="0" smtClean="0"/>
                  <a:t>A</a:t>
                </a:r>
                <a:r>
                  <a:rPr lang="zh-CN" altLang="en-US" sz="1200" b="1" dirty="0" smtClean="0"/>
                  <a:t>服务</a:t>
                </a:r>
                <a:endParaRPr lang="zh-CN" altLang="en-US" sz="1200" b="1" dirty="0"/>
              </a:p>
            </p:txBody>
          </p:sp>
        </p:grpSp>
        <p:pic>
          <p:nvPicPr>
            <p:cNvPr id="7" name="Picture 2" descr="C:\Documents and Settings\xuanxiao\桌面\17.gif"/>
            <p:cNvPicPr>
              <a:picLocks noChangeAspect="1" noChangeArrowheads="1" noCrop="1"/>
            </p:cNvPicPr>
            <p:nvPr/>
          </p:nvPicPr>
          <p:blipFill>
            <a:blip r:embed="rId3" cstate="print"/>
            <a:srcRect/>
            <a:stretch>
              <a:fillRect/>
            </a:stretch>
          </p:blipFill>
          <p:spPr bwMode="auto">
            <a:xfrm>
              <a:off x="1962150" y="1905000"/>
              <a:ext cx="628650" cy="466725"/>
            </a:xfrm>
            <a:prstGeom prst="rect">
              <a:avLst/>
            </a:prstGeom>
            <a:noFill/>
          </p:spPr>
        </p:pic>
      </p:grpSp>
      <p:grpSp>
        <p:nvGrpSpPr>
          <p:cNvPr id="10" name="组合 29"/>
          <p:cNvGrpSpPr/>
          <p:nvPr/>
        </p:nvGrpSpPr>
        <p:grpSpPr>
          <a:xfrm>
            <a:off x="2712779" y="2800298"/>
            <a:ext cx="3078423" cy="1301802"/>
            <a:chOff x="2712777" y="2203398"/>
            <a:chExt cx="3078423" cy="1301802"/>
          </a:xfrm>
        </p:grpSpPr>
        <p:grpSp>
          <p:nvGrpSpPr>
            <p:cNvPr id="11" name="组合 46"/>
            <p:cNvGrpSpPr/>
            <p:nvPr/>
          </p:nvGrpSpPr>
          <p:grpSpPr>
            <a:xfrm>
              <a:off x="2712777" y="2203398"/>
              <a:ext cx="3078423" cy="1301802"/>
              <a:chOff x="2743200" y="2209800"/>
              <a:chExt cx="3078423" cy="1301802"/>
            </a:xfrm>
          </p:grpSpPr>
          <p:pic>
            <p:nvPicPr>
              <p:cNvPr id="13" name="Picture 14"/>
              <p:cNvPicPr>
                <a:picLocks noChangeAspect="1" noChangeArrowheads="1"/>
              </p:cNvPicPr>
              <p:nvPr/>
            </p:nvPicPr>
            <p:blipFill>
              <a:blip r:embed="rId4" cstate="print"/>
              <a:srcRect/>
              <a:stretch>
                <a:fillRect/>
              </a:stretch>
            </p:blipFill>
            <p:spPr bwMode="auto">
              <a:xfrm rot="2899599">
                <a:off x="4163453" y="1853432"/>
                <a:ext cx="650078" cy="2666262"/>
              </a:xfrm>
              <a:prstGeom prst="rect">
                <a:avLst/>
              </a:prstGeom>
              <a:noFill/>
              <a:ln w="9525">
                <a:noFill/>
                <a:miter lim="800000"/>
                <a:headEnd/>
                <a:tailEnd/>
              </a:ln>
              <a:effectLst/>
            </p:spPr>
          </p:pic>
          <p:sp>
            <p:nvSpPr>
              <p:cNvPr id="14" name="矩形标注 13"/>
              <p:cNvSpPr/>
              <p:nvPr/>
            </p:nvSpPr>
            <p:spPr>
              <a:xfrm>
                <a:off x="2743200" y="2209800"/>
                <a:ext cx="1600200" cy="533400"/>
              </a:xfrm>
              <a:prstGeom prst="wedgeRectCallout">
                <a:avLst>
                  <a:gd name="adj1" fmla="val 67836"/>
                  <a:gd name="adj2" fmla="val 9008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200" b="1" dirty="0" err="1" smtClean="0"/>
                  <a:t>Ip</a:t>
                </a:r>
                <a:r>
                  <a:rPr lang="zh-CN" altLang="en-US" sz="1200" b="1" dirty="0" smtClean="0"/>
                  <a:t>地址为</a:t>
                </a:r>
                <a:r>
                  <a:rPr lang="en-US" altLang="zh-CN" sz="1200" b="1" dirty="0" smtClean="0"/>
                  <a:t>192.168.1.3</a:t>
                </a:r>
                <a:r>
                  <a:rPr lang="zh-CN" altLang="en-US" sz="1200" b="1" dirty="0" smtClean="0"/>
                  <a:t>的机器提供了</a:t>
                </a:r>
                <a:r>
                  <a:rPr lang="en-US" altLang="zh-CN" sz="1200" b="1" dirty="0" smtClean="0"/>
                  <a:t>A</a:t>
                </a:r>
                <a:r>
                  <a:rPr lang="zh-CN" altLang="en-US" sz="1200" b="1" dirty="0" smtClean="0"/>
                  <a:t>服务</a:t>
                </a:r>
                <a:endParaRPr lang="zh-CN" altLang="en-US" sz="1200" b="1" dirty="0"/>
              </a:p>
            </p:txBody>
          </p:sp>
        </p:grpSp>
        <p:pic>
          <p:nvPicPr>
            <p:cNvPr id="12" name="Picture 3" descr="C:\Documents and Settings\xuanxiao\桌面\17.gif"/>
            <p:cNvPicPr>
              <a:picLocks noChangeAspect="1" noChangeArrowheads="1" noCrop="1"/>
            </p:cNvPicPr>
            <p:nvPr/>
          </p:nvPicPr>
          <p:blipFill>
            <a:blip r:embed="rId3" cstate="print"/>
            <a:srcRect/>
            <a:stretch>
              <a:fillRect/>
            </a:stretch>
          </p:blipFill>
          <p:spPr bwMode="auto">
            <a:xfrm>
              <a:off x="4572000" y="2657475"/>
              <a:ext cx="628650" cy="466725"/>
            </a:xfrm>
            <a:prstGeom prst="rect">
              <a:avLst/>
            </a:prstGeom>
            <a:noFill/>
          </p:spPr>
        </p:pic>
      </p:grpSp>
      <p:grpSp>
        <p:nvGrpSpPr>
          <p:cNvPr id="15" name="组合 30"/>
          <p:cNvGrpSpPr/>
          <p:nvPr/>
        </p:nvGrpSpPr>
        <p:grpSpPr>
          <a:xfrm>
            <a:off x="5638800" y="2120900"/>
            <a:ext cx="2286000" cy="1828800"/>
            <a:chOff x="5638800" y="1524000"/>
            <a:chExt cx="2286000" cy="1828800"/>
          </a:xfrm>
        </p:grpSpPr>
        <p:grpSp>
          <p:nvGrpSpPr>
            <p:cNvPr id="16" name="组合 54"/>
            <p:cNvGrpSpPr/>
            <p:nvPr/>
          </p:nvGrpSpPr>
          <p:grpSpPr>
            <a:xfrm>
              <a:off x="5638800" y="1524000"/>
              <a:ext cx="2286000" cy="1828800"/>
              <a:chOff x="5638800" y="1524000"/>
              <a:chExt cx="2286000" cy="1828800"/>
            </a:xfrm>
          </p:grpSpPr>
          <p:sp>
            <p:nvSpPr>
              <p:cNvPr id="18" name="上箭头 17"/>
              <p:cNvSpPr/>
              <p:nvPr/>
            </p:nvSpPr>
            <p:spPr>
              <a:xfrm>
                <a:off x="5638800" y="2133600"/>
                <a:ext cx="304800" cy="1219200"/>
              </a:xfrm>
              <a:prstGeom prst="up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9" name="矩形标注 18"/>
              <p:cNvSpPr/>
              <p:nvPr/>
            </p:nvSpPr>
            <p:spPr>
              <a:xfrm>
                <a:off x="6324600" y="1524000"/>
                <a:ext cx="1600200" cy="533400"/>
              </a:xfrm>
              <a:prstGeom prst="wedgeRectCallout">
                <a:avLst>
                  <a:gd name="adj1" fmla="val -81918"/>
                  <a:gd name="adj2" fmla="val 174815"/>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b="1" dirty="0" smtClean="0"/>
                  <a:t>我要订阅</a:t>
                </a:r>
                <a:r>
                  <a:rPr lang="en-US" altLang="zh-CN" sz="1200" b="1" dirty="0" smtClean="0"/>
                  <a:t>A</a:t>
                </a:r>
                <a:r>
                  <a:rPr lang="zh-CN" altLang="en-US" sz="1200" b="1" dirty="0" smtClean="0"/>
                  <a:t>服务，把</a:t>
                </a:r>
                <a:r>
                  <a:rPr lang="en-US" altLang="zh-CN" sz="1200" b="1" dirty="0" smtClean="0"/>
                  <a:t>A</a:t>
                </a:r>
                <a:r>
                  <a:rPr lang="zh-CN" altLang="en-US" sz="1200" b="1" dirty="0" smtClean="0"/>
                  <a:t>服务的地址给我吧</a:t>
                </a:r>
                <a:endParaRPr lang="zh-CN" altLang="en-US" sz="1200" b="1" dirty="0"/>
              </a:p>
            </p:txBody>
          </p:sp>
        </p:grpSp>
        <p:pic>
          <p:nvPicPr>
            <p:cNvPr id="17" name="Picture 4" descr="C:\Documents and Settings\xuanxiao\桌面\17.gif"/>
            <p:cNvPicPr>
              <a:picLocks noChangeAspect="1" noChangeArrowheads="1" noCrop="1"/>
            </p:cNvPicPr>
            <p:nvPr/>
          </p:nvPicPr>
          <p:blipFill>
            <a:blip r:embed="rId3" cstate="print"/>
            <a:srcRect/>
            <a:stretch>
              <a:fillRect/>
            </a:stretch>
          </p:blipFill>
          <p:spPr bwMode="auto">
            <a:xfrm>
              <a:off x="5772150" y="2667000"/>
              <a:ext cx="628650" cy="466725"/>
            </a:xfrm>
            <a:prstGeom prst="rect">
              <a:avLst/>
            </a:prstGeom>
            <a:noFill/>
          </p:spPr>
        </p:pic>
      </p:grpSp>
      <p:grpSp>
        <p:nvGrpSpPr>
          <p:cNvPr id="20" name="组合 33"/>
          <p:cNvGrpSpPr/>
          <p:nvPr/>
        </p:nvGrpSpPr>
        <p:grpSpPr>
          <a:xfrm>
            <a:off x="5486400" y="1892300"/>
            <a:ext cx="2438400" cy="2057400"/>
            <a:chOff x="5334000" y="1295400"/>
            <a:chExt cx="2438400" cy="2057400"/>
          </a:xfrm>
        </p:grpSpPr>
        <p:sp>
          <p:nvSpPr>
            <p:cNvPr id="21" name="上箭头 20"/>
            <p:cNvSpPr/>
            <p:nvPr/>
          </p:nvSpPr>
          <p:spPr>
            <a:xfrm rot="10800000">
              <a:off x="5334000" y="2133600"/>
              <a:ext cx="304800" cy="1219200"/>
            </a:xfrm>
            <a:prstGeom prst="up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pic>
          <p:nvPicPr>
            <p:cNvPr id="22" name="Picture 5" descr="C:\Documents and Settings\xuanxiao\桌面\16.gif"/>
            <p:cNvPicPr>
              <a:picLocks noChangeAspect="1" noChangeArrowheads="1" noCrop="1"/>
            </p:cNvPicPr>
            <p:nvPr/>
          </p:nvPicPr>
          <p:blipFill>
            <a:blip r:embed="rId5" cstate="print"/>
            <a:srcRect/>
            <a:stretch>
              <a:fillRect/>
            </a:stretch>
          </p:blipFill>
          <p:spPr bwMode="auto">
            <a:xfrm>
              <a:off x="5505450" y="2209800"/>
              <a:ext cx="666750" cy="523875"/>
            </a:xfrm>
            <a:prstGeom prst="rect">
              <a:avLst/>
            </a:prstGeom>
            <a:noFill/>
          </p:spPr>
        </p:pic>
        <p:sp>
          <p:nvSpPr>
            <p:cNvPr id="23" name="矩形标注 22"/>
            <p:cNvSpPr/>
            <p:nvPr/>
          </p:nvSpPr>
          <p:spPr>
            <a:xfrm>
              <a:off x="6172200" y="1295400"/>
              <a:ext cx="1600200" cy="609600"/>
            </a:xfrm>
            <a:prstGeom prst="wedgeRectCallout">
              <a:avLst>
                <a:gd name="adj1" fmla="val -81918"/>
                <a:gd name="adj2" fmla="val 174815"/>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b="1" dirty="0" smtClean="0"/>
                <a:t>好的，</a:t>
              </a:r>
              <a:r>
                <a:rPr lang="en-US" altLang="zh-CN" sz="1200" b="1" dirty="0" smtClean="0"/>
                <a:t>A</a:t>
              </a:r>
              <a:r>
                <a:rPr lang="zh-CN" altLang="en-US" sz="1200" b="1" dirty="0" smtClean="0"/>
                <a:t>服务地址：</a:t>
              </a:r>
              <a:r>
                <a:rPr lang="en-US" altLang="zh-CN" sz="1200" b="1" dirty="0" smtClean="0"/>
                <a:t>192.168.1.2 ,</a:t>
              </a:r>
            </a:p>
            <a:p>
              <a:pPr algn="ctr"/>
              <a:r>
                <a:rPr lang="en-US" altLang="zh-CN" sz="1200" b="1" dirty="0" smtClean="0"/>
                <a:t>192.168.1.3</a:t>
              </a:r>
              <a:endParaRPr lang="zh-CN" altLang="en-US" sz="1200" b="1" dirty="0"/>
            </a:p>
          </p:txBody>
        </p:sp>
      </p:grpSp>
      <p:grpSp>
        <p:nvGrpSpPr>
          <p:cNvPr id="24" name="组合 36"/>
          <p:cNvGrpSpPr/>
          <p:nvPr/>
        </p:nvGrpSpPr>
        <p:grpSpPr>
          <a:xfrm>
            <a:off x="5638800" y="2425700"/>
            <a:ext cx="2590800" cy="1524000"/>
            <a:chOff x="5638800" y="1828800"/>
            <a:chExt cx="2590800" cy="1524000"/>
          </a:xfrm>
        </p:grpSpPr>
        <p:pic>
          <p:nvPicPr>
            <p:cNvPr id="25" name="Picture 6" descr="C:\Documents and Settings\xuanxiao\桌面\18.gif"/>
            <p:cNvPicPr>
              <a:picLocks noChangeAspect="1" noChangeArrowheads="1" noCrop="1"/>
            </p:cNvPicPr>
            <p:nvPr/>
          </p:nvPicPr>
          <p:blipFill>
            <a:blip r:embed="rId6" cstate="print"/>
            <a:srcRect/>
            <a:stretch>
              <a:fillRect/>
            </a:stretch>
          </p:blipFill>
          <p:spPr bwMode="auto">
            <a:xfrm>
              <a:off x="5638800" y="2895600"/>
              <a:ext cx="457200" cy="457200"/>
            </a:xfrm>
            <a:prstGeom prst="rect">
              <a:avLst/>
            </a:prstGeom>
            <a:noFill/>
          </p:spPr>
        </p:pic>
        <p:sp>
          <p:nvSpPr>
            <p:cNvPr id="26" name="矩形标注 25"/>
            <p:cNvSpPr/>
            <p:nvPr/>
          </p:nvSpPr>
          <p:spPr>
            <a:xfrm>
              <a:off x="6629400" y="1828800"/>
              <a:ext cx="1600200" cy="609600"/>
            </a:xfrm>
            <a:prstGeom prst="wedgeRectCallout">
              <a:avLst>
                <a:gd name="adj1" fmla="val -81918"/>
                <a:gd name="adj2" fmla="val 174815"/>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b="1" dirty="0" smtClean="0"/>
                <a:t>谢谢，我会根据</a:t>
              </a:r>
              <a:r>
                <a:rPr lang="zh-CN" altLang="en-US" sz="1200" b="1" dirty="0" smtClean="0">
                  <a:solidFill>
                    <a:srgbClr val="FF0000"/>
                  </a:solidFill>
                </a:rPr>
                <a:t>相应规则</a:t>
              </a:r>
              <a:r>
                <a:rPr lang="zh-CN" altLang="en-US" sz="1200" b="1" dirty="0" smtClean="0"/>
                <a:t>选择一台机器发起调用的。</a:t>
              </a:r>
              <a:endParaRPr lang="zh-CN" altLang="en-US" sz="1200" b="1" dirty="0"/>
            </a:p>
          </p:txBody>
        </p:sp>
      </p:grpSp>
      <p:grpSp>
        <p:nvGrpSpPr>
          <p:cNvPr id="27" name="组合 41"/>
          <p:cNvGrpSpPr/>
          <p:nvPr/>
        </p:nvGrpSpPr>
        <p:grpSpPr>
          <a:xfrm>
            <a:off x="3442000" y="4612852"/>
            <a:ext cx="1968200" cy="468180"/>
            <a:chOff x="3442000" y="4015952"/>
            <a:chExt cx="1968200" cy="468180"/>
          </a:xfrm>
        </p:grpSpPr>
        <p:sp>
          <p:nvSpPr>
            <p:cNvPr id="28" name="上箭头 27"/>
            <p:cNvSpPr/>
            <p:nvPr/>
          </p:nvSpPr>
          <p:spPr>
            <a:xfrm rot="14565383">
              <a:off x="4134343" y="3323609"/>
              <a:ext cx="304800" cy="1689485"/>
            </a:xfrm>
            <a:prstGeom prst="up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29" name="TextBox 28"/>
            <p:cNvSpPr txBox="1"/>
            <p:nvPr/>
          </p:nvSpPr>
          <p:spPr>
            <a:xfrm>
              <a:off x="3733800" y="4114800"/>
              <a:ext cx="1676400" cy="369332"/>
            </a:xfrm>
            <a:prstGeom prst="rect">
              <a:avLst/>
            </a:prstGeom>
            <a:noFill/>
          </p:spPr>
          <p:txBody>
            <a:bodyPr wrap="square" rtlCol="0">
              <a:spAutoFit/>
            </a:bodyPr>
            <a:lstStyle/>
            <a:p>
              <a:r>
                <a:rPr lang="zh-CN" altLang="en-US" b="1" dirty="0" smtClean="0"/>
                <a:t>发起远程调用</a:t>
              </a:r>
            </a:p>
          </p:txBody>
        </p:sp>
      </p:grpSp>
      <p:pic>
        <p:nvPicPr>
          <p:cNvPr id="30" name="Picture 2"/>
          <p:cNvPicPr>
            <a:picLocks noChangeAspect="1" noChangeArrowheads="1"/>
          </p:cNvPicPr>
          <p:nvPr/>
        </p:nvPicPr>
        <p:blipFill>
          <a:blip r:embed="rId7" cstate="print"/>
          <a:srcRect/>
          <a:stretch>
            <a:fillRect/>
          </a:stretch>
        </p:blipFill>
        <p:spPr bwMode="auto">
          <a:xfrm>
            <a:off x="2781300" y="1803400"/>
            <a:ext cx="3314700" cy="876300"/>
          </a:xfrm>
          <a:prstGeom prst="rect">
            <a:avLst/>
          </a:prstGeom>
          <a:noFill/>
          <a:ln w="9525">
            <a:noFill/>
            <a:miter lim="800000"/>
            <a:headEnd/>
            <a:tailEnd/>
          </a:ln>
          <a:effectLst/>
        </p:spPr>
      </p:pic>
      <p:pic>
        <p:nvPicPr>
          <p:cNvPr id="31" name="Picture 3"/>
          <p:cNvPicPr>
            <a:picLocks noChangeAspect="1" noChangeArrowheads="1"/>
          </p:cNvPicPr>
          <p:nvPr/>
        </p:nvPicPr>
        <p:blipFill>
          <a:blip r:embed="rId8" cstate="print"/>
          <a:srcRect/>
          <a:stretch>
            <a:fillRect/>
          </a:stretch>
        </p:blipFill>
        <p:spPr bwMode="auto">
          <a:xfrm>
            <a:off x="1079500" y="3568700"/>
            <a:ext cx="1790700" cy="952500"/>
          </a:xfrm>
          <a:prstGeom prst="rect">
            <a:avLst/>
          </a:prstGeom>
          <a:noFill/>
          <a:ln w="9525">
            <a:noFill/>
            <a:miter lim="800000"/>
            <a:headEnd/>
            <a:tailEnd/>
          </a:ln>
          <a:effectLst/>
        </p:spPr>
      </p:pic>
      <p:pic>
        <p:nvPicPr>
          <p:cNvPr id="32" name="Picture 4"/>
          <p:cNvPicPr>
            <a:picLocks noChangeAspect="1" noChangeArrowheads="1"/>
          </p:cNvPicPr>
          <p:nvPr/>
        </p:nvPicPr>
        <p:blipFill>
          <a:blip r:embed="rId8" cstate="print"/>
          <a:srcRect/>
          <a:stretch>
            <a:fillRect/>
          </a:stretch>
        </p:blipFill>
        <p:spPr bwMode="auto">
          <a:xfrm>
            <a:off x="1675244" y="4711700"/>
            <a:ext cx="1790700" cy="952500"/>
          </a:xfrm>
          <a:prstGeom prst="rect">
            <a:avLst/>
          </a:prstGeom>
          <a:noFill/>
          <a:ln w="9525">
            <a:noFill/>
            <a:miter lim="800000"/>
            <a:headEnd/>
            <a:tailEnd/>
          </a:ln>
          <a:effectLst/>
        </p:spPr>
      </p:pic>
      <p:pic>
        <p:nvPicPr>
          <p:cNvPr id="33" name="Picture 3"/>
          <p:cNvPicPr>
            <a:picLocks noChangeAspect="1" noChangeArrowheads="1"/>
          </p:cNvPicPr>
          <p:nvPr/>
        </p:nvPicPr>
        <p:blipFill>
          <a:blip r:embed="rId8" cstate="print"/>
          <a:srcRect/>
          <a:stretch>
            <a:fillRect/>
          </a:stretch>
        </p:blipFill>
        <p:spPr bwMode="auto">
          <a:xfrm>
            <a:off x="5200650" y="3953725"/>
            <a:ext cx="1790700" cy="952500"/>
          </a:xfrm>
          <a:prstGeom prst="rect">
            <a:avLst/>
          </a:prstGeom>
          <a:noFill/>
          <a:ln w="9525">
            <a:noFill/>
            <a:miter lim="800000"/>
            <a:headEnd/>
            <a:tailEnd/>
          </a:ln>
          <a:effectLst/>
        </p:spPr>
      </p:pic>
      <p:pic>
        <p:nvPicPr>
          <p:cNvPr id="34" name="Picture 3"/>
          <p:cNvPicPr>
            <a:picLocks noChangeAspect="1" noChangeArrowheads="1"/>
          </p:cNvPicPr>
          <p:nvPr/>
        </p:nvPicPr>
        <p:blipFill>
          <a:blip r:embed="rId8" cstate="print"/>
          <a:srcRect/>
          <a:stretch>
            <a:fillRect/>
          </a:stretch>
        </p:blipFill>
        <p:spPr bwMode="auto">
          <a:xfrm>
            <a:off x="5410200" y="4762197"/>
            <a:ext cx="1790700" cy="952500"/>
          </a:xfrm>
          <a:prstGeom prst="rect">
            <a:avLst/>
          </a:prstGeom>
          <a:noFill/>
          <a:ln w="9525">
            <a:noFill/>
            <a:miter lim="800000"/>
            <a:headEnd/>
            <a:tailEnd/>
          </a:ln>
          <a:effectLst/>
        </p:spPr>
      </p:pic>
      <p:pic>
        <p:nvPicPr>
          <p:cNvPr id="35" name="Picture 3"/>
          <p:cNvPicPr>
            <a:picLocks noChangeAspect="1" noChangeArrowheads="1"/>
          </p:cNvPicPr>
          <p:nvPr/>
        </p:nvPicPr>
        <p:blipFill>
          <a:blip r:embed="rId8" cstate="print"/>
          <a:srcRect/>
          <a:stretch>
            <a:fillRect/>
          </a:stretch>
        </p:blipFill>
        <p:spPr bwMode="auto">
          <a:xfrm>
            <a:off x="6991350" y="3968750"/>
            <a:ext cx="1790700" cy="952500"/>
          </a:xfrm>
          <a:prstGeom prst="rect">
            <a:avLst/>
          </a:prstGeom>
          <a:noFill/>
          <a:ln w="9525">
            <a:noFill/>
            <a:miter lim="800000"/>
            <a:headEnd/>
            <a:tailEnd/>
          </a:ln>
          <a:effectLst/>
        </p:spPr>
      </p:pic>
      <p:sp>
        <p:nvSpPr>
          <p:cNvPr id="36" name="椭圆 35"/>
          <p:cNvSpPr/>
          <p:nvPr/>
        </p:nvSpPr>
        <p:spPr>
          <a:xfrm>
            <a:off x="152400" y="3330599"/>
            <a:ext cx="3860800" cy="2727325"/>
          </a:xfrm>
          <a:prstGeom prst="ellipse">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787900" y="3333699"/>
            <a:ext cx="4191000" cy="2856996"/>
          </a:xfrm>
          <a:prstGeom prst="ellipse">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47071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3"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1+#ppt_w/2"/>
                                          </p:val>
                                        </p:tav>
                                        <p:tav tm="100000">
                                          <p:val>
                                            <p:strVal val="#ppt_x"/>
                                          </p:val>
                                        </p:tav>
                                      </p:tavLst>
                                    </p:anim>
                                    <p:anim calcmode="lin" valueType="num">
                                      <p:cBhvr additive="base">
                                        <p:cTn id="18"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xit" presetSubtype="10" fill="hold" nodeType="clickEffect">
                                  <p:stCondLst>
                                    <p:cond delay="0"/>
                                  </p:stCondLst>
                                  <p:childTnLst>
                                    <p:animEffect transition="out" filter="blinds(horizontal)">
                                      <p:cBhvr>
                                        <p:cTn id="22" dur="500"/>
                                        <p:tgtEl>
                                          <p:spTgt spid="15"/>
                                        </p:tgtEl>
                                      </p:cBhvr>
                                    </p:animEffect>
                                    <p:set>
                                      <p:cBhvr>
                                        <p:cTn id="23" dur="1" fill="hold">
                                          <p:stCondLst>
                                            <p:cond delay="499"/>
                                          </p:stCondLst>
                                        </p:cTn>
                                        <p:tgtEl>
                                          <p:spTgt spid="1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checkerboard(across)">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checkerboard(across)">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27"/>
                                        </p:tgtEl>
                                        <p:attrNameLst>
                                          <p:attrName>style.visibility</p:attrName>
                                        </p:attrNameLst>
                                      </p:cBhvr>
                                      <p:to>
                                        <p:strVal val="visible"/>
                                      </p:to>
                                    </p:set>
                                    <p:anim calcmode="lin" valueType="num">
                                      <p:cBhvr additive="base">
                                        <p:cTn id="38" dur="500" fill="hold"/>
                                        <p:tgtEl>
                                          <p:spTgt spid="27"/>
                                        </p:tgtEl>
                                        <p:attrNameLst>
                                          <p:attrName>ppt_x</p:attrName>
                                        </p:attrNameLst>
                                      </p:cBhvr>
                                      <p:tavLst>
                                        <p:tav tm="0">
                                          <p:val>
                                            <p:strVal val="#ppt_x"/>
                                          </p:val>
                                        </p:tav>
                                        <p:tav tm="100000">
                                          <p:val>
                                            <p:strVal val="#ppt_x"/>
                                          </p:val>
                                        </p:tav>
                                      </p:tavLst>
                                    </p:anim>
                                    <p:anim calcmode="lin" valueType="num">
                                      <p:cBhvr additive="base">
                                        <p:cTn id="39"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6700" y="639999"/>
            <a:ext cx="3213100" cy="461665"/>
          </a:xfrm>
          <a:prstGeom prst="rect">
            <a:avLst/>
          </a:prstGeom>
          <a:noFill/>
        </p:spPr>
        <p:txBody>
          <a:bodyPr wrap="square" rtlCol="0">
            <a:spAutoFit/>
          </a:bodyPr>
          <a:lstStyle/>
          <a:p>
            <a:r>
              <a:rPr lang="zh-CN" altLang="en-US" sz="2400" b="1" dirty="0">
                <a:solidFill>
                  <a:schemeClr val="tx2"/>
                </a:solidFill>
                <a:latin typeface="微软雅黑" panose="020B0503020204020204" pitchFamily="34" charset="-122"/>
                <a:ea typeface="微软雅黑" panose="020B0503020204020204" pitchFamily="34" charset="-122"/>
              </a:rPr>
              <a:t>配置继承</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025" y="1228725"/>
            <a:ext cx="7726363"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8075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4558219" y="2484675"/>
            <a:ext cx="3420557" cy="682291"/>
          </a:xfrm>
          <a:prstGeom prst="rect">
            <a:avLst/>
          </a:prstGeom>
          <a:solidFill>
            <a:srgbClr val="4584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 name="文本框 2"/>
          <p:cNvSpPr txBox="1"/>
          <p:nvPr/>
        </p:nvSpPr>
        <p:spPr>
          <a:xfrm>
            <a:off x="4803759" y="2510892"/>
            <a:ext cx="3175000"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概念</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服务设计原则</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4558219" y="3325470"/>
            <a:ext cx="3420557" cy="6822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5" name="文本框 4"/>
          <p:cNvSpPr txBox="1"/>
          <p:nvPr/>
        </p:nvSpPr>
        <p:spPr>
          <a:xfrm>
            <a:off x="4793985" y="3325470"/>
            <a:ext cx="3175000" cy="461665"/>
          </a:xfrm>
          <a:prstGeom prst="rect">
            <a:avLst/>
          </a:prstGeom>
          <a:noFill/>
        </p:spPr>
        <p:txBody>
          <a:bodyPr wrap="square" rtlCol="0">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Dubbo</a:t>
            </a:r>
            <a:r>
              <a:rPr lang="zh-CN" altLang="en-US" sz="2400" dirty="0" smtClean="0">
                <a:solidFill>
                  <a:schemeClr val="bg1"/>
                </a:solidFill>
                <a:latin typeface="微软雅黑" panose="020B0503020204020204" pitchFamily="34" charset="-122"/>
                <a:ea typeface="微软雅黑" panose="020B0503020204020204" pitchFamily="34" charset="-122"/>
              </a:rPr>
              <a:t>功能介绍</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4558219" y="4167879"/>
            <a:ext cx="3420557" cy="6822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8" name="矩形 7"/>
          <p:cNvSpPr/>
          <p:nvPr/>
        </p:nvSpPr>
        <p:spPr>
          <a:xfrm>
            <a:off x="4558219" y="5019555"/>
            <a:ext cx="3420557" cy="6822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9" name="文本框 8"/>
          <p:cNvSpPr txBox="1"/>
          <p:nvPr/>
        </p:nvSpPr>
        <p:spPr>
          <a:xfrm>
            <a:off x="4803759" y="5017958"/>
            <a:ext cx="3175000" cy="46166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进度及完成情况</a:t>
            </a:r>
          </a:p>
        </p:txBody>
      </p:sp>
      <p:sp>
        <p:nvSpPr>
          <p:cNvPr id="10" name="文本框 9"/>
          <p:cNvSpPr txBox="1"/>
          <p:nvPr/>
        </p:nvSpPr>
        <p:spPr>
          <a:xfrm>
            <a:off x="1254126" y="413679"/>
            <a:ext cx="3549634" cy="830997"/>
          </a:xfrm>
          <a:prstGeom prst="rect">
            <a:avLst/>
          </a:prstGeom>
          <a:noFill/>
        </p:spPr>
        <p:txBody>
          <a:bodyPr wrap="square" rtlCol="0">
            <a:spAutoFit/>
          </a:bodyPr>
          <a:lstStyle/>
          <a:p>
            <a:r>
              <a:rPr lang="en-US" altLang="zh-CN" sz="4800" b="1" dirty="0">
                <a:solidFill>
                  <a:schemeClr val="tx2"/>
                </a:solidFill>
                <a:ea typeface="微软雅黑" panose="020B0503020204020204" pitchFamily="34" charset="-122"/>
              </a:rPr>
              <a:t>CONTENTS</a:t>
            </a:r>
            <a:endParaRPr lang="zh-CN" altLang="en-US" sz="4800" b="1" dirty="0">
              <a:solidFill>
                <a:schemeClr val="tx2"/>
              </a:solidFill>
              <a:ea typeface="微软雅黑" panose="020B0503020204020204" pitchFamily="34" charset="-122"/>
            </a:endParaRPr>
          </a:p>
        </p:txBody>
      </p:sp>
      <p:sp>
        <p:nvSpPr>
          <p:cNvPr id="11" name="文本框 4"/>
          <p:cNvSpPr txBox="1"/>
          <p:nvPr/>
        </p:nvSpPr>
        <p:spPr>
          <a:xfrm>
            <a:off x="4803776" y="4191471"/>
            <a:ext cx="3175000" cy="461665"/>
          </a:xfrm>
          <a:prstGeom prst="rect">
            <a:avLst/>
          </a:prstGeom>
          <a:noFill/>
        </p:spPr>
        <p:txBody>
          <a:bodyPr wrap="square" rtlCol="0">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Dubbo</a:t>
            </a:r>
            <a:r>
              <a:rPr lang="zh-CN" altLang="en-US" sz="2400" dirty="0" smtClean="0">
                <a:solidFill>
                  <a:schemeClr val="bg1"/>
                </a:solidFill>
                <a:latin typeface="微软雅黑" panose="020B0503020204020204" pitchFamily="34" charset="-122"/>
                <a:ea typeface="微软雅黑" panose="020B0503020204020204" pitchFamily="34" charset="-122"/>
              </a:rPr>
              <a:t>技术整合</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569352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6700" y="639999"/>
            <a:ext cx="3657228" cy="461665"/>
          </a:xfrm>
          <a:prstGeom prst="rect">
            <a:avLst/>
          </a:prstGeom>
          <a:noFill/>
        </p:spPr>
        <p:txBody>
          <a:bodyPr wrap="square" rtlCol="0">
            <a:spAutoFit/>
          </a:bodyPr>
          <a:lstStyle/>
          <a:p>
            <a:r>
              <a:rPr lang="zh-CN" altLang="en-US" sz="2400" b="1" dirty="0">
                <a:solidFill>
                  <a:schemeClr val="tx2"/>
                </a:solidFill>
                <a:latin typeface="微软雅黑" panose="020B0503020204020204" pitchFamily="34" charset="-122"/>
                <a:ea typeface="微软雅黑" panose="020B0503020204020204" pitchFamily="34" charset="-122"/>
              </a:rPr>
              <a:t>可编程配置 </a:t>
            </a:r>
            <a:r>
              <a:rPr lang="en-US" altLang="zh-CN" sz="2400" b="1" dirty="0">
                <a:solidFill>
                  <a:schemeClr val="tx2"/>
                </a:solidFill>
                <a:latin typeface="微软雅黑" panose="020B0503020204020204" pitchFamily="34" charset="-122"/>
                <a:ea typeface="微软雅黑" panose="020B0503020204020204" pitchFamily="34" charset="-122"/>
              </a:rPr>
              <a:t>– </a:t>
            </a:r>
            <a:r>
              <a:rPr lang="zh-CN" altLang="en-US" sz="2400" b="1" dirty="0">
                <a:solidFill>
                  <a:schemeClr val="tx2"/>
                </a:solidFill>
                <a:latin typeface="微软雅黑" panose="020B0503020204020204" pitchFamily="34" charset="-122"/>
                <a:ea typeface="微软雅黑" panose="020B0503020204020204" pitchFamily="34" charset="-122"/>
              </a:rPr>
              <a:t>暴露服务</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33821"/>
            <a:ext cx="8568952" cy="5031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007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6700" y="639999"/>
            <a:ext cx="3657228" cy="461665"/>
          </a:xfrm>
          <a:prstGeom prst="rect">
            <a:avLst/>
          </a:prstGeom>
          <a:noFill/>
        </p:spPr>
        <p:txBody>
          <a:bodyPr wrap="square" rtlCol="0">
            <a:spAutoFit/>
          </a:bodyPr>
          <a:lstStyle/>
          <a:p>
            <a:r>
              <a:rPr lang="zh-CN" altLang="en-US" sz="2400" b="1" dirty="0">
                <a:solidFill>
                  <a:schemeClr val="tx2"/>
                </a:solidFill>
                <a:latin typeface="微软雅黑" panose="020B0503020204020204" pitchFamily="34" charset="-122"/>
                <a:ea typeface="微软雅黑" panose="020B0503020204020204" pitchFamily="34" charset="-122"/>
              </a:rPr>
              <a:t>可编程配置 </a:t>
            </a:r>
            <a:r>
              <a:rPr lang="en-US" altLang="zh-CN" sz="2400" b="1" dirty="0">
                <a:solidFill>
                  <a:schemeClr val="tx2"/>
                </a:solidFill>
                <a:latin typeface="微软雅黑" panose="020B0503020204020204" pitchFamily="34" charset="-122"/>
                <a:ea typeface="微软雅黑" panose="020B0503020204020204" pitchFamily="34" charset="-122"/>
              </a:rPr>
              <a:t>– </a:t>
            </a:r>
            <a:r>
              <a:rPr lang="zh-CN" altLang="en-US" sz="2400" b="1" dirty="0">
                <a:solidFill>
                  <a:schemeClr val="tx2"/>
                </a:solidFill>
                <a:latin typeface="微软雅黑" panose="020B0503020204020204" pitchFamily="34" charset="-122"/>
                <a:ea typeface="微软雅黑" panose="020B0503020204020204" pitchFamily="34" charset="-122"/>
              </a:rPr>
              <a:t>暴露服务</a:t>
            </a:r>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921" y="1364506"/>
            <a:ext cx="8718567" cy="4800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775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6700" y="639999"/>
            <a:ext cx="3213100" cy="461665"/>
          </a:xfrm>
          <a:prstGeom prst="rect">
            <a:avLst/>
          </a:prstGeom>
          <a:noFill/>
        </p:spPr>
        <p:txBody>
          <a:bodyPr wrap="square" rtlCol="0">
            <a:spAutoFit/>
          </a:bodyPr>
          <a:lstStyle/>
          <a:p>
            <a:r>
              <a:rPr lang="zh-CN" altLang="en-US" sz="2400" b="1" dirty="0" smtClean="0">
                <a:solidFill>
                  <a:schemeClr val="tx2"/>
                </a:solidFill>
                <a:latin typeface="微软雅黑" panose="020B0503020204020204" pitchFamily="34" charset="-122"/>
                <a:ea typeface="微软雅黑" panose="020B0503020204020204" pitchFamily="34" charset="-122"/>
              </a:rPr>
              <a:t>服务发现</a:t>
            </a:r>
            <a:r>
              <a:rPr lang="en-US" altLang="zh-CN" sz="2400" b="1" dirty="0" smtClean="0">
                <a:solidFill>
                  <a:schemeClr val="tx2"/>
                </a:solidFill>
                <a:latin typeface="微软雅黑" panose="020B0503020204020204" pitchFamily="34" charset="-122"/>
                <a:ea typeface="微软雅黑" panose="020B0503020204020204" pitchFamily="34" charset="-122"/>
              </a:rPr>
              <a:t>-</a:t>
            </a:r>
            <a:r>
              <a:rPr lang="zh-CN" altLang="en-US" sz="2400" b="1" dirty="0" smtClean="0">
                <a:solidFill>
                  <a:schemeClr val="tx2"/>
                </a:solidFill>
                <a:latin typeface="微软雅黑" panose="020B0503020204020204" pitchFamily="34" charset="-122"/>
                <a:ea typeface="微软雅黑" panose="020B0503020204020204" pitchFamily="34" charset="-122"/>
              </a:rPr>
              <a:t>服务分组</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971600" y="5733256"/>
            <a:ext cx="5187639" cy="369332"/>
          </a:xfrm>
          <a:prstGeom prst="rect">
            <a:avLst/>
          </a:prstGeom>
          <a:noFill/>
        </p:spPr>
        <p:txBody>
          <a:bodyPr wrap="none" rtlCol="0">
            <a:spAutoFit/>
          </a:bodyPr>
          <a:lstStyle/>
          <a:p>
            <a:r>
              <a:rPr lang="zh-CN" altLang="en-US" dirty="0" smtClean="0">
                <a:solidFill>
                  <a:srgbClr val="FF0000"/>
                </a:solidFill>
              </a:rPr>
              <a:t>服务发现配置属性：</a:t>
            </a:r>
            <a:r>
              <a:rPr lang="en-US" altLang="zh-CN" dirty="0" smtClean="0">
                <a:solidFill>
                  <a:srgbClr val="FF0000"/>
                </a:solidFill>
              </a:rPr>
              <a:t>interface</a:t>
            </a:r>
            <a:r>
              <a:rPr lang="zh-CN" altLang="en-US" dirty="0" smtClean="0">
                <a:solidFill>
                  <a:srgbClr val="FF0000"/>
                </a:solidFill>
              </a:rPr>
              <a:t>，</a:t>
            </a:r>
            <a:r>
              <a:rPr lang="en-US" altLang="zh-CN" dirty="0" smtClean="0">
                <a:solidFill>
                  <a:srgbClr val="FF0000"/>
                </a:solidFill>
              </a:rPr>
              <a:t>version</a:t>
            </a:r>
            <a:r>
              <a:rPr lang="zh-CN" altLang="en-US" dirty="0" smtClean="0">
                <a:solidFill>
                  <a:srgbClr val="FF0000"/>
                </a:solidFill>
              </a:rPr>
              <a:t>，</a:t>
            </a:r>
            <a:r>
              <a:rPr lang="en-US" altLang="zh-CN" dirty="0" smtClean="0">
                <a:solidFill>
                  <a:srgbClr val="FF0000"/>
                </a:solidFill>
              </a:rPr>
              <a:t>group</a:t>
            </a:r>
            <a:endParaRPr lang="zh-CN" altLang="en-US" dirty="0">
              <a:solidFill>
                <a:srgbClr val="FF0000"/>
              </a:solidFill>
            </a:endParaRPr>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363" y="1268413"/>
            <a:ext cx="7407275"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7906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6700" y="639999"/>
            <a:ext cx="3213100" cy="461665"/>
          </a:xfrm>
          <a:prstGeom prst="rect">
            <a:avLst/>
          </a:prstGeom>
          <a:noFill/>
        </p:spPr>
        <p:txBody>
          <a:bodyPr wrap="square" rtlCol="0">
            <a:spAutoFit/>
          </a:bodyPr>
          <a:lstStyle/>
          <a:p>
            <a:r>
              <a:rPr lang="zh-CN" altLang="en-US" sz="2400" b="1" dirty="0" smtClean="0">
                <a:solidFill>
                  <a:schemeClr val="tx2"/>
                </a:solidFill>
                <a:latin typeface="微软雅黑" panose="020B0503020204020204" pitchFamily="34" charset="-122"/>
                <a:ea typeface="微软雅黑" panose="020B0503020204020204" pitchFamily="34" charset="-122"/>
              </a:rPr>
              <a:t>服务发现</a:t>
            </a:r>
            <a:r>
              <a:rPr lang="en-US" altLang="zh-CN" sz="2400" b="1" dirty="0" smtClean="0">
                <a:solidFill>
                  <a:schemeClr val="tx2"/>
                </a:solidFill>
                <a:latin typeface="微软雅黑" panose="020B0503020204020204" pitchFamily="34" charset="-122"/>
                <a:ea typeface="微软雅黑" panose="020B0503020204020204" pitchFamily="34" charset="-122"/>
              </a:rPr>
              <a:t>-</a:t>
            </a:r>
            <a:r>
              <a:rPr lang="zh-CN" altLang="en-US" sz="2400" b="1" dirty="0" smtClean="0">
                <a:solidFill>
                  <a:schemeClr val="tx2"/>
                </a:solidFill>
                <a:latin typeface="微软雅黑" panose="020B0503020204020204" pitchFamily="34" charset="-122"/>
                <a:ea typeface="微软雅黑" panose="020B0503020204020204" pitchFamily="34" charset="-122"/>
              </a:rPr>
              <a:t>服务分组</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971600" y="5733256"/>
            <a:ext cx="5187639" cy="369332"/>
          </a:xfrm>
          <a:prstGeom prst="rect">
            <a:avLst/>
          </a:prstGeom>
          <a:noFill/>
        </p:spPr>
        <p:txBody>
          <a:bodyPr wrap="none" rtlCol="0">
            <a:spAutoFit/>
          </a:bodyPr>
          <a:lstStyle/>
          <a:p>
            <a:r>
              <a:rPr lang="zh-CN" altLang="en-US" dirty="0" smtClean="0">
                <a:solidFill>
                  <a:srgbClr val="FF0000"/>
                </a:solidFill>
              </a:rPr>
              <a:t>服务发现配置属性：</a:t>
            </a:r>
            <a:r>
              <a:rPr lang="en-US" altLang="zh-CN" dirty="0" smtClean="0">
                <a:solidFill>
                  <a:srgbClr val="FF0000"/>
                </a:solidFill>
              </a:rPr>
              <a:t>interface</a:t>
            </a:r>
            <a:r>
              <a:rPr lang="zh-CN" altLang="en-US" dirty="0" smtClean="0">
                <a:solidFill>
                  <a:srgbClr val="FF0000"/>
                </a:solidFill>
              </a:rPr>
              <a:t>，</a:t>
            </a:r>
            <a:r>
              <a:rPr lang="en-US" altLang="zh-CN" dirty="0" smtClean="0">
                <a:solidFill>
                  <a:srgbClr val="FF0000"/>
                </a:solidFill>
              </a:rPr>
              <a:t>version</a:t>
            </a:r>
            <a:r>
              <a:rPr lang="zh-CN" altLang="en-US" dirty="0" smtClean="0">
                <a:solidFill>
                  <a:srgbClr val="FF0000"/>
                </a:solidFill>
              </a:rPr>
              <a:t>，</a:t>
            </a:r>
            <a:r>
              <a:rPr lang="en-US" altLang="zh-CN" dirty="0" smtClean="0">
                <a:solidFill>
                  <a:srgbClr val="FF0000"/>
                </a:solidFill>
              </a:rPr>
              <a:t>group</a:t>
            </a:r>
            <a:endParaRPr lang="zh-CN" altLang="en-US" dirty="0">
              <a:solidFill>
                <a:srgbClr val="FF0000"/>
              </a:solidFill>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713" y="1239838"/>
            <a:ext cx="7394575" cy="437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7722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6700" y="639999"/>
            <a:ext cx="3213100" cy="461665"/>
          </a:xfrm>
          <a:prstGeom prst="rect">
            <a:avLst/>
          </a:prstGeom>
          <a:noFill/>
        </p:spPr>
        <p:txBody>
          <a:bodyPr wrap="square" rtlCol="0">
            <a:spAutoFit/>
          </a:bodyPr>
          <a:lstStyle/>
          <a:p>
            <a:r>
              <a:rPr lang="zh-CN" altLang="en-US" sz="2400" b="1" dirty="0">
                <a:solidFill>
                  <a:schemeClr val="tx2"/>
                </a:solidFill>
                <a:latin typeface="微软雅黑" panose="020B0503020204020204" pitchFamily="34" charset="-122"/>
                <a:ea typeface="微软雅黑" panose="020B0503020204020204" pitchFamily="34" charset="-122"/>
              </a:rPr>
              <a:t>指定调用</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188" y="1857375"/>
            <a:ext cx="6904037"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7906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6700" y="639999"/>
            <a:ext cx="3213100" cy="461665"/>
          </a:xfrm>
          <a:prstGeom prst="rect">
            <a:avLst/>
          </a:prstGeom>
          <a:noFill/>
        </p:spPr>
        <p:txBody>
          <a:bodyPr wrap="square" rtlCol="0">
            <a:spAutoFit/>
          </a:bodyPr>
          <a:lstStyle/>
          <a:p>
            <a:r>
              <a:rPr lang="zh-CN" altLang="en-US" sz="2400" b="1" dirty="0">
                <a:solidFill>
                  <a:schemeClr val="tx2"/>
                </a:solidFill>
                <a:latin typeface="微软雅黑" panose="020B0503020204020204" pitchFamily="34" charset="-122"/>
                <a:ea typeface="微软雅黑" panose="020B0503020204020204" pitchFamily="34" charset="-122"/>
              </a:rPr>
              <a:t>只订阅</a:t>
            </a:r>
          </a:p>
        </p:txBody>
      </p:sp>
      <p:sp>
        <p:nvSpPr>
          <p:cNvPr id="3" name="矩形 2"/>
          <p:cNvSpPr/>
          <p:nvPr/>
        </p:nvSpPr>
        <p:spPr>
          <a:xfrm>
            <a:off x="1259632" y="1340768"/>
            <a:ext cx="7344816" cy="923330"/>
          </a:xfrm>
          <a:prstGeom prst="rect">
            <a:avLst/>
          </a:prstGeom>
        </p:spPr>
        <p:txBody>
          <a:bodyPr wrap="square">
            <a:spAutoFit/>
          </a:bodyPr>
          <a:lstStyle/>
          <a:p>
            <a:r>
              <a:rPr lang="zh-CN" altLang="en-US" dirty="0"/>
              <a:t>共用注册中心，开发人员机器上的服务提供者被误调，影响其他开发人员（开发、测试环境） </a:t>
            </a:r>
          </a:p>
          <a:p>
            <a:r>
              <a:rPr lang="en-US" altLang="zh-CN" dirty="0"/>
              <a:t>&lt;</a:t>
            </a:r>
            <a:r>
              <a:rPr lang="en-US" altLang="zh-CN" dirty="0" err="1"/>
              <a:t>dubbo:registry</a:t>
            </a:r>
            <a:r>
              <a:rPr lang="en-US" altLang="zh-CN" dirty="0"/>
              <a:t> register="false" /&gt; </a:t>
            </a:r>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708920"/>
            <a:ext cx="57150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0175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6700" y="639999"/>
            <a:ext cx="3213100" cy="461665"/>
          </a:xfrm>
          <a:prstGeom prst="rect">
            <a:avLst/>
          </a:prstGeom>
          <a:noFill/>
        </p:spPr>
        <p:txBody>
          <a:bodyPr wrap="square" rtlCol="0">
            <a:spAutoFit/>
          </a:bodyPr>
          <a:lstStyle/>
          <a:p>
            <a:r>
              <a:rPr lang="zh-CN" altLang="en-US" sz="2400" b="1" dirty="0">
                <a:solidFill>
                  <a:schemeClr val="tx2"/>
                </a:solidFill>
                <a:latin typeface="微软雅黑" panose="020B0503020204020204" pitchFamily="34" charset="-122"/>
                <a:ea typeface="微软雅黑" panose="020B0503020204020204" pitchFamily="34" charset="-122"/>
              </a:rPr>
              <a:t>集群</a:t>
            </a:r>
            <a:r>
              <a:rPr lang="en-US" altLang="zh-CN" sz="2400" b="1" dirty="0">
                <a:solidFill>
                  <a:schemeClr val="tx2"/>
                </a:solidFill>
                <a:latin typeface="微软雅黑" panose="020B0503020204020204" pitchFamily="34" charset="-122"/>
                <a:ea typeface="微软雅黑" panose="020B0503020204020204" pitchFamily="34" charset="-122"/>
              </a:rPr>
              <a:t>&amp;</a:t>
            </a:r>
            <a:r>
              <a:rPr lang="zh-CN" altLang="en-US" sz="2400" b="1" dirty="0">
                <a:solidFill>
                  <a:schemeClr val="tx2"/>
                </a:solidFill>
                <a:latin typeface="微软雅黑" panose="020B0503020204020204" pitchFamily="34" charset="-122"/>
                <a:ea typeface="微软雅黑" panose="020B0503020204020204" pitchFamily="34" charset="-122"/>
              </a:rPr>
              <a:t>容错</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714500"/>
            <a:ext cx="6858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7906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6700" y="639999"/>
            <a:ext cx="3213100" cy="461665"/>
          </a:xfrm>
          <a:prstGeom prst="rect">
            <a:avLst/>
          </a:prstGeom>
          <a:noFill/>
        </p:spPr>
        <p:txBody>
          <a:bodyPr wrap="square" rtlCol="0">
            <a:spAutoFit/>
          </a:bodyPr>
          <a:lstStyle/>
          <a:p>
            <a:r>
              <a:rPr lang="zh-CN" altLang="en-US" sz="2400" b="1" dirty="0" smtClean="0">
                <a:solidFill>
                  <a:schemeClr val="tx2"/>
                </a:solidFill>
                <a:latin typeface="微软雅黑" panose="020B0503020204020204" pitchFamily="34" charset="-122"/>
                <a:ea typeface="微软雅黑" panose="020B0503020204020204" pitchFamily="34" charset="-122"/>
              </a:rPr>
              <a:t>服务多协议</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750" y="1182688"/>
            <a:ext cx="7554913" cy="449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7499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6700" y="639999"/>
            <a:ext cx="3213100" cy="461665"/>
          </a:xfrm>
          <a:prstGeom prst="rect">
            <a:avLst/>
          </a:prstGeom>
          <a:noFill/>
        </p:spPr>
        <p:txBody>
          <a:bodyPr wrap="square" rtlCol="0">
            <a:spAutoFit/>
          </a:bodyPr>
          <a:lstStyle/>
          <a:p>
            <a:r>
              <a:rPr lang="zh-CN" altLang="en-US" sz="2400" b="1" dirty="0" smtClean="0">
                <a:solidFill>
                  <a:schemeClr val="tx2"/>
                </a:solidFill>
                <a:latin typeface="微软雅黑" panose="020B0503020204020204" pitchFamily="34" charset="-122"/>
                <a:ea typeface="微软雅黑" panose="020B0503020204020204" pitchFamily="34" charset="-122"/>
              </a:rPr>
              <a:t>服务多协议</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565275"/>
            <a:ext cx="8177747" cy="4384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8495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6700" y="639999"/>
            <a:ext cx="3213100" cy="461665"/>
          </a:xfrm>
          <a:prstGeom prst="rect">
            <a:avLst/>
          </a:prstGeom>
          <a:noFill/>
        </p:spPr>
        <p:txBody>
          <a:bodyPr wrap="square" rtlCol="0">
            <a:spAutoFit/>
          </a:bodyPr>
          <a:lstStyle/>
          <a:p>
            <a:r>
              <a:rPr lang="en-US" altLang="zh-CN" sz="2400" b="1" dirty="0">
                <a:solidFill>
                  <a:schemeClr val="tx2"/>
                </a:solidFill>
                <a:latin typeface="微软雅黑" panose="020B0503020204020204" pitchFamily="34" charset="-122"/>
                <a:ea typeface="微软雅黑" panose="020B0503020204020204" pitchFamily="34" charset="-122"/>
              </a:rPr>
              <a:t>Graceful Shutdown</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222375"/>
            <a:ext cx="7532315" cy="465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5131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266700" y="639999"/>
            <a:ext cx="3213100" cy="461665"/>
          </a:xfrm>
          <a:prstGeom prst="rect">
            <a:avLst/>
          </a:prstGeom>
          <a:noFill/>
        </p:spPr>
        <p:txBody>
          <a:bodyPr wrap="square" rtlCol="0">
            <a:spAutoFit/>
          </a:bodyPr>
          <a:lstStyle/>
          <a:p>
            <a:r>
              <a:rPr lang="zh-CN" altLang="en-US" sz="2400" b="1" dirty="0" smtClean="0">
                <a:solidFill>
                  <a:schemeClr val="tx2"/>
                </a:solidFill>
                <a:latin typeface="微软雅黑" panose="020B0503020204020204" pitchFamily="34" charset="-122"/>
                <a:ea typeface="微软雅黑" panose="020B0503020204020204" pitchFamily="34" charset="-122"/>
              </a:rPr>
              <a:t>分布式定义介绍</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3" name="矩形 2"/>
          <p:cNvSpPr/>
          <p:nvPr/>
        </p:nvSpPr>
        <p:spPr>
          <a:xfrm>
            <a:off x="755576" y="1268760"/>
            <a:ext cx="7488832" cy="1200329"/>
          </a:xfrm>
          <a:prstGeom prst="rect">
            <a:avLst/>
          </a:prstGeom>
        </p:spPr>
        <p:txBody>
          <a:bodyPr wrap="square">
            <a:spAutoFit/>
          </a:bodyPr>
          <a:lstStyle/>
          <a:p>
            <a:r>
              <a:rPr lang="zh-CN" altLang="en-US" b="1" dirty="0"/>
              <a:t>分布式系统</a:t>
            </a:r>
            <a:r>
              <a:rPr lang="zh-CN" altLang="en-US" dirty="0"/>
              <a:t>中，一组独立的计算机展现给用户的是一个统一的整体，就好像是一个系统似的。系统拥有多种通用的物理和逻辑资源，可以动态的分配任务，分散的物理和逻辑资源通过计算机网络实现</a:t>
            </a:r>
            <a:r>
              <a:rPr lang="zh-CN" altLang="en-US" dirty="0" smtClean="0"/>
              <a:t>信息交换</a:t>
            </a:r>
            <a:endParaRPr lang="en-US" altLang="zh-CN" dirty="0" smtClean="0"/>
          </a:p>
          <a:p>
            <a:endParaRPr lang="en-US" altLang="zh-CN" dirty="0"/>
          </a:p>
        </p:txBody>
      </p:sp>
      <p:sp>
        <p:nvSpPr>
          <p:cNvPr id="4" name="TextBox 3"/>
          <p:cNvSpPr txBox="1"/>
          <p:nvPr/>
        </p:nvSpPr>
        <p:spPr>
          <a:xfrm>
            <a:off x="755576" y="5589240"/>
            <a:ext cx="7200800" cy="369332"/>
          </a:xfrm>
          <a:prstGeom prst="rect">
            <a:avLst/>
          </a:prstGeom>
          <a:noFill/>
        </p:spPr>
        <p:txBody>
          <a:bodyPr wrap="square" rtlCol="0">
            <a:spAutoFit/>
          </a:bodyPr>
          <a:lstStyle/>
          <a:p>
            <a:r>
              <a:rPr lang="zh-CN" altLang="en-US" dirty="0" smtClean="0"/>
              <a:t>参考：</a:t>
            </a:r>
            <a:r>
              <a:rPr lang="zh-CN" altLang="en-US" dirty="0" smtClean="0">
                <a:hlinkClick r:id="rId2"/>
              </a:rPr>
              <a:t>分布式系统</a:t>
            </a:r>
            <a:r>
              <a:rPr lang="zh-CN" altLang="en-US" dirty="0" smtClean="0"/>
              <a:t> 集群 </a:t>
            </a:r>
            <a:endParaRPr lang="zh-CN" altLang="en-US" dirty="0"/>
          </a:p>
        </p:txBody>
      </p:sp>
      <p:sp>
        <p:nvSpPr>
          <p:cNvPr id="5" name="矩形 4"/>
          <p:cNvSpPr/>
          <p:nvPr/>
        </p:nvSpPr>
        <p:spPr>
          <a:xfrm>
            <a:off x="755577" y="2383720"/>
            <a:ext cx="7488832" cy="1477328"/>
          </a:xfrm>
          <a:prstGeom prst="rect">
            <a:avLst/>
          </a:prstGeom>
        </p:spPr>
        <p:txBody>
          <a:bodyPr wrap="square">
            <a:spAutoFit/>
          </a:bodyPr>
          <a:lstStyle/>
          <a:p>
            <a:r>
              <a:rPr lang="zh-CN" altLang="en-US" b="1" dirty="0" smtClean="0"/>
              <a:t>分布式</a:t>
            </a:r>
            <a:r>
              <a:rPr lang="zh-CN" altLang="en-US" dirty="0" smtClean="0"/>
              <a:t>是</a:t>
            </a:r>
            <a:r>
              <a:rPr lang="zh-CN" altLang="en-US" dirty="0"/>
              <a:t>针对用户</a:t>
            </a:r>
            <a:r>
              <a:rPr lang="en-US" altLang="zh-CN" dirty="0"/>
              <a:t>/</a:t>
            </a:r>
            <a:r>
              <a:rPr lang="zh-CN" altLang="en-US" dirty="0"/>
              <a:t>终端来讲的，把</a:t>
            </a:r>
            <a:r>
              <a:rPr lang="en-US" altLang="zh-CN" dirty="0"/>
              <a:t>Job</a:t>
            </a:r>
            <a:r>
              <a:rPr lang="zh-CN" altLang="en-US" dirty="0"/>
              <a:t>送到地理上分散的</a:t>
            </a:r>
            <a:r>
              <a:rPr lang="en-US" altLang="zh-CN" dirty="0"/>
              <a:t>sever(i.e. </a:t>
            </a:r>
            <a:r>
              <a:rPr lang="zh-CN" altLang="en-US" dirty="0"/>
              <a:t>网格类</a:t>
            </a:r>
            <a:r>
              <a:rPr lang="en-US" altLang="zh-CN" dirty="0"/>
              <a:t>)</a:t>
            </a:r>
            <a:r>
              <a:rPr lang="zh-CN" altLang="en-US" dirty="0"/>
              <a:t>上协同作业，然后合并计算结果</a:t>
            </a:r>
            <a:r>
              <a:rPr lang="zh-CN" altLang="en-US" dirty="0" smtClean="0"/>
              <a:t>。</a:t>
            </a:r>
            <a:endParaRPr lang="en-US" altLang="zh-CN" dirty="0" smtClean="0"/>
          </a:p>
          <a:p>
            <a:r>
              <a:rPr lang="zh-CN" altLang="en-US" dirty="0"/>
              <a:t/>
            </a:r>
            <a:br>
              <a:rPr lang="zh-CN" altLang="en-US" dirty="0"/>
            </a:br>
            <a:r>
              <a:rPr lang="zh-CN" altLang="en-US" b="1" dirty="0" smtClean="0"/>
              <a:t>集群</a:t>
            </a:r>
            <a:r>
              <a:rPr lang="zh-CN" altLang="en-US" dirty="0" smtClean="0"/>
              <a:t>是</a:t>
            </a:r>
            <a:r>
              <a:rPr lang="zh-CN" altLang="en-US" dirty="0"/>
              <a:t>把很多的</a:t>
            </a:r>
            <a:r>
              <a:rPr lang="en-US" altLang="zh-CN" dirty="0"/>
              <a:t>server</a:t>
            </a:r>
            <a:r>
              <a:rPr lang="zh-CN" altLang="en-US" dirty="0"/>
              <a:t>捆绑串并，以</a:t>
            </a:r>
            <a:r>
              <a:rPr lang="en-US" altLang="zh-CN" dirty="0" err="1"/>
              <a:t>infiniband</a:t>
            </a:r>
            <a:r>
              <a:rPr lang="zh-CN" altLang="en-US" dirty="0"/>
              <a:t>实现高速内部互联网络，组成</a:t>
            </a:r>
            <a:r>
              <a:rPr lang="en-US" altLang="zh-CN" dirty="0"/>
              <a:t>HPC. </a:t>
            </a:r>
            <a:r>
              <a:rPr lang="zh-CN" altLang="en-US" dirty="0"/>
              <a:t>从而支持多用户的并行计算</a:t>
            </a:r>
            <a:r>
              <a:rPr lang="zh-CN" altLang="en-US" dirty="0" smtClean="0"/>
              <a:t>。</a:t>
            </a:r>
            <a:endParaRPr lang="zh-CN" altLang="en-US" dirty="0"/>
          </a:p>
        </p:txBody>
      </p:sp>
    </p:spTree>
    <p:extLst>
      <p:ext uri="{BB962C8B-B14F-4D97-AF65-F5344CB8AC3E}">
        <p14:creationId xmlns:p14="http://schemas.microsoft.com/office/powerpoint/2010/main" val="257540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6700" y="639999"/>
            <a:ext cx="3213100" cy="461665"/>
          </a:xfrm>
          <a:prstGeom prst="rect">
            <a:avLst/>
          </a:prstGeom>
          <a:noFill/>
        </p:spPr>
        <p:txBody>
          <a:bodyPr wrap="square" rtlCol="0">
            <a:spAutoFit/>
          </a:bodyPr>
          <a:lstStyle/>
          <a:p>
            <a:r>
              <a:rPr lang="zh-CN" altLang="en-US" sz="2400" b="1" dirty="0">
                <a:solidFill>
                  <a:schemeClr val="tx2"/>
                </a:solidFill>
                <a:latin typeface="微软雅黑" panose="020B0503020204020204" pitchFamily="34" charset="-122"/>
                <a:ea typeface="微软雅黑" panose="020B0503020204020204" pitchFamily="34" charset="-122"/>
              </a:rPr>
              <a:t>服务治理</a:t>
            </a:r>
          </a:p>
        </p:txBody>
      </p:sp>
      <p:pic>
        <p:nvPicPr>
          <p:cNvPr id="22530" name="Picture 2" descr="d:\program files\360\360se6\User Data\temp\dubbo-service-governance.jpg-version=1&amp;modificationDate=13318876140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638" y="1136300"/>
            <a:ext cx="8001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170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6700" y="639999"/>
            <a:ext cx="3213100" cy="461665"/>
          </a:xfrm>
          <a:prstGeom prst="rect">
            <a:avLst/>
          </a:prstGeom>
          <a:noFill/>
        </p:spPr>
        <p:txBody>
          <a:bodyPr wrap="square" rtlCol="0">
            <a:spAutoFit/>
          </a:bodyPr>
          <a:lstStyle/>
          <a:p>
            <a:r>
              <a:rPr lang="zh-CN" altLang="en-US" sz="2400" b="1" dirty="0">
                <a:solidFill>
                  <a:schemeClr val="tx2"/>
                </a:solidFill>
                <a:latin typeface="微软雅黑" panose="020B0503020204020204" pitchFamily="34" charset="-122"/>
                <a:ea typeface="微软雅黑" panose="020B0503020204020204" pitchFamily="34" charset="-122"/>
              </a:rPr>
              <a:t>服务治理</a:t>
            </a:r>
          </a:p>
        </p:txBody>
      </p:sp>
      <p:pic>
        <p:nvPicPr>
          <p:cNvPr id="3" name="图片 2" descr="dubbo-consumer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76775"/>
            <a:ext cx="9144000" cy="3748569"/>
          </a:xfrm>
          <a:prstGeom prst="rect">
            <a:avLst/>
          </a:prstGeom>
        </p:spPr>
      </p:pic>
      <p:pic>
        <p:nvPicPr>
          <p:cNvPr id="4" name="内容占位符 5" descr="dubbo-providers.png"/>
          <p:cNvPicPr>
            <a:picLocks noChangeAspect="1"/>
          </p:cNvPicPr>
          <p:nvPr/>
        </p:nvPicPr>
        <p:blipFill>
          <a:blip r:embed="rId3">
            <a:extLst>
              <a:ext uri="{28A0092B-C50C-407E-A947-70E740481C1C}">
                <a14:useLocalDpi xmlns:a14="http://schemas.microsoft.com/office/drawing/2010/main" val="0"/>
              </a:ext>
            </a:extLst>
          </a:blip>
          <a:srcRect t="-17160" b="-17160"/>
          <a:stretch>
            <a:fillRect/>
          </a:stretch>
        </p:blipFill>
        <p:spPr>
          <a:xfrm>
            <a:off x="0" y="-675456"/>
            <a:ext cx="9144000" cy="5028848"/>
          </a:xfrm>
          <a:prstGeom prst="rect">
            <a:avLst/>
          </a:prstGeom>
        </p:spPr>
      </p:pic>
    </p:spTree>
    <p:extLst>
      <p:ext uri="{BB962C8B-B14F-4D97-AF65-F5344CB8AC3E}">
        <p14:creationId xmlns:p14="http://schemas.microsoft.com/office/powerpoint/2010/main" val="987906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6700" y="639999"/>
            <a:ext cx="3213100" cy="461665"/>
          </a:xfrm>
          <a:prstGeom prst="rect">
            <a:avLst/>
          </a:prstGeom>
          <a:noFill/>
        </p:spPr>
        <p:txBody>
          <a:bodyPr wrap="square" rtlCol="0">
            <a:spAutoFit/>
          </a:bodyPr>
          <a:lstStyle/>
          <a:p>
            <a:r>
              <a:rPr lang="zh-CN" altLang="en-US" sz="2400" b="1" dirty="0" smtClean="0">
                <a:solidFill>
                  <a:schemeClr val="tx2"/>
                </a:solidFill>
                <a:latin typeface="微软雅黑" panose="020B0503020204020204" pitchFamily="34" charset="-122"/>
                <a:ea typeface="微软雅黑" panose="020B0503020204020204" pitchFamily="34" charset="-122"/>
              </a:rPr>
              <a:t>服务监控</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3" name="矩形 2"/>
          <p:cNvSpPr/>
          <p:nvPr/>
        </p:nvSpPr>
        <p:spPr>
          <a:xfrm>
            <a:off x="715316" y="3824997"/>
            <a:ext cx="1393814" cy="662059"/>
          </a:xfrm>
          <a:prstGeom prst="rect">
            <a:avLst/>
          </a:prstGeom>
          <a:ln>
            <a:prstDash val="dash"/>
          </a:ln>
        </p:spPr>
        <p:style>
          <a:lnRef idx="1">
            <a:schemeClr val="dk1"/>
          </a:lnRef>
          <a:fillRef idx="2">
            <a:schemeClr val="dk1"/>
          </a:fillRef>
          <a:effectRef idx="1">
            <a:schemeClr val="dk1"/>
          </a:effectRef>
          <a:fontRef idx="minor">
            <a:schemeClr val="dk1"/>
          </a:fontRef>
        </p:style>
        <p:txBody>
          <a:bodyPr rtlCol="0" anchor="ctr"/>
          <a:lstStyle/>
          <a:p>
            <a:pPr algn="ctr"/>
            <a:r>
              <a:rPr kumimoji="1" lang="zh-CN" altLang="en-US" dirty="0" smtClean="0">
                <a:solidFill>
                  <a:schemeClr val="tx1">
                    <a:lumMod val="95000"/>
                    <a:lumOff val="5000"/>
                  </a:schemeClr>
                </a:solidFill>
              </a:rPr>
              <a:t>系统监控</a:t>
            </a:r>
            <a:endParaRPr kumimoji="1" lang="zh-CN" altLang="en-US" dirty="0">
              <a:solidFill>
                <a:schemeClr val="tx1">
                  <a:lumMod val="95000"/>
                  <a:lumOff val="5000"/>
                </a:schemeClr>
              </a:solidFill>
            </a:endParaRPr>
          </a:p>
        </p:txBody>
      </p:sp>
      <p:sp>
        <p:nvSpPr>
          <p:cNvPr id="4" name="矩形 3"/>
          <p:cNvSpPr/>
          <p:nvPr/>
        </p:nvSpPr>
        <p:spPr>
          <a:xfrm>
            <a:off x="2823886" y="3824997"/>
            <a:ext cx="1393814" cy="662059"/>
          </a:xfrm>
          <a:prstGeom prst="rect">
            <a:avLst/>
          </a:prstGeom>
          <a:ln>
            <a:prstDash val="dash"/>
          </a:ln>
        </p:spPr>
        <p:style>
          <a:lnRef idx="1">
            <a:schemeClr val="dk1"/>
          </a:lnRef>
          <a:fillRef idx="2">
            <a:schemeClr val="dk1"/>
          </a:fillRef>
          <a:effectRef idx="1">
            <a:schemeClr val="dk1"/>
          </a:effectRef>
          <a:fontRef idx="minor">
            <a:schemeClr val="dk1"/>
          </a:fontRef>
        </p:style>
        <p:txBody>
          <a:bodyPr rtlCol="0" anchor="ctr"/>
          <a:lstStyle/>
          <a:p>
            <a:pPr algn="ctr"/>
            <a:r>
              <a:rPr kumimoji="1" lang="zh-CN" altLang="en-US" dirty="0" smtClean="0">
                <a:solidFill>
                  <a:schemeClr val="tx1">
                    <a:lumMod val="95000"/>
                    <a:lumOff val="5000"/>
                  </a:schemeClr>
                </a:solidFill>
              </a:rPr>
              <a:t>应用监控</a:t>
            </a:r>
            <a:endParaRPr kumimoji="1" lang="zh-CN" altLang="en-US" dirty="0">
              <a:solidFill>
                <a:schemeClr val="tx1">
                  <a:lumMod val="95000"/>
                  <a:lumOff val="5000"/>
                </a:schemeClr>
              </a:solidFill>
            </a:endParaRPr>
          </a:p>
        </p:txBody>
      </p:sp>
      <p:sp>
        <p:nvSpPr>
          <p:cNvPr id="5" name="矩形 4"/>
          <p:cNvSpPr/>
          <p:nvPr/>
        </p:nvSpPr>
        <p:spPr>
          <a:xfrm>
            <a:off x="4932455" y="3824997"/>
            <a:ext cx="1393814" cy="662059"/>
          </a:xfrm>
          <a:prstGeom prst="rect">
            <a:avLst/>
          </a:prstGeom>
          <a:ln>
            <a:prstDash val="dash"/>
          </a:ln>
        </p:spPr>
        <p:style>
          <a:lnRef idx="1">
            <a:schemeClr val="dk1"/>
          </a:lnRef>
          <a:fillRef idx="2">
            <a:schemeClr val="dk1"/>
          </a:fillRef>
          <a:effectRef idx="1">
            <a:schemeClr val="dk1"/>
          </a:effectRef>
          <a:fontRef idx="minor">
            <a:schemeClr val="dk1"/>
          </a:fontRef>
        </p:style>
        <p:txBody>
          <a:bodyPr rtlCol="0" anchor="ctr"/>
          <a:lstStyle/>
          <a:p>
            <a:pPr algn="ctr"/>
            <a:r>
              <a:rPr kumimoji="1" lang="zh-CN" altLang="en-US" dirty="0" smtClean="0">
                <a:solidFill>
                  <a:schemeClr val="tx1">
                    <a:lumMod val="95000"/>
                    <a:lumOff val="5000"/>
                  </a:schemeClr>
                </a:solidFill>
              </a:rPr>
              <a:t>业务监控</a:t>
            </a:r>
            <a:endParaRPr kumimoji="1" lang="zh-CN" altLang="en-US" dirty="0">
              <a:solidFill>
                <a:schemeClr val="tx1">
                  <a:lumMod val="95000"/>
                  <a:lumOff val="5000"/>
                </a:schemeClr>
              </a:solidFill>
            </a:endParaRPr>
          </a:p>
        </p:txBody>
      </p:sp>
      <p:sp>
        <p:nvSpPr>
          <p:cNvPr id="6" name="矩形 5"/>
          <p:cNvSpPr/>
          <p:nvPr/>
        </p:nvSpPr>
        <p:spPr>
          <a:xfrm>
            <a:off x="7055624" y="3824997"/>
            <a:ext cx="1393814" cy="662059"/>
          </a:xfrm>
          <a:prstGeom prst="rect">
            <a:avLst/>
          </a:prstGeom>
          <a:ln>
            <a:prstDash val="dash"/>
          </a:ln>
        </p:spPr>
        <p:style>
          <a:lnRef idx="1">
            <a:schemeClr val="dk1"/>
          </a:lnRef>
          <a:fillRef idx="2">
            <a:schemeClr val="dk1"/>
          </a:fillRef>
          <a:effectRef idx="1">
            <a:schemeClr val="dk1"/>
          </a:effectRef>
          <a:fontRef idx="minor">
            <a:schemeClr val="dk1"/>
          </a:fontRef>
        </p:style>
        <p:txBody>
          <a:bodyPr rtlCol="0" anchor="ctr"/>
          <a:lstStyle/>
          <a:p>
            <a:pPr algn="ctr"/>
            <a:r>
              <a:rPr kumimoji="1" lang="zh-CN" altLang="en-US" dirty="0" smtClean="0">
                <a:solidFill>
                  <a:schemeClr val="tx1">
                    <a:lumMod val="95000"/>
                    <a:lumOff val="5000"/>
                  </a:schemeClr>
                </a:solidFill>
              </a:rPr>
              <a:t>实时监控</a:t>
            </a:r>
            <a:endParaRPr kumimoji="1" lang="zh-CN" altLang="en-US" dirty="0">
              <a:solidFill>
                <a:schemeClr val="tx1">
                  <a:lumMod val="95000"/>
                  <a:lumOff val="5000"/>
                </a:schemeClr>
              </a:solidFill>
            </a:endParaRPr>
          </a:p>
        </p:txBody>
      </p:sp>
      <p:sp>
        <p:nvSpPr>
          <p:cNvPr id="7" name="矩形 6"/>
          <p:cNvSpPr/>
          <p:nvPr/>
        </p:nvSpPr>
        <p:spPr>
          <a:xfrm>
            <a:off x="3360216" y="1693506"/>
            <a:ext cx="2420708" cy="1620517"/>
          </a:xfrm>
          <a:prstGeom prst="rect">
            <a:avLst/>
          </a:prstGeom>
          <a:ln>
            <a:prstDash val="dash"/>
          </a:ln>
        </p:spPr>
        <p:style>
          <a:lnRef idx="1">
            <a:schemeClr val="dk1"/>
          </a:lnRef>
          <a:fillRef idx="2">
            <a:schemeClr val="dk1"/>
          </a:fillRef>
          <a:effectRef idx="1">
            <a:schemeClr val="dk1"/>
          </a:effectRef>
          <a:fontRef idx="minor">
            <a:schemeClr val="dk1"/>
          </a:fontRef>
        </p:style>
        <p:txBody>
          <a:bodyPr rtlCol="0" anchor="ctr"/>
          <a:lstStyle/>
          <a:p>
            <a:pPr algn="ctr"/>
            <a:endParaRPr kumimoji="1" lang="zh-CN" altLang="en-US" sz="2000" dirty="0">
              <a:solidFill>
                <a:schemeClr val="tx1">
                  <a:lumMod val="95000"/>
                  <a:lumOff val="5000"/>
                </a:schemeClr>
              </a:solidFill>
            </a:endParaRPr>
          </a:p>
        </p:txBody>
      </p:sp>
      <p:sp>
        <p:nvSpPr>
          <p:cNvPr id="8" name="矩形 7"/>
          <p:cNvSpPr/>
          <p:nvPr/>
        </p:nvSpPr>
        <p:spPr>
          <a:xfrm>
            <a:off x="715316" y="5065463"/>
            <a:ext cx="1393814" cy="662059"/>
          </a:xfrm>
          <a:prstGeom prst="rect">
            <a:avLst/>
          </a:prstGeom>
          <a:solidFill>
            <a:schemeClr val="accent5">
              <a:lumMod val="60000"/>
              <a:lumOff val="40000"/>
            </a:schemeClr>
          </a:solidFill>
          <a:ln>
            <a:prstDash val="dash"/>
          </a:ln>
        </p:spPr>
        <p:style>
          <a:lnRef idx="1">
            <a:schemeClr val="dk1"/>
          </a:lnRef>
          <a:fillRef idx="2">
            <a:schemeClr val="dk1"/>
          </a:fillRef>
          <a:effectRef idx="1">
            <a:schemeClr val="dk1"/>
          </a:effectRef>
          <a:fontRef idx="minor">
            <a:schemeClr val="dk1"/>
          </a:fontRef>
        </p:style>
        <p:txBody>
          <a:bodyPr rtlCol="0" anchor="ctr"/>
          <a:lstStyle/>
          <a:p>
            <a:pPr algn="ctr"/>
            <a:r>
              <a:rPr kumimoji="1" lang="zh-CN" altLang="en-US" dirty="0" smtClean="0">
                <a:solidFill>
                  <a:schemeClr val="tx1">
                    <a:lumMod val="95000"/>
                    <a:lumOff val="5000"/>
                  </a:schemeClr>
                </a:solidFill>
              </a:rPr>
              <a:t>日志采集</a:t>
            </a:r>
            <a:endParaRPr kumimoji="1" lang="zh-CN" altLang="en-US" dirty="0">
              <a:solidFill>
                <a:schemeClr val="tx1">
                  <a:lumMod val="95000"/>
                  <a:lumOff val="5000"/>
                </a:schemeClr>
              </a:solidFill>
            </a:endParaRPr>
          </a:p>
        </p:txBody>
      </p:sp>
      <p:sp>
        <p:nvSpPr>
          <p:cNvPr id="9" name="矩形 8"/>
          <p:cNvSpPr/>
          <p:nvPr/>
        </p:nvSpPr>
        <p:spPr>
          <a:xfrm>
            <a:off x="2823886" y="5065463"/>
            <a:ext cx="1393814" cy="662059"/>
          </a:xfrm>
          <a:prstGeom prst="rect">
            <a:avLst/>
          </a:prstGeom>
          <a:solidFill>
            <a:schemeClr val="accent5">
              <a:lumMod val="60000"/>
              <a:lumOff val="40000"/>
            </a:schemeClr>
          </a:solidFill>
          <a:ln>
            <a:prstDash val="dash"/>
          </a:ln>
        </p:spPr>
        <p:style>
          <a:lnRef idx="1">
            <a:schemeClr val="dk1"/>
          </a:lnRef>
          <a:fillRef idx="2">
            <a:schemeClr val="dk1"/>
          </a:fillRef>
          <a:effectRef idx="1">
            <a:schemeClr val="dk1"/>
          </a:effectRef>
          <a:fontRef idx="minor">
            <a:schemeClr val="dk1"/>
          </a:fontRef>
        </p:style>
        <p:txBody>
          <a:bodyPr rtlCol="0" anchor="ctr"/>
          <a:lstStyle/>
          <a:p>
            <a:pPr algn="ctr"/>
            <a:r>
              <a:rPr kumimoji="1" lang="zh-CN" altLang="en-US" dirty="0" smtClean="0">
                <a:solidFill>
                  <a:schemeClr val="tx1">
                    <a:lumMod val="95000"/>
                    <a:lumOff val="5000"/>
                  </a:schemeClr>
                </a:solidFill>
              </a:rPr>
              <a:t>海量存储</a:t>
            </a:r>
            <a:endParaRPr kumimoji="1" lang="zh-CN" altLang="en-US" dirty="0">
              <a:solidFill>
                <a:schemeClr val="tx1">
                  <a:lumMod val="95000"/>
                  <a:lumOff val="5000"/>
                </a:schemeClr>
              </a:solidFill>
            </a:endParaRPr>
          </a:p>
        </p:txBody>
      </p:sp>
      <p:sp>
        <p:nvSpPr>
          <p:cNvPr id="10" name="矩形 9"/>
          <p:cNvSpPr/>
          <p:nvPr/>
        </p:nvSpPr>
        <p:spPr>
          <a:xfrm>
            <a:off x="7055624" y="5065463"/>
            <a:ext cx="1393814" cy="662059"/>
          </a:xfrm>
          <a:prstGeom prst="rect">
            <a:avLst/>
          </a:prstGeom>
          <a:solidFill>
            <a:schemeClr val="accent5">
              <a:lumMod val="60000"/>
              <a:lumOff val="40000"/>
            </a:schemeClr>
          </a:solidFill>
          <a:ln>
            <a:prstDash val="dash"/>
          </a:ln>
        </p:spPr>
        <p:style>
          <a:lnRef idx="1">
            <a:schemeClr val="dk1"/>
          </a:lnRef>
          <a:fillRef idx="2">
            <a:schemeClr val="dk1"/>
          </a:fillRef>
          <a:effectRef idx="1">
            <a:schemeClr val="dk1"/>
          </a:effectRef>
          <a:fontRef idx="minor">
            <a:schemeClr val="dk1"/>
          </a:fontRef>
        </p:style>
        <p:txBody>
          <a:bodyPr rtlCol="0" anchor="ctr"/>
          <a:lstStyle/>
          <a:p>
            <a:pPr algn="ctr"/>
            <a:r>
              <a:rPr kumimoji="1" lang="zh-CN" altLang="en-US" dirty="0" smtClean="0">
                <a:solidFill>
                  <a:schemeClr val="tx1">
                    <a:lumMod val="95000"/>
                    <a:lumOff val="5000"/>
                  </a:schemeClr>
                </a:solidFill>
              </a:rPr>
              <a:t>报警网关</a:t>
            </a:r>
            <a:endParaRPr kumimoji="1" lang="zh-CN" altLang="en-US" dirty="0">
              <a:solidFill>
                <a:schemeClr val="tx1">
                  <a:lumMod val="95000"/>
                  <a:lumOff val="5000"/>
                </a:schemeClr>
              </a:solidFill>
            </a:endParaRPr>
          </a:p>
        </p:txBody>
      </p:sp>
      <p:cxnSp>
        <p:nvCxnSpPr>
          <p:cNvPr id="11" name="直线箭头连接符 14"/>
          <p:cNvCxnSpPr>
            <a:stCxn id="7" idx="1"/>
          </p:cNvCxnSpPr>
          <p:nvPr/>
        </p:nvCxnSpPr>
        <p:spPr>
          <a:xfrm flipH="1">
            <a:off x="1094876" y="2503765"/>
            <a:ext cx="2265340" cy="13212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矩形 11"/>
          <p:cNvSpPr/>
          <p:nvPr/>
        </p:nvSpPr>
        <p:spPr>
          <a:xfrm>
            <a:off x="3912342" y="1693506"/>
            <a:ext cx="1868581" cy="1148762"/>
          </a:xfrm>
          <a:prstGeom prst="rect">
            <a:avLst/>
          </a:prstGeom>
          <a:ln>
            <a:prstDash val="dash"/>
          </a:ln>
        </p:spPr>
        <p:style>
          <a:lnRef idx="1">
            <a:schemeClr val="dk1"/>
          </a:lnRef>
          <a:fillRef idx="2">
            <a:schemeClr val="dk1"/>
          </a:fillRef>
          <a:effectRef idx="1">
            <a:schemeClr val="dk1"/>
          </a:effectRef>
          <a:fontRef idx="minor">
            <a:schemeClr val="dk1"/>
          </a:fontRef>
        </p:style>
        <p:txBody>
          <a:bodyPr rtlCol="0" anchor="ctr"/>
          <a:lstStyle/>
          <a:p>
            <a:pPr algn="ctr"/>
            <a:endParaRPr kumimoji="1" lang="zh-CN" altLang="en-US" dirty="0">
              <a:solidFill>
                <a:schemeClr val="tx1">
                  <a:lumMod val="95000"/>
                  <a:lumOff val="5000"/>
                </a:schemeClr>
              </a:solidFill>
            </a:endParaRPr>
          </a:p>
        </p:txBody>
      </p:sp>
      <p:sp>
        <p:nvSpPr>
          <p:cNvPr id="13" name="矩形 12"/>
          <p:cNvSpPr/>
          <p:nvPr/>
        </p:nvSpPr>
        <p:spPr>
          <a:xfrm>
            <a:off x="4387110" y="1693506"/>
            <a:ext cx="1393814" cy="662059"/>
          </a:xfrm>
          <a:prstGeom prst="rect">
            <a:avLst/>
          </a:prstGeom>
          <a:ln>
            <a:prstDash val="dash"/>
          </a:ln>
        </p:spPr>
        <p:style>
          <a:lnRef idx="1">
            <a:schemeClr val="dk1"/>
          </a:lnRef>
          <a:fillRef idx="2">
            <a:schemeClr val="dk1"/>
          </a:fillRef>
          <a:effectRef idx="1">
            <a:schemeClr val="dk1"/>
          </a:effectRef>
          <a:fontRef idx="minor">
            <a:schemeClr val="dk1"/>
          </a:fontRef>
        </p:style>
        <p:txBody>
          <a:bodyPr rtlCol="0" anchor="ctr"/>
          <a:lstStyle/>
          <a:p>
            <a:pPr algn="ctr"/>
            <a:r>
              <a:rPr kumimoji="1" lang="zh-CN" altLang="en-US" dirty="0" smtClean="0">
                <a:solidFill>
                  <a:schemeClr val="tx1">
                    <a:lumMod val="95000"/>
                    <a:lumOff val="5000"/>
                  </a:schemeClr>
                </a:solidFill>
              </a:rPr>
              <a:t>业务</a:t>
            </a:r>
            <a:endParaRPr kumimoji="1" lang="zh-CN" altLang="en-US" dirty="0">
              <a:solidFill>
                <a:schemeClr val="tx1">
                  <a:lumMod val="95000"/>
                  <a:lumOff val="5000"/>
                </a:schemeClr>
              </a:solidFill>
            </a:endParaRPr>
          </a:p>
        </p:txBody>
      </p:sp>
      <p:sp>
        <p:nvSpPr>
          <p:cNvPr id="14" name="文本框 24"/>
          <p:cNvSpPr txBox="1"/>
          <p:nvPr/>
        </p:nvSpPr>
        <p:spPr>
          <a:xfrm>
            <a:off x="3360215" y="2944691"/>
            <a:ext cx="646331" cy="369332"/>
          </a:xfrm>
          <a:prstGeom prst="rect">
            <a:avLst/>
          </a:prstGeom>
          <a:noFill/>
        </p:spPr>
        <p:txBody>
          <a:bodyPr wrap="none" rtlCol="0">
            <a:spAutoFit/>
          </a:bodyPr>
          <a:lstStyle/>
          <a:p>
            <a:r>
              <a:rPr kumimoji="1" lang="zh-CN" altLang="en-US" dirty="0" smtClean="0"/>
              <a:t>系统</a:t>
            </a:r>
            <a:endParaRPr kumimoji="1" lang="zh-CN" altLang="en-US" dirty="0"/>
          </a:p>
        </p:txBody>
      </p:sp>
      <p:sp>
        <p:nvSpPr>
          <p:cNvPr id="15" name="文本框 25"/>
          <p:cNvSpPr txBox="1"/>
          <p:nvPr/>
        </p:nvSpPr>
        <p:spPr>
          <a:xfrm>
            <a:off x="3912342" y="2490266"/>
            <a:ext cx="646331" cy="369332"/>
          </a:xfrm>
          <a:prstGeom prst="rect">
            <a:avLst/>
          </a:prstGeom>
          <a:noFill/>
        </p:spPr>
        <p:txBody>
          <a:bodyPr wrap="none" rtlCol="0">
            <a:spAutoFit/>
          </a:bodyPr>
          <a:lstStyle/>
          <a:p>
            <a:r>
              <a:rPr kumimoji="1" lang="zh-CN" altLang="en-US" dirty="0" smtClean="0"/>
              <a:t>应用</a:t>
            </a:r>
            <a:endParaRPr kumimoji="1" lang="zh-CN" altLang="en-US" dirty="0"/>
          </a:p>
        </p:txBody>
      </p:sp>
      <p:cxnSp>
        <p:nvCxnSpPr>
          <p:cNvPr id="16" name="直线箭头连接符 32"/>
          <p:cNvCxnSpPr>
            <a:stCxn id="12" idx="2"/>
            <a:endCxn id="4" idx="0"/>
          </p:cNvCxnSpPr>
          <p:nvPr/>
        </p:nvCxnSpPr>
        <p:spPr>
          <a:xfrm flipH="1">
            <a:off x="3520793" y="2842268"/>
            <a:ext cx="1325840" cy="9827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线箭头连接符 35"/>
          <p:cNvCxnSpPr/>
          <p:nvPr/>
        </p:nvCxnSpPr>
        <p:spPr>
          <a:xfrm>
            <a:off x="5328374" y="2355565"/>
            <a:ext cx="0" cy="14694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肘形连接符 17"/>
          <p:cNvCxnSpPr>
            <a:stCxn id="7" idx="3"/>
            <a:endCxn id="6" idx="0"/>
          </p:cNvCxnSpPr>
          <p:nvPr/>
        </p:nvCxnSpPr>
        <p:spPr>
          <a:xfrm>
            <a:off x="5780924" y="2503765"/>
            <a:ext cx="1971607" cy="1321232"/>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矩形 18"/>
          <p:cNvSpPr/>
          <p:nvPr/>
        </p:nvSpPr>
        <p:spPr>
          <a:xfrm>
            <a:off x="4932455" y="5062737"/>
            <a:ext cx="1393814" cy="662059"/>
          </a:xfrm>
          <a:prstGeom prst="rect">
            <a:avLst/>
          </a:prstGeom>
          <a:solidFill>
            <a:schemeClr val="accent5">
              <a:lumMod val="60000"/>
              <a:lumOff val="40000"/>
            </a:schemeClr>
          </a:solidFill>
          <a:ln>
            <a:prstDash val="dash"/>
          </a:ln>
        </p:spPr>
        <p:style>
          <a:lnRef idx="1">
            <a:schemeClr val="dk1"/>
          </a:lnRef>
          <a:fillRef idx="2">
            <a:schemeClr val="dk1"/>
          </a:fillRef>
          <a:effectRef idx="1">
            <a:schemeClr val="dk1"/>
          </a:effectRef>
          <a:fontRef idx="minor">
            <a:schemeClr val="dk1"/>
          </a:fontRef>
        </p:style>
        <p:txBody>
          <a:bodyPr rtlCol="0" anchor="ctr"/>
          <a:lstStyle/>
          <a:p>
            <a:pPr algn="ctr"/>
            <a:r>
              <a:rPr kumimoji="1" lang="zh-CN" altLang="en-US" dirty="0" smtClean="0">
                <a:solidFill>
                  <a:schemeClr val="tx1">
                    <a:lumMod val="95000"/>
                    <a:lumOff val="5000"/>
                  </a:schemeClr>
                </a:solidFill>
              </a:rPr>
              <a:t>计算平台</a:t>
            </a:r>
            <a:endParaRPr kumimoji="1" lang="zh-CN" altLang="en-US" dirty="0">
              <a:solidFill>
                <a:schemeClr val="tx1">
                  <a:lumMod val="95000"/>
                  <a:lumOff val="5000"/>
                </a:schemeClr>
              </a:solidFill>
            </a:endParaRPr>
          </a:p>
        </p:txBody>
      </p:sp>
      <p:cxnSp>
        <p:nvCxnSpPr>
          <p:cNvPr id="20" name="直线箭头连接符 40"/>
          <p:cNvCxnSpPr>
            <a:stCxn id="3" idx="2"/>
            <a:endCxn id="8" idx="0"/>
          </p:cNvCxnSpPr>
          <p:nvPr/>
        </p:nvCxnSpPr>
        <p:spPr>
          <a:xfrm>
            <a:off x="1412223" y="4487056"/>
            <a:ext cx="0" cy="5784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直线箭头连接符 43"/>
          <p:cNvCxnSpPr>
            <a:stCxn id="3" idx="2"/>
            <a:endCxn id="9" idx="0"/>
          </p:cNvCxnSpPr>
          <p:nvPr/>
        </p:nvCxnSpPr>
        <p:spPr>
          <a:xfrm>
            <a:off x="1412223" y="4487056"/>
            <a:ext cx="2108570" cy="5784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直线箭头连接符 45"/>
          <p:cNvCxnSpPr>
            <a:stCxn id="3" idx="2"/>
            <a:endCxn id="19" idx="0"/>
          </p:cNvCxnSpPr>
          <p:nvPr/>
        </p:nvCxnSpPr>
        <p:spPr>
          <a:xfrm>
            <a:off x="1412223" y="4487056"/>
            <a:ext cx="4217139" cy="5756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直线箭头连接符 46"/>
          <p:cNvCxnSpPr>
            <a:stCxn id="3" idx="2"/>
            <a:endCxn id="10" idx="0"/>
          </p:cNvCxnSpPr>
          <p:nvPr/>
        </p:nvCxnSpPr>
        <p:spPr>
          <a:xfrm>
            <a:off x="1412223" y="4487056"/>
            <a:ext cx="6340308" cy="5784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直线箭头连接符 50"/>
          <p:cNvCxnSpPr>
            <a:stCxn id="4" idx="2"/>
            <a:endCxn id="8" idx="0"/>
          </p:cNvCxnSpPr>
          <p:nvPr/>
        </p:nvCxnSpPr>
        <p:spPr>
          <a:xfrm flipH="1">
            <a:off x="1412223" y="4487056"/>
            <a:ext cx="2108570" cy="5784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直线箭头连接符 52"/>
          <p:cNvCxnSpPr>
            <a:stCxn id="4" idx="2"/>
            <a:endCxn id="9" idx="0"/>
          </p:cNvCxnSpPr>
          <p:nvPr/>
        </p:nvCxnSpPr>
        <p:spPr>
          <a:xfrm>
            <a:off x="3520793" y="4487056"/>
            <a:ext cx="0" cy="5784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直线箭头连接符 54"/>
          <p:cNvCxnSpPr>
            <a:stCxn id="5" idx="2"/>
            <a:endCxn id="19" idx="0"/>
          </p:cNvCxnSpPr>
          <p:nvPr/>
        </p:nvCxnSpPr>
        <p:spPr>
          <a:xfrm>
            <a:off x="5629362" y="4487056"/>
            <a:ext cx="0" cy="5756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直线箭头连接符 56"/>
          <p:cNvCxnSpPr>
            <a:stCxn id="6" idx="2"/>
            <a:endCxn id="10" idx="0"/>
          </p:cNvCxnSpPr>
          <p:nvPr/>
        </p:nvCxnSpPr>
        <p:spPr>
          <a:xfrm>
            <a:off x="7752531" y="4487056"/>
            <a:ext cx="0" cy="5784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直线箭头连接符 58"/>
          <p:cNvCxnSpPr>
            <a:stCxn id="6" idx="2"/>
            <a:endCxn id="19" idx="0"/>
          </p:cNvCxnSpPr>
          <p:nvPr/>
        </p:nvCxnSpPr>
        <p:spPr>
          <a:xfrm flipH="1">
            <a:off x="5629362" y="4487056"/>
            <a:ext cx="2123169" cy="5756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直线箭头连接符 60"/>
          <p:cNvCxnSpPr>
            <a:stCxn id="6" idx="2"/>
            <a:endCxn id="9" idx="0"/>
          </p:cNvCxnSpPr>
          <p:nvPr/>
        </p:nvCxnSpPr>
        <p:spPr>
          <a:xfrm flipH="1">
            <a:off x="3520793" y="4487056"/>
            <a:ext cx="4231738" cy="5784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直线箭头连接符 62"/>
          <p:cNvCxnSpPr>
            <a:stCxn id="5" idx="2"/>
            <a:endCxn id="9" idx="0"/>
          </p:cNvCxnSpPr>
          <p:nvPr/>
        </p:nvCxnSpPr>
        <p:spPr>
          <a:xfrm flipH="1">
            <a:off x="3520793" y="4487056"/>
            <a:ext cx="2108569" cy="5784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直线箭头连接符 64"/>
          <p:cNvCxnSpPr>
            <a:stCxn id="4" idx="2"/>
            <a:endCxn id="19" idx="0"/>
          </p:cNvCxnSpPr>
          <p:nvPr/>
        </p:nvCxnSpPr>
        <p:spPr>
          <a:xfrm>
            <a:off x="3520793" y="4487056"/>
            <a:ext cx="2108569" cy="5756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直线箭头连接符 66"/>
          <p:cNvCxnSpPr>
            <a:stCxn id="5" idx="2"/>
            <a:endCxn id="10" idx="0"/>
          </p:cNvCxnSpPr>
          <p:nvPr/>
        </p:nvCxnSpPr>
        <p:spPr>
          <a:xfrm>
            <a:off x="5629362" y="4487056"/>
            <a:ext cx="2123169" cy="5784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6140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58219" y="2484675"/>
            <a:ext cx="3420557" cy="682291"/>
          </a:xfrm>
          <a:prstGeom prst="rect">
            <a:avLst/>
          </a:prstGeom>
          <a:solidFill>
            <a:srgbClr val="4584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 name="文本框 2"/>
          <p:cNvSpPr txBox="1"/>
          <p:nvPr/>
        </p:nvSpPr>
        <p:spPr>
          <a:xfrm>
            <a:off x="4803759" y="2510892"/>
            <a:ext cx="3175000" cy="46166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概念</a:t>
            </a:r>
            <a:r>
              <a:rPr lang="en-US" altLang="zh-CN" sz="2400" dirty="0">
                <a:solidFill>
                  <a:schemeClr val="bg1"/>
                </a:solidFill>
                <a:latin typeface="微软雅黑" panose="020B0503020204020204" pitchFamily="34" charset="-122"/>
                <a:ea typeface="微软雅黑" panose="020B0503020204020204" pitchFamily="34" charset="-122"/>
              </a:rPr>
              <a:t>,</a:t>
            </a:r>
            <a:r>
              <a:rPr lang="zh-CN" altLang="en-US" sz="2400" dirty="0">
                <a:solidFill>
                  <a:schemeClr val="bg1"/>
                </a:solidFill>
                <a:latin typeface="微软雅黑" panose="020B0503020204020204" pitchFamily="34" charset="-122"/>
                <a:ea typeface="微软雅黑" panose="020B0503020204020204" pitchFamily="34" charset="-122"/>
              </a:rPr>
              <a:t>服务设计原则</a:t>
            </a:r>
          </a:p>
        </p:txBody>
      </p:sp>
      <p:sp>
        <p:nvSpPr>
          <p:cNvPr id="4" name="矩形 3"/>
          <p:cNvSpPr/>
          <p:nvPr/>
        </p:nvSpPr>
        <p:spPr>
          <a:xfrm>
            <a:off x="4558219" y="3325470"/>
            <a:ext cx="3420557" cy="6822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5" name="文本框 4"/>
          <p:cNvSpPr txBox="1"/>
          <p:nvPr/>
        </p:nvSpPr>
        <p:spPr>
          <a:xfrm>
            <a:off x="4793985" y="3325470"/>
            <a:ext cx="3175000" cy="461665"/>
          </a:xfrm>
          <a:prstGeom prst="rect">
            <a:avLst/>
          </a:prstGeom>
          <a:noFill/>
        </p:spPr>
        <p:txBody>
          <a:bodyPr wrap="square" rtlCol="0">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Dubbo</a:t>
            </a:r>
            <a:r>
              <a:rPr lang="zh-CN" altLang="en-US" sz="2400" dirty="0" smtClean="0">
                <a:solidFill>
                  <a:schemeClr val="bg1"/>
                </a:solidFill>
                <a:latin typeface="微软雅黑" panose="020B0503020204020204" pitchFamily="34" charset="-122"/>
                <a:ea typeface="微软雅黑" panose="020B0503020204020204" pitchFamily="34" charset="-122"/>
              </a:rPr>
              <a:t>功能介绍</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4558219" y="4167879"/>
            <a:ext cx="3420557" cy="6822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8" name="矩形 7"/>
          <p:cNvSpPr/>
          <p:nvPr/>
        </p:nvSpPr>
        <p:spPr>
          <a:xfrm>
            <a:off x="4558219" y="5019555"/>
            <a:ext cx="3420557" cy="6822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9" name="文本框 8"/>
          <p:cNvSpPr txBox="1"/>
          <p:nvPr/>
        </p:nvSpPr>
        <p:spPr>
          <a:xfrm>
            <a:off x="4803759" y="5017958"/>
            <a:ext cx="3175000" cy="46166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进度及完成情况</a:t>
            </a:r>
          </a:p>
        </p:txBody>
      </p:sp>
      <p:sp>
        <p:nvSpPr>
          <p:cNvPr id="10" name="文本框 9"/>
          <p:cNvSpPr txBox="1"/>
          <p:nvPr/>
        </p:nvSpPr>
        <p:spPr>
          <a:xfrm>
            <a:off x="1254126" y="413679"/>
            <a:ext cx="3549634" cy="830997"/>
          </a:xfrm>
          <a:prstGeom prst="rect">
            <a:avLst/>
          </a:prstGeom>
          <a:noFill/>
        </p:spPr>
        <p:txBody>
          <a:bodyPr wrap="square" rtlCol="0">
            <a:spAutoFit/>
          </a:bodyPr>
          <a:lstStyle/>
          <a:p>
            <a:r>
              <a:rPr lang="en-US" altLang="zh-CN" sz="4800" b="1" dirty="0">
                <a:solidFill>
                  <a:schemeClr val="tx2"/>
                </a:solidFill>
                <a:ea typeface="微软雅黑" panose="020B0503020204020204" pitchFamily="34" charset="-122"/>
              </a:rPr>
              <a:t>CONTENTS</a:t>
            </a:r>
            <a:endParaRPr lang="zh-CN" altLang="en-US" sz="4800" b="1" dirty="0">
              <a:solidFill>
                <a:schemeClr val="tx2"/>
              </a:solidFill>
              <a:ea typeface="微软雅黑" panose="020B0503020204020204" pitchFamily="34" charset="-122"/>
            </a:endParaRPr>
          </a:p>
        </p:txBody>
      </p:sp>
      <p:sp>
        <p:nvSpPr>
          <p:cNvPr id="11" name="文本框 4"/>
          <p:cNvSpPr txBox="1"/>
          <p:nvPr/>
        </p:nvSpPr>
        <p:spPr>
          <a:xfrm>
            <a:off x="4803776" y="4191471"/>
            <a:ext cx="3175000" cy="461665"/>
          </a:xfrm>
          <a:prstGeom prst="rect">
            <a:avLst/>
          </a:prstGeom>
          <a:noFill/>
        </p:spPr>
        <p:txBody>
          <a:bodyPr wrap="squar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Dubbo</a:t>
            </a:r>
            <a:r>
              <a:rPr lang="zh-CN" altLang="en-US" sz="2400" b="1" dirty="0" smtClean="0">
                <a:solidFill>
                  <a:schemeClr val="bg1"/>
                </a:solidFill>
                <a:latin typeface="微软雅黑" panose="020B0503020204020204" pitchFamily="34" charset="-122"/>
                <a:ea typeface="微软雅黑" panose="020B0503020204020204" pitchFamily="34" charset="-122"/>
              </a:rPr>
              <a:t>技术整合</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3052355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6700" y="639999"/>
            <a:ext cx="3213100" cy="461665"/>
          </a:xfrm>
          <a:prstGeom prst="rect">
            <a:avLst/>
          </a:prstGeom>
          <a:noFill/>
        </p:spPr>
        <p:txBody>
          <a:bodyPr wrap="square" rtlCol="0">
            <a:spAutoFit/>
          </a:bodyPr>
          <a:lstStyle/>
          <a:p>
            <a:r>
              <a:rPr lang="zh-CN" altLang="en-US" sz="2400" b="1" dirty="0" smtClean="0">
                <a:solidFill>
                  <a:schemeClr val="tx2"/>
                </a:solidFill>
                <a:latin typeface="微软雅黑" panose="020B0503020204020204" pitchFamily="34" charset="-122"/>
                <a:ea typeface="微软雅黑" panose="020B0503020204020204" pitchFamily="34" charset="-122"/>
              </a:rPr>
              <a:t>演示</a:t>
            </a:r>
            <a:r>
              <a:rPr lang="en-US" altLang="zh-CN" sz="2400" b="1" dirty="0" smtClean="0">
                <a:solidFill>
                  <a:schemeClr val="tx2"/>
                </a:solidFill>
                <a:latin typeface="微软雅黑" panose="020B0503020204020204" pitchFamily="34" charset="-122"/>
                <a:ea typeface="微软雅黑" panose="020B0503020204020204" pitchFamily="34" charset="-122"/>
              </a:rPr>
              <a:t>demo</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683568" y="1628800"/>
            <a:ext cx="7776864" cy="3970318"/>
          </a:xfrm>
          <a:prstGeom prst="rect">
            <a:avLst/>
          </a:prstGeom>
          <a:noFill/>
        </p:spPr>
        <p:txBody>
          <a:bodyPr wrap="square" rtlCol="0">
            <a:spAutoFit/>
          </a:bodyPr>
          <a:lstStyle/>
          <a:p>
            <a:r>
              <a:rPr lang="en-US" altLang="zh-CN" dirty="0" smtClean="0"/>
              <a:t>Demo</a:t>
            </a:r>
            <a:r>
              <a:rPr lang="zh-CN" altLang="en-US" dirty="0" smtClean="0"/>
              <a:t>工程地址：</a:t>
            </a:r>
            <a:r>
              <a:rPr lang="en-US" altLang="zh-CN" dirty="0" err="1" smtClean="0"/>
              <a:t>svn</a:t>
            </a:r>
            <a:r>
              <a:rPr lang="zh-CN" altLang="en-US" dirty="0" smtClean="0"/>
              <a:t>地址</a:t>
            </a:r>
            <a:endParaRPr lang="en-US" altLang="zh-CN" dirty="0" smtClean="0"/>
          </a:p>
          <a:p>
            <a:r>
              <a:rPr lang="en-US" altLang="zh-CN" dirty="0" smtClean="0"/>
              <a:t>dubbo-admin</a:t>
            </a:r>
            <a:r>
              <a:rPr lang="zh-CN" altLang="en-US" dirty="0"/>
              <a:t> </a:t>
            </a:r>
            <a:r>
              <a:rPr lang="zh-CN" altLang="en-US" dirty="0" smtClean="0"/>
              <a:t> </a:t>
            </a:r>
            <a:r>
              <a:rPr lang="en-US" altLang="zh-CN" dirty="0" smtClean="0">
                <a:hlinkClick r:id="rId2"/>
              </a:rPr>
              <a:t>http://192.168.0.198:9000</a:t>
            </a:r>
            <a:r>
              <a:rPr lang="en-US" altLang="zh-CN" dirty="0" smtClean="0"/>
              <a:t> </a:t>
            </a:r>
            <a:r>
              <a:rPr lang="zh-CN" altLang="en-US" dirty="0"/>
              <a:t> </a:t>
            </a:r>
            <a:r>
              <a:rPr lang="en-US" altLang="zh-CN" dirty="0" smtClean="0"/>
              <a:t>root/root</a:t>
            </a:r>
          </a:p>
          <a:p>
            <a:r>
              <a:rPr lang="en-US" altLang="zh-CN" dirty="0" smtClean="0"/>
              <a:t>dubbo-monitor </a:t>
            </a:r>
            <a:r>
              <a:rPr lang="en-US" altLang="zh-CN" dirty="0" smtClean="0">
                <a:hlinkClick r:id="rId3"/>
              </a:rPr>
              <a:t>http://192.168.0.198:9002</a:t>
            </a:r>
            <a:endParaRPr lang="en-US" altLang="zh-CN" dirty="0" smtClean="0"/>
          </a:p>
          <a:p>
            <a:r>
              <a:rPr lang="en-US" altLang="zh-CN" dirty="0"/>
              <a:t>zookeeper-web</a:t>
            </a:r>
            <a:r>
              <a:rPr lang="en-US" altLang="zh-CN" dirty="0" smtClean="0"/>
              <a:t> </a:t>
            </a:r>
            <a:r>
              <a:rPr lang="en-US" altLang="zh-CN" dirty="0">
                <a:hlinkClick r:id="rId4"/>
              </a:rPr>
              <a:t>http://</a:t>
            </a:r>
            <a:r>
              <a:rPr lang="en-US" altLang="zh-CN" dirty="0" smtClean="0">
                <a:hlinkClick r:id="rId4"/>
              </a:rPr>
              <a:t>192.168.0.198:9000/zookeeper-web</a:t>
            </a:r>
            <a:r>
              <a:rPr lang="en-US" altLang="zh-CN" dirty="0" smtClean="0"/>
              <a:t> root/root</a:t>
            </a:r>
          </a:p>
          <a:p>
            <a:endParaRPr lang="en-US" altLang="zh-CN" dirty="0"/>
          </a:p>
          <a:p>
            <a:r>
              <a:rPr lang="zh-CN" altLang="en-US" dirty="0" smtClean="0"/>
              <a:t>演示站点：</a:t>
            </a:r>
            <a:endParaRPr lang="en-US" altLang="zh-CN" dirty="0" smtClean="0"/>
          </a:p>
          <a:p>
            <a:endParaRPr lang="en-US" altLang="zh-CN" dirty="0" smtClean="0"/>
          </a:p>
          <a:p>
            <a:r>
              <a:rPr lang="en-US" altLang="zh-CN" dirty="0" smtClean="0"/>
              <a:t>demo-web</a:t>
            </a:r>
            <a:r>
              <a:rPr lang="zh-CN" altLang="en-US" dirty="0" smtClean="0"/>
              <a:t>  </a:t>
            </a:r>
            <a:r>
              <a:rPr lang="en-US" altLang="zh-CN" dirty="0"/>
              <a:t>http://</a:t>
            </a:r>
            <a:r>
              <a:rPr lang="en-US" altLang="zh-CN" dirty="0" smtClean="0"/>
              <a:t>192.168.0.198:9000/demo-web</a:t>
            </a:r>
            <a:endParaRPr lang="en-US" altLang="zh-CN" dirty="0" smtClean="0"/>
          </a:p>
          <a:p>
            <a:endParaRPr lang="en-US" altLang="zh-CN" dirty="0"/>
          </a:p>
          <a:p>
            <a:r>
              <a:rPr lang="zh-CN" altLang="en-US" dirty="0" smtClean="0"/>
              <a:t>测试脚本</a:t>
            </a:r>
            <a:endParaRPr lang="en-US" altLang="zh-CN" dirty="0" smtClean="0"/>
          </a:p>
          <a:p>
            <a:r>
              <a:rPr lang="zh-CN" altLang="en-US" dirty="0" smtClean="0"/>
              <a:t>测试工具 ：</a:t>
            </a:r>
            <a:r>
              <a:rPr lang="en-US" altLang="zh-CN" dirty="0" err="1" smtClean="0"/>
              <a:t>http_load</a:t>
            </a:r>
            <a:endParaRPr lang="en-US" altLang="zh-CN" dirty="0" smtClean="0"/>
          </a:p>
          <a:p>
            <a:r>
              <a:rPr lang="zh-CN" altLang="en-US" dirty="0" smtClean="0"/>
              <a:t>测试例子参考：</a:t>
            </a:r>
            <a:r>
              <a:rPr lang="zh-CN" altLang="en-US" dirty="0">
                <a:hlinkClick r:id="rId5"/>
              </a:rPr>
              <a:t>点击</a:t>
            </a:r>
            <a:endParaRPr lang="en-US" altLang="zh-CN" dirty="0" smtClean="0"/>
          </a:p>
          <a:p>
            <a:r>
              <a:rPr lang="en-US" altLang="zh-CN" dirty="0" smtClean="0"/>
              <a:t> </a:t>
            </a:r>
            <a:endParaRPr lang="en-US" altLang="zh-CN" dirty="0"/>
          </a:p>
          <a:p>
            <a:endParaRPr lang="zh-CN" altLang="en-US" dirty="0"/>
          </a:p>
        </p:txBody>
      </p:sp>
    </p:spTree>
    <p:extLst>
      <p:ext uri="{BB962C8B-B14F-4D97-AF65-F5344CB8AC3E}">
        <p14:creationId xmlns:p14="http://schemas.microsoft.com/office/powerpoint/2010/main" val="2954117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58219" y="2484675"/>
            <a:ext cx="3420557" cy="682291"/>
          </a:xfrm>
          <a:prstGeom prst="rect">
            <a:avLst/>
          </a:prstGeom>
          <a:solidFill>
            <a:srgbClr val="4584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 name="文本框 2"/>
          <p:cNvSpPr txBox="1"/>
          <p:nvPr/>
        </p:nvSpPr>
        <p:spPr>
          <a:xfrm>
            <a:off x="4803759" y="2510892"/>
            <a:ext cx="3175000" cy="46166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概念</a:t>
            </a:r>
            <a:r>
              <a:rPr lang="en-US" altLang="zh-CN" sz="2400" dirty="0">
                <a:solidFill>
                  <a:schemeClr val="bg1"/>
                </a:solidFill>
                <a:latin typeface="微软雅黑" panose="020B0503020204020204" pitchFamily="34" charset="-122"/>
                <a:ea typeface="微软雅黑" panose="020B0503020204020204" pitchFamily="34" charset="-122"/>
              </a:rPr>
              <a:t>,</a:t>
            </a:r>
            <a:r>
              <a:rPr lang="zh-CN" altLang="en-US" sz="2400" dirty="0">
                <a:solidFill>
                  <a:schemeClr val="bg1"/>
                </a:solidFill>
                <a:latin typeface="微软雅黑" panose="020B0503020204020204" pitchFamily="34" charset="-122"/>
                <a:ea typeface="微软雅黑" panose="020B0503020204020204" pitchFamily="34" charset="-122"/>
              </a:rPr>
              <a:t>服务设计原则</a:t>
            </a:r>
          </a:p>
        </p:txBody>
      </p:sp>
      <p:sp>
        <p:nvSpPr>
          <p:cNvPr id="4" name="矩形 3"/>
          <p:cNvSpPr/>
          <p:nvPr/>
        </p:nvSpPr>
        <p:spPr>
          <a:xfrm>
            <a:off x="4558219" y="3325470"/>
            <a:ext cx="3420557" cy="6822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5" name="文本框 4"/>
          <p:cNvSpPr txBox="1"/>
          <p:nvPr/>
        </p:nvSpPr>
        <p:spPr>
          <a:xfrm>
            <a:off x="4793985" y="3325470"/>
            <a:ext cx="3175000" cy="461665"/>
          </a:xfrm>
          <a:prstGeom prst="rect">
            <a:avLst/>
          </a:prstGeom>
          <a:noFill/>
        </p:spPr>
        <p:txBody>
          <a:bodyPr wrap="square" rtlCol="0">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Dubbo</a:t>
            </a:r>
            <a:r>
              <a:rPr lang="zh-CN" altLang="en-US" sz="2400" dirty="0" smtClean="0">
                <a:solidFill>
                  <a:schemeClr val="bg1"/>
                </a:solidFill>
                <a:latin typeface="微软雅黑" panose="020B0503020204020204" pitchFamily="34" charset="-122"/>
                <a:ea typeface="微软雅黑" panose="020B0503020204020204" pitchFamily="34" charset="-122"/>
              </a:rPr>
              <a:t>功能介绍</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4558219" y="4167879"/>
            <a:ext cx="3420557" cy="6822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8" name="矩形 7"/>
          <p:cNvSpPr/>
          <p:nvPr/>
        </p:nvSpPr>
        <p:spPr>
          <a:xfrm>
            <a:off x="4558219" y="5019555"/>
            <a:ext cx="3420557" cy="6822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9" name="文本框 8"/>
          <p:cNvSpPr txBox="1"/>
          <p:nvPr/>
        </p:nvSpPr>
        <p:spPr>
          <a:xfrm>
            <a:off x="4803759" y="5017958"/>
            <a:ext cx="3175000"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进度及完成情况</a:t>
            </a:r>
          </a:p>
        </p:txBody>
      </p:sp>
      <p:sp>
        <p:nvSpPr>
          <p:cNvPr id="10" name="文本框 9"/>
          <p:cNvSpPr txBox="1"/>
          <p:nvPr/>
        </p:nvSpPr>
        <p:spPr>
          <a:xfrm>
            <a:off x="1254126" y="413679"/>
            <a:ext cx="3549634" cy="830997"/>
          </a:xfrm>
          <a:prstGeom prst="rect">
            <a:avLst/>
          </a:prstGeom>
          <a:noFill/>
        </p:spPr>
        <p:txBody>
          <a:bodyPr wrap="square" rtlCol="0">
            <a:spAutoFit/>
          </a:bodyPr>
          <a:lstStyle/>
          <a:p>
            <a:r>
              <a:rPr lang="en-US" altLang="zh-CN" sz="4800" b="1" dirty="0">
                <a:solidFill>
                  <a:schemeClr val="tx2"/>
                </a:solidFill>
                <a:ea typeface="微软雅黑" panose="020B0503020204020204" pitchFamily="34" charset="-122"/>
              </a:rPr>
              <a:t>CONTENTS</a:t>
            </a:r>
            <a:endParaRPr lang="zh-CN" altLang="en-US" sz="4800" b="1" dirty="0">
              <a:solidFill>
                <a:schemeClr val="tx2"/>
              </a:solidFill>
              <a:ea typeface="微软雅黑" panose="020B0503020204020204" pitchFamily="34" charset="-122"/>
            </a:endParaRPr>
          </a:p>
        </p:txBody>
      </p:sp>
      <p:sp>
        <p:nvSpPr>
          <p:cNvPr id="11" name="文本框 4"/>
          <p:cNvSpPr txBox="1"/>
          <p:nvPr/>
        </p:nvSpPr>
        <p:spPr>
          <a:xfrm>
            <a:off x="4803776" y="4191471"/>
            <a:ext cx="3175000" cy="461665"/>
          </a:xfrm>
          <a:prstGeom prst="rect">
            <a:avLst/>
          </a:prstGeom>
          <a:noFill/>
        </p:spPr>
        <p:txBody>
          <a:bodyPr wrap="square" rtlCol="0">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Dubbo</a:t>
            </a:r>
            <a:r>
              <a:rPr lang="zh-CN" altLang="en-US" sz="2400" dirty="0" smtClean="0">
                <a:solidFill>
                  <a:schemeClr val="bg1"/>
                </a:solidFill>
                <a:latin typeface="微软雅黑" panose="020B0503020204020204" pitchFamily="34" charset="-122"/>
                <a:ea typeface="微软雅黑" panose="020B0503020204020204" pitchFamily="34" charset="-122"/>
              </a:rPr>
              <a:t>技术整合</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3789736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97134" y="1682050"/>
            <a:ext cx="1517382" cy="425671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latin typeface="微软雅黑" panose="020B0503020204020204" pitchFamily="34" charset="-122"/>
              <a:ea typeface="微软雅黑" panose="020B0503020204020204" pitchFamily="34" charset="-122"/>
            </a:endParaRPr>
          </a:p>
        </p:txBody>
      </p:sp>
      <p:cxnSp>
        <p:nvCxnSpPr>
          <p:cNvPr id="3" name="直接连接符 6"/>
          <p:cNvCxnSpPr>
            <a:stCxn id="10" idx="3"/>
          </p:cNvCxnSpPr>
          <p:nvPr/>
        </p:nvCxnSpPr>
        <p:spPr>
          <a:xfrm>
            <a:off x="2297161" y="2477892"/>
            <a:ext cx="1517381" cy="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直接连接符 7"/>
          <p:cNvCxnSpPr>
            <a:stCxn id="13" idx="3"/>
          </p:cNvCxnSpPr>
          <p:nvPr/>
        </p:nvCxnSpPr>
        <p:spPr>
          <a:xfrm flipV="1">
            <a:off x="2297161" y="3832827"/>
            <a:ext cx="1517381" cy="8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直接连接符 8"/>
          <p:cNvCxnSpPr/>
          <p:nvPr/>
        </p:nvCxnSpPr>
        <p:spPr>
          <a:xfrm>
            <a:off x="2304341" y="5188532"/>
            <a:ext cx="15089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15"/>
          <p:cNvSpPr txBox="1">
            <a:spLocks noChangeArrowheads="1"/>
          </p:cNvSpPr>
          <p:nvPr/>
        </p:nvSpPr>
        <p:spPr bwMode="auto">
          <a:xfrm>
            <a:off x="2654217" y="2041745"/>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1200" dirty="0" smtClean="0">
                <a:solidFill>
                  <a:srgbClr val="FFFFFF"/>
                </a:solidFill>
                <a:latin typeface="微软雅黑" panose="020B0503020204020204" pitchFamily="34" charset="-122"/>
                <a:ea typeface="微软雅黑" panose="020B0503020204020204" pitchFamily="34" charset="-122"/>
              </a:rPr>
              <a:t>参考官网</a:t>
            </a:r>
            <a:endParaRPr lang="zh-CN" altLang="en-US" sz="1200" dirty="0">
              <a:solidFill>
                <a:srgbClr val="FFFFFF"/>
              </a:solidFill>
              <a:latin typeface="微软雅黑" panose="020B0503020204020204" pitchFamily="34" charset="-122"/>
              <a:ea typeface="微软雅黑" panose="020B0503020204020204" pitchFamily="34" charset="-122"/>
            </a:endParaRPr>
          </a:p>
        </p:txBody>
      </p:sp>
      <p:sp>
        <p:nvSpPr>
          <p:cNvPr id="7" name="TextBox 16"/>
          <p:cNvSpPr txBox="1">
            <a:spLocks noChangeArrowheads="1"/>
          </p:cNvSpPr>
          <p:nvPr/>
        </p:nvSpPr>
        <p:spPr bwMode="auto">
          <a:xfrm>
            <a:off x="2441014" y="3212976"/>
            <a:ext cx="12266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1200" dirty="0" smtClean="0">
                <a:solidFill>
                  <a:srgbClr val="FFFFFF"/>
                </a:solidFill>
                <a:latin typeface="微软雅黑" panose="020B0503020204020204" pitchFamily="34" charset="-122"/>
                <a:ea typeface="微软雅黑" panose="020B0503020204020204" pitchFamily="34" charset="-122"/>
              </a:rPr>
              <a:t>参考官网</a:t>
            </a:r>
            <a:r>
              <a:rPr lang="en-US" altLang="zh-CN" sz="1200" dirty="0" smtClean="0">
                <a:solidFill>
                  <a:srgbClr val="FFFFFF"/>
                </a:solidFill>
                <a:latin typeface="微软雅黑" panose="020B0503020204020204" pitchFamily="34" charset="-122"/>
                <a:ea typeface="微软雅黑" panose="020B0503020204020204" pitchFamily="34" charset="-122"/>
              </a:rPr>
              <a:t>demo</a:t>
            </a:r>
            <a:endParaRPr lang="zh-CN" altLang="en-US" sz="1200" dirty="0">
              <a:solidFill>
                <a:srgbClr val="FFFFFF"/>
              </a:solidFill>
              <a:latin typeface="微软雅黑" panose="020B0503020204020204" pitchFamily="34" charset="-122"/>
              <a:ea typeface="微软雅黑" panose="020B0503020204020204" pitchFamily="34" charset="-122"/>
            </a:endParaRPr>
          </a:p>
        </p:txBody>
      </p:sp>
      <p:sp>
        <p:nvSpPr>
          <p:cNvPr id="8" name="TextBox 17"/>
          <p:cNvSpPr txBox="1">
            <a:spLocks noChangeArrowheads="1"/>
          </p:cNvSpPr>
          <p:nvPr/>
        </p:nvSpPr>
        <p:spPr bwMode="auto">
          <a:xfrm>
            <a:off x="2449834" y="4509120"/>
            <a:ext cx="120898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1200" dirty="0" smtClean="0">
                <a:solidFill>
                  <a:srgbClr val="FFFFFF"/>
                </a:solidFill>
                <a:latin typeface="微软雅黑" panose="020B0503020204020204" pitchFamily="34" charset="-122"/>
                <a:ea typeface="微软雅黑" panose="020B0503020204020204" pitchFamily="34" charset="-122"/>
              </a:rPr>
              <a:t>结合</a:t>
            </a:r>
            <a:r>
              <a:rPr lang="en-US" altLang="zh-CN" sz="1200" dirty="0" err="1" smtClean="0">
                <a:solidFill>
                  <a:srgbClr val="FFFFFF"/>
                </a:solidFill>
                <a:latin typeface="微软雅黑" panose="020B0503020204020204" pitchFamily="34" charset="-122"/>
                <a:ea typeface="微软雅黑" panose="020B0503020204020204" pitchFamily="34" charset="-122"/>
              </a:rPr>
              <a:t>svn</a:t>
            </a:r>
            <a:r>
              <a:rPr lang="en-US" altLang="zh-CN" sz="1200" dirty="0" smtClean="0">
                <a:solidFill>
                  <a:srgbClr val="FFFFFF"/>
                </a:solidFill>
                <a:latin typeface="微软雅黑" panose="020B0503020204020204" pitchFamily="34" charset="-122"/>
                <a:ea typeface="微软雅黑" panose="020B0503020204020204" pitchFamily="34" charset="-122"/>
              </a:rPr>
              <a:t> </a:t>
            </a:r>
            <a:r>
              <a:rPr lang="en-US" altLang="zh-CN" sz="1200" dirty="0" smtClean="0">
                <a:solidFill>
                  <a:srgbClr val="FFFFFF"/>
                </a:solidFill>
                <a:latin typeface="微软雅黑" panose="020B0503020204020204" pitchFamily="34" charset="-122"/>
                <a:ea typeface="微软雅黑" panose="020B0503020204020204" pitchFamily="34" charset="-122"/>
              </a:rPr>
              <a:t>demo</a:t>
            </a:r>
            <a:endParaRPr lang="zh-CN" altLang="en-US" sz="1200" dirty="0">
              <a:solidFill>
                <a:srgbClr val="FFFFFF"/>
              </a:solidFill>
              <a:latin typeface="微软雅黑" panose="020B0503020204020204" pitchFamily="34" charset="-122"/>
              <a:ea typeface="微软雅黑" panose="020B0503020204020204" pitchFamily="34" charset="-122"/>
            </a:endParaRPr>
          </a:p>
        </p:txBody>
      </p:sp>
      <p:sp>
        <p:nvSpPr>
          <p:cNvPr id="10" name="五边形 9"/>
          <p:cNvSpPr/>
          <p:nvPr/>
        </p:nvSpPr>
        <p:spPr bwMode="auto">
          <a:xfrm>
            <a:off x="3" y="2058379"/>
            <a:ext cx="2297134" cy="839043"/>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a:solidFill>
                <a:srgbClr val="287ED3"/>
              </a:solidFill>
              <a:latin typeface="微软雅黑" panose="020B0503020204020204" pitchFamily="34" charset="-122"/>
              <a:ea typeface="微软雅黑" panose="020B0503020204020204" pitchFamily="34" charset="-122"/>
            </a:endParaRPr>
          </a:p>
        </p:txBody>
      </p:sp>
      <p:sp>
        <p:nvSpPr>
          <p:cNvPr id="11" name="TextBox 19"/>
          <p:cNvSpPr txBox="1">
            <a:spLocks noChangeArrowheads="1"/>
          </p:cNvSpPr>
          <p:nvPr/>
        </p:nvSpPr>
        <p:spPr bwMode="auto">
          <a:xfrm>
            <a:off x="886343" y="2032845"/>
            <a:ext cx="413896" cy="584775"/>
          </a:xfrm>
          <a:prstGeom prst="rect">
            <a:avLst/>
          </a:prstGeom>
          <a:noFill/>
          <a:ln w="9525">
            <a:noFill/>
            <a:miter lim="800000"/>
            <a:headEnd/>
            <a:tailEnd/>
          </a:ln>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3200" b="1" dirty="0">
                <a:solidFill>
                  <a:schemeClr val="bg1"/>
                </a:solidFill>
                <a:latin typeface="+mn-lt"/>
                <a:ea typeface="微软雅黑" panose="020B0503020204020204" pitchFamily="34" charset="-122"/>
              </a:rPr>
              <a:t>1</a:t>
            </a:r>
            <a:endParaRPr lang="zh-CN" altLang="en-US" sz="3200" b="1" dirty="0">
              <a:solidFill>
                <a:schemeClr val="bg1"/>
              </a:solidFill>
              <a:latin typeface="+mn-lt"/>
              <a:ea typeface="微软雅黑" panose="020B0503020204020204" pitchFamily="34" charset="-122"/>
            </a:endParaRPr>
          </a:p>
        </p:txBody>
      </p:sp>
      <p:sp>
        <p:nvSpPr>
          <p:cNvPr id="13" name="五边形 12"/>
          <p:cNvSpPr/>
          <p:nvPr/>
        </p:nvSpPr>
        <p:spPr bwMode="auto">
          <a:xfrm>
            <a:off x="3" y="3414098"/>
            <a:ext cx="2297134" cy="839043"/>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a:solidFill>
                <a:srgbClr val="287ED3"/>
              </a:solidFill>
              <a:latin typeface="微软雅黑" panose="020B0503020204020204" pitchFamily="34" charset="-122"/>
              <a:ea typeface="微软雅黑" panose="020B0503020204020204" pitchFamily="34" charset="-122"/>
            </a:endParaRPr>
          </a:p>
        </p:txBody>
      </p:sp>
      <p:sp>
        <p:nvSpPr>
          <p:cNvPr id="14" name="TextBox 20"/>
          <p:cNvSpPr txBox="1">
            <a:spLocks noChangeArrowheads="1"/>
          </p:cNvSpPr>
          <p:nvPr/>
        </p:nvSpPr>
        <p:spPr bwMode="auto">
          <a:xfrm>
            <a:off x="898277" y="3407381"/>
            <a:ext cx="413896" cy="584775"/>
          </a:xfrm>
          <a:prstGeom prst="rect">
            <a:avLst/>
          </a:prstGeom>
          <a:noFill/>
          <a:ln w="9525">
            <a:noFill/>
            <a:miter lim="800000"/>
            <a:headEnd/>
            <a:tailEnd/>
          </a:ln>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3200" b="1" dirty="0">
                <a:solidFill>
                  <a:schemeClr val="bg1"/>
                </a:solidFill>
                <a:latin typeface="+mn-lt"/>
                <a:ea typeface="微软雅黑" panose="020B0503020204020204" pitchFamily="34" charset="-122"/>
              </a:rPr>
              <a:t>2</a:t>
            </a:r>
            <a:endParaRPr lang="zh-CN" altLang="en-US" sz="3200" b="1" dirty="0">
              <a:solidFill>
                <a:schemeClr val="bg1"/>
              </a:solidFill>
              <a:latin typeface="+mn-lt"/>
              <a:ea typeface="微软雅黑" panose="020B0503020204020204" pitchFamily="34" charset="-122"/>
            </a:endParaRPr>
          </a:p>
        </p:txBody>
      </p:sp>
      <p:sp>
        <p:nvSpPr>
          <p:cNvPr id="16" name="五边形 15"/>
          <p:cNvSpPr/>
          <p:nvPr/>
        </p:nvSpPr>
        <p:spPr bwMode="auto">
          <a:xfrm>
            <a:off x="3" y="4767775"/>
            <a:ext cx="2297134" cy="839043"/>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a:solidFill>
                <a:srgbClr val="287ED3"/>
              </a:solidFill>
              <a:latin typeface="微软雅黑" panose="020B0503020204020204" pitchFamily="34" charset="-122"/>
              <a:ea typeface="微软雅黑" panose="020B0503020204020204" pitchFamily="34" charset="-122"/>
            </a:endParaRPr>
          </a:p>
        </p:txBody>
      </p:sp>
      <p:sp>
        <p:nvSpPr>
          <p:cNvPr id="17" name="TextBox 21"/>
          <p:cNvSpPr txBox="1">
            <a:spLocks noChangeArrowheads="1"/>
          </p:cNvSpPr>
          <p:nvPr/>
        </p:nvSpPr>
        <p:spPr bwMode="auto">
          <a:xfrm>
            <a:off x="898277" y="4779499"/>
            <a:ext cx="413896" cy="584775"/>
          </a:xfrm>
          <a:prstGeom prst="rect">
            <a:avLst/>
          </a:prstGeom>
          <a:noFill/>
          <a:ln w="9525">
            <a:noFill/>
            <a:miter lim="800000"/>
            <a:headEnd/>
            <a:tailEnd/>
          </a:ln>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3200" b="1" dirty="0">
                <a:solidFill>
                  <a:schemeClr val="bg1"/>
                </a:solidFill>
                <a:latin typeface="+mn-lt"/>
                <a:ea typeface="微软雅黑" panose="020B0503020204020204" pitchFamily="34" charset="-122"/>
              </a:rPr>
              <a:t>3</a:t>
            </a:r>
            <a:endParaRPr lang="zh-CN" altLang="en-US" sz="3200" b="1" dirty="0">
              <a:solidFill>
                <a:schemeClr val="bg1"/>
              </a:solidFill>
              <a:latin typeface="+mn-lt"/>
              <a:ea typeface="微软雅黑" panose="020B0503020204020204" pitchFamily="34" charset="-122"/>
            </a:endParaRPr>
          </a:p>
        </p:txBody>
      </p:sp>
      <p:cxnSp>
        <p:nvCxnSpPr>
          <p:cNvPr id="18" name="直接连接符 21"/>
          <p:cNvCxnSpPr/>
          <p:nvPr/>
        </p:nvCxnSpPr>
        <p:spPr>
          <a:xfrm>
            <a:off x="3813317" y="2478692"/>
            <a:ext cx="4716883"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9" name="直接连接符 22"/>
          <p:cNvCxnSpPr/>
          <p:nvPr/>
        </p:nvCxnSpPr>
        <p:spPr>
          <a:xfrm>
            <a:off x="3813317" y="3832811"/>
            <a:ext cx="4716883"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0" name="直接连接符 23"/>
          <p:cNvCxnSpPr/>
          <p:nvPr/>
        </p:nvCxnSpPr>
        <p:spPr>
          <a:xfrm>
            <a:off x="3817543" y="5188532"/>
            <a:ext cx="4716883"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0" name="TextBox 40"/>
          <p:cNvSpPr txBox="1"/>
          <p:nvPr/>
        </p:nvSpPr>
        <p:spPr bwMode="auto">
          <a:xfrm>
            <a:off x="4193863" y="1934084"/>
            <a:ext cx="3536204" cy="452432"/>
          </a:xfrm>
          <a:prstGeom prst="rect">
            <a:avLst/>
          </a:prstGeom>
          <a:noFill/>
        </p:spPr>
        <p:txBody>
          <a:bodyPr wrap="square">
            <a:spAutoFit/>
          </a:bodyPr>
          <a:lstStyle/>
          <a:p>
            <a:pPr lvl="0">
              <a:lnSpc>
                <a:spcPct val="130000"/>
              </a:lnSpc>
            </a:pPr>
            <a:r>
              <a:rPr lang="en-US" altLang="zh-CN" dirty="0">
                <a:solidFill>
                  <a:srgbClr val="000000"/>
                </a:solidFill>
              </a:rPr>
              <a:t>http://dubbo.io</a:t>
            </a:r>
            <a:endParaRPr lang="zh-CN" altLang="en-US" dirty="0">
              <a:solidFill>
                <a:srgbClr val="000000"/>
              </a:solidFill>
            </a:endParaRPr>
          </a:p>
        </p:txBody>
      </p:sp>
      <p:sp>
        <p:nvSpPr>
          <p:cNvPr id="43" name="文本框 42"/>
          <p:cNvSpPr txBox="1"/>
          <p:nvPr/>
        </p:nvSpPr>
        <p:spPr>
          <a:xfrm>
            <a:off x="266700" y="639999"/>
            <a:ext cx="3213100" cy="461665"/>
          </a:xfrm>
          <a:prstGeom prst="rect">
            <a:avLst/>
          </a:prstGeom>
          <a:noFill/>
        </p:spPr>
        <p:txBody>
          <a:bodyPr wrap="square" rtlCol="0">
            <a:spAutoFit/>
          </a:bodyPr>
          <a:lstStyle/>
          <a:p>
            <a:r>
              <a:rPr lang="zh-CN" altLang="en-US" sz="2400" b="1" dirty="0">
                <a:solidFill>
                  <a:schemeClr val="tx2"/>
                </a:solidFill>
                <a:latin typeface="微软雅黑" panose="020B0503020204020204" pitchFamily="34" charset="-122"/>
                <a:ea typeface="微软雅黑" panose="020B0503020204020204" pitchFamily="34" charset="-122"/>
              </a:rPr>
              <a:t>研究内容及方法</a:t>
            </a:r>
          </a:p>
        </p:txBody>
      </p:sp>
      <p:sp>
        <p:nvSpPr>
          <p:cNvPr id="47" name="TextBox 40"/>
          <p:cNvSpPr txBox="1"/>
          <p:nvPr/>
        </p:nvSpPr>
        <p:spPr bwMode="auto">
          <a:xfrm>
            <a:off x="4139952" y="2852936"/>
            <a:ext cx="4482594" cy="1018099"/>
          </a:xfrm>
          <a:prstGeom prst="rect">
            <a:avLst/>
          </a:prstGeom>
          <a:noFill/>
        </p:spPr>
        <p:txBody>
          <a:bodyPr wrap="square">
            <a:spAutoFit/>
          </a:bodyPr>
          <a:lstStyle/>
          <a:p>
            <a:pPr lvl="0">
              <a:lnSpc>
                <a:spcPct val="130000"/>
              </a:lnSpc>
            </a:pPr>
            <a:r>
              <a:rPr lang="en-US" altLang="zh-CN" sz="1600" dirty="0" smtClean="0">
                <a:solidFill>
                  <a:srgbClr val="000000"/>
                </a:solidFill>
              </a:rPr>
              <a:t>https://github.com/alibaba/dubbo/tree/master/dubbo-demomo</a:t>
            </a:r>
          </a:p>
          <a:p>
            <a:pPr lvl="0">
              <a:lnSpc>
                <a:spcPct val="130000"/>
              </a:lnSpc>
            </a:pPr>
            <a:endParaRPr lang="zh-CN" altLang="en-US" sz="1600" dirty="0">
              <a:solidFill>
                <a:srgbClr val="000000"/>
              </a:solidFill>
            </a:endParaRPr>
          </a:p>
        </p:txBody>
      </p:sp>
      <p:sp>
        <p:nvSpPr>
          <p:cNvPr id="48" name="TextBox 40"/>
          <p:cNvSpPr txBox="1"/>
          <p:nvPr/>
        </p:nvSpPr>
        <p:spPr bwMode="auto">
          <a:xfrm>
            <a:off x="4213080" y="3960410"/>
            <a:ext cx="4336337" cy="1292662"/>
          </a:xfrm>
          <a:prstGeom prst="rect">
            <a:avLst/>
          </a:prstGeom>
          <a:noFill/>
        </p:spPr>
        <p:txBody>
          <a:bodyPr wrap="square">
            <a:spAutoFit/>
          </a:bodyPr>
          <a:lstStyle/>
          <a:p>
            <a:pPr lvl="0">
              <a:lnSpc>
                <a:spcPct val="130000"/>
              </a:lnSpc>
            </a:pPr>
            <a:r>
              <a:rPr lang="en-US" altLang="zh-CN" sz="1000" dirty="0">
                <a:solidFill>
                  <a:srgbClr val="000000"/>
                </a:solidFill>
                <a:hlinkClick r:id="rId3"/>
              </a:rPr>
              <a:t>http://</a:t>
            </a:r>
            <a:r>
              <a:rPr lang="en-US" altLang="zh-CN" sz="1000" dirty="0" smtClean="0">
                <a:solidFill>
                  <a:srgbClr val="000000"/>
                </a:solidFill>
                <a:hlinkClick r:id="rId3"/>
              </a:rPr>
              <a:t>csvn.test.com/svn/dev1/projects/data/trunk/date-demo</a:t>
            </a:r>
            <a:endParaRPr lang="en-US" altLang="zh-CN" sz="1000" dirty="0" smtClean="0">
              <a:solidFill>
                <a:srgbClr val="000000"/>
              </a:solidFill>
            </a:endParaRPr>
          </a:p>
          <a:p>
            <a:pPr lvl="0">
              <a:lnSpc>
                <a:spcPct val="130000"/>
              </a:lnSpc>
            </a:pPr>
            <a:r>
              <a:rPr lang="en-US" altLang="zh-CN" sz="1000" dirty="0">
                <a:solidFill>
                  <a:srgbClr val="000000"/>
                </a:solidFill>
              </a:rPr>
              <a:t>http://svn.test.com/svn/new/architect/doc/</a:t>
            </a:r>
            <a:r>
              <a:rPr lang="zh-CN" altLang="en-US" sz="1000" dirty="0">
                <a:solidFill>
                  <a:srgbClr val="000000"/>
                </a:solidFill>
              </a:rPr>
              <a:t>东奥</a:t>
            </a:r>
            <a:r>
              <a:rPr lang="en-US" altLang="zh-CN" sz="1000" dirty="0" err="1">
                <a:solidFill>
                  <a:srgbClr val="000000"/>
                </a:solidFill>
              </a:rPr>
              <a:t>DubboX</a:t>
            </a:r>
            <a:r>
              <a:rPr lang="zh-CN" altLang="en-US" sz="1000" dirty="0">
                <a:solidFill>
                  <a:srgbClr val="000000"/>
                </a:solidFill>
              </a:rPr>
              <a:t>服务化</a:t>
            </a:r>
            <a:r>
              <a:rPr lang="zh-CN" altLang="en-US" sz="1000" dirty="0" smtClean="0">
                <a:solidFill>
                  <a:srgbClr val="000000"/>
                </a:solidFill>
              </a:rPr>
              <a:t>框架</a:t>
            </a:r>
            <a:endParaRPr lang="en-US" altLang="zh-CN" sz="1000" dirty="0" smtClean="0">
              <a:solidFill>
                <a:srgbClr val="000000"/>
              </a:solidFill>
            </a:endParaRPr>
          </a:p>
          <a:p>
            <a:pPr lvl="0">
              <a:lnSpc>
                <a:spcPct val="130000"/>
              </a:lnSpc>
            </a:pPr>
            <a:endParaRPr lang="en-US" altLang="zh-CN" sz="1000" dirty="0">
              <a:solidFill>
                <a:srgbClr val="000000"/>
              </a:solidFill>
            </a:endParaRPr>
          </a:p>
          <a:p>
            <a:pPr lvl="0">
              <a:lnSpc>
                <a:spcPct val="130000"/>
              </a:lnSpc>
            </a:pPr>
            <a:endParaRPr lang="en-US" altLang="zh-CN" sz="1000" dirty="0" smtClean="0">
              <a:solidFill>
                <a:srgbClr val="000000"/>
              </a:solidFill>
            </a:endParaRPr>
          </a:p>
          <a:p>
            <a:pPr lvl="0">
              <a:lnSpc>
                <a:spcPct val="130000"/>
              </a:lnSpc>
            </a:pPr>
            <a:endParaRPr lang="en-US" altLang="zh-CN" sz="1000" dirty="0">
              <a:solidFill>
                <a:srgbClr val="000000"/>
              </a:solidFill>
            </a:endParaRPr>
          </a:p>
          <a:p>
            <a:pPr lvl="0">
              <a:lnSpc>
                <a:spcPct val="130000"/>
              </a:lnSpc>
            </a:pPr>
            <a:endParaRPr lang="zh-CN" altLang="en-US" sz="1000" dirty="0">
              <a:solidFill>
                <a:srgbClr val="000000"/>
              </a:solidFill>
            </a:endParaRPr>
          </a:p>
        </p:txBody>
      </p:sp>
      <p:sp>
        <p:nvSpPr>
          <p:cNvPr id="22" name="TextBox 17"/>
          <p:cNvSpPr txBox="1">
            <a:spLocks noChangeArrowheads="1"/>
          </p:cNvSpPr>
          <p:nvPr/>
        </p:nvSpPr>
        <p:spPr bwMode="auto">
          <a:xfrm>
            <a:off x="2500328" y="5384249"/>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1200" dirty="0" smtClean="0">
                <a:solidFill>
                  <a:srgbClr val="FFFFFF"/>
                </a:solidFill>
                <a:latin typeface="微软雅黑" panose="020B0503020204020204" pitchFamily="34" charset="-122"/>
                <a:ea typeface="微软雅黑" panose="020B0503020204020204" pitchFamily="34" charset="-122"/>
              </a:rPr>
              <a:t>结合内部</a:t>
            </a:r>
            <a:r>
              <a:rPr lang="zh-CN" altLang="en-US" sz="1200" dirty="0">
                <a:solidFill>
                  <a:srgbClr val="FFFFFF"/>
                </a:solidFill>
                <a:latin typeface="微软雅黑" panose="020B0503020204020204" pitchFamily="34" charset="-122"/>
                <a:ea typeface="微软雅黑" panose="020B0503020204020204" pitchFamily="34" charset="-122"/>
              </a:rPr>
              <a:t>文档</a:t>
            </a:r>
          </a:p>
        </p:txBody>
      </p:sp>
      <p:sp>
        <p:nvSpPr>
          <p:cNvPr id="24" name="TextBox 40"/>
          <p:cNvSpPr txBox="1"/>
          <p:nvPr/>
        </p:nvSpPr>
        <p:spPr bwMode="auto">
          <a:xfrm>
            <a:off x="4135906" y="5248859"/>
            <a:ext cx="4394294" cy="670889"/>
          </a:xfrm>
          <a:prstGeom prst="rect">
            <a:avLst/>
          </a:prstGeom>
          <a:noFill/>
        </p:spPr>
        <p:txBody>
          <a:bodyPr wrap="square">
            <a:spAutoFit/>
          </a:bodyPr>
          <a:lstStyle/>
          <a:p>
            <a:pPr lvl="0">
              <a:lnSpc>
                <a:spcPct val="130000"/>
              </a:lnSpc>
            </a:pPr>
            <a:r>
              <a:rPr lang="en-US" altLang="zh-CN" sz="1000" dirty="0">
                <a:solidFill>
                  <a:srgbClr val="000000"/>
                </a:solidFill>
              </a:rPr>
              <a:t>http://svn.test.com/svn/new/architect/doc/</a:t>
            </a:r>
            <a:r>
              <a:rPr lang="zh-CN" altLang="en-US" sz="1000" dirty="0">
                <a:solidFill>
                  <a:srgbClr val="000000"/>
                </a:solidFill>
              </a:rPr>
              <a:t>东奥</a:t>
            </a:r>
            <a:r>
              <a:rPr lang="en-US" altLang="zh-CN" sz="1000" dirty="0" err="1">
                <a:solidFill>
                  <a:srgbClr val="000000"/>
                </a:solidFill>
              </a:rPr>
              <a:t>DubboX</a:t>
            </a:r>
            <a:r>
              <a:rPr lang="zh-CN" altLang="en-US" sz="1000" dirty="0">
                <a:solidFill>
                  <a:srgbClr val="000000"/>
                </a:solidFill>
              </a:rPr>
              <a:t>服务化框架</a:t>
            </a:r>
            <a:r>
              <a:rPr lang="en-US" altLang="zh-CN" sz="1000" dirty="0">
                <a:solidFill>
                  <a:srgbClr val="000000"/>
                </a:solidFill>
              </a:rPr>
              <a:t>/</a:t>
            </a:r>
            <a:r>
              <a:rPr lang="en-US" altLang="zh-CN" sz="1000" dirty="0" err="1" smtClean="0">
                <a:solidFill>
                  <a:srgbClr val="000000"/>
                </a:solidFill>
              </a:rPr>
              <a:t>dubbo</a:t>
            </a:r>
            <a:r>
              <a:rPr lang="en-US" altLang="zh-CN" sz="1000" dirty="0" smtClean="0">
                <a:solidFill>
                  <a:srgbClr val="000000"/>
                </a:solidFill>
              </a:rPr>
              <a:t>-document</a:t>
            </a:r>
          </a:p>
          <a:p>
            <a:pPr lvl="0">
              <a:lnSpc>
                <a:spcPct val="130000"/>
              </a:lnSpc>
            </a:pPr>
            <a:endParaRPr lang="zh-CN" altLang="en-US" sz="1000" dirty="0">
              <a:solidFill>
                <a:srgbClr val="000000"/>
              </a:solidFill>
            </a:endParaRPr>
          </a:p>
        </p:txBody>
      </p:sp>
    </p:spTree>
    <p:extLst>
      <p:ext uri="{BB962C8B-B14F-4D97-AF65-F5344CB8AC3E}">
        <p14:creationId xmlns:p14="http://schemas.microsoft.com/office/powerpoint/2010/main" val="547892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42"/>
          <p:cNvSpPr txBox="1"/>
          <p:nvPr/>
        </p:nvSpPr>
        <p:spPr>
          <a:xfrm>
            <a:off x="266700" y="639999"/>
            <a:ext cx="3213100" cy="461665"/>
          </a:xfrm>
          <a:prstGeom prst="rect">
            <a:avLst/>
          </a:prstGeom>
          <a:noFill/>
        </p:spPr>
        <p:txBody>
          <a:bodyPr wrap="square" rtlCol="0">
            <a:spAutoFit/>
          </a:bodyPr>
          <a:lstStyle/>
          <a:p>
            <a:r>
              <a:rPr lang="zh-CN" altLang="en-US" sz="2400" b="1" dirty="0">
                <a:solidFill>
                  <a:schemeClr val="tx2"/>
                </a:solidFill>
                <a:latin typeface="微软雅黑" panose="020B0503020204020204" pitchFamily="34" charset="-122"/>
                <a:ea typeface="微软雅黑" panose="020B0503020204020204" pitchFamily="34" charset="-122"/>
              </a:rPr>
              <a:t>实验创新及难度</a:t>
            </a:r>
          </a:p>
        </p:txBody>
      </p:sp>
      <p:sp>
        <p:nvSpPr>
          <p:cNvPr id="23" name="菱形 22"/>
          <p:cNvSpPr/>
          <p:nvPr/>
        </p:nvSpPr>
        <p:spPr bwMode="auto">
          <a:xfrm>
            <a:off x="839107" y="1690617"/>
            <a:ext cx="792162" cy="768349"/>
          </a:xfrm>
          <a:prstGeom prst="diamond">
            <a:avLst/>
          </a:prstGeom>
          <a:solidFill>
            <a:srgbClr val="287ED3"/>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24" name="TextBox 17"/>
          <p:cNvSpPr txBox="1">
            <a:spLocks noChangeArrowheads="1"/>
          </p:cNvSpPr>
          <p:nvPr/>
        </p:nvSpPr>
        <p:spPr bwMode="auto">
          <a:xfrm>
            <a:off x="1093950" y="1796278"/>
            <a:ext cx="304892" cy="33855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1600" dirty="0">
                <a:solidFill>
                  <a:schemeClr val="bg1"/>
                </a:solidFill>
                <a:latin typeface="微软雅黑" panose="020B0503020204020204" pitchFamily="34" charset="-122"/>
                <a:ea typeface="微软雅黑" panose="020B0503020204020204" pitchFamily="34" charset="-122"/>
              </a:rPr>
              <a:t>1</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6" name="菱形 25"/>
          <p:cNvSpPr/>
          <p:nvPr/>
        </p:nvSpPr>
        <p:spPr bwMode="auto">
          <a:xfrm>
            <a:off x="2867555" y="1690617"/>
            <a:ext cx="792163" cy="768349"/>
          </a:xfrm>
          <a:prstGeom prst="diamond">
            <a:avLst/>
          </a:prstGeom>
          <a:solidFill>
            <a:srgbClr val="287ED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27" name="TextBox 18"/>
          <p:cNvSpPr txBox="1">
            <a:spLocks noChangeArrowheads="1"/>
          </p:cNvSpPr>
          <p:nvPr/>
        </p:nvSpPr>
        <p:spPr bwMode="auto">
          <a:xfrm>
            <a:off x="3122370" y="1812066"/>
            <a:ext cx="304892" cy="33855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1600" dirty="0">
                <a:solidFill>
                  <a:schemeClr val="bg1"/>
                </a:solidFill>
                <a:latin typeface="微软雅黑" panose="020B0503020204020204" pitchFamily="34" charset="-122"/>
                <a:ea typeface="微软雅黑" panose="020B0503020204020204" pitchFamily="34" charset="-122"/>
              </a:rPr>
              <a:t>2</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9" name="菱形 28"/>
          <p:cNvSpPr/>
          <p:nvPr/>
        </p:nvSpPr>
        <p:spPr bwMode="auto">
          <a:xfrm>
            <a:off x="4711880" y="1680050"/>
            <a:ext cx="792162" cy="766233"/>
          </a:xfrm>
          <a:prstGeom prst="diamond">
            <a:avLst/>
          </a:prstGeom>
          <a:solidFill>
            <a:srgbClr val="287ED3"/>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30" name="TextBox 19"/>
          <p:cNvSpPr txBox="1">
            <a:spLocks noChangeArrowheads="1"/>
          </p:cNvSpPr>
          <p:nvPr/>
        </p:nvSpPr>
        <p:spPr bwMode="auto">
          <a:xfrm>
            <a:off x="4966723" y="1808696"/>
            <a:ext cx="304892" cy="33855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1600" dirty="0">
                <a:solidFill>
                  <a:schemeClr val="bg1"/>
                </a:solidFill>
                <a:latin typeface="微软雅黑" panose="020B0503020204020204" pitchFamily="34" charset="-122"/>
                <a:ea typeface="微软雅黑" panose="020B0503020204020204" pitchFamily="34" charset="-122"/>
              </a:rPr>
              <a:t>3</a:t>
            </a:r>
            <a:endParaRPr lang="zh-CN" altLang="en-US" sz="16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23"/>
          <p:cNvCxnSpPr>
            <a:stCxn id="23" idx="2"/>
          </p:cNvCxnSpPr>
          <p:nvPr/>
        </p:nvCxnSpPr>
        <p:spPr>
          <a:xfrm>
            <a:off x="1235982" y="2458985"/>
            <a:ext cx="0" cy="76835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24"/>
          <p:cNvCxnSpPr/>
          <p:nvPr/>
        </p:nvCxnSpPr>
        <p:spPr>
          <a:xfrm>
            <a:off x="767671" y="3227313"/>
            <a:ext cx="87153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25"/>
          <p:cNvCxnSpPr/>
          <p:nvPr/>
        </p:nvCxnSpPr>
        <p:spPr>
          <a:xfrm>
            <a:off x="3273927" y="2446285"/>
            <a:ext cx="0" cy="76835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26"/>
          <p:cNvCxnSpPr/>
          <p:nvPr/>
        </p:nvCxnSpPr>
        <p:spPr>
          <a:xfrm>
            <a:off x="2805643" y="3214613"/>
            <a:ext cx="87153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27"/>
          <p:cNvCxnSpPr/>
          <p:nvPr/>
        </p:nvCxnSpPr>
        <p:spPr>
          <a:xfrm>
            <a:off x="5107167" y="2399719"/>
            <a:ext cx="0" cy="76835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28"/>
          <p:cNvCxnSpPr/>
          <p:nvPr/>
        </p:nvCxnSpPr>
        <p:spPr>
          <a:xfrm>
            <a:off x="4640444" y="3168047"/>
            <a:ext cx="87153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7" name="TextBox 40"/>
          <p:cNvSpPr txBox="1"/>
          <p:nvPr/>
        </p:nvSpPr>
        <p:spPr bwMode="auto">
          <a:xfrm>
            <a:off x="499309" y="3943653"/>
            <a:ext cx="1473350" cy="572464"/>
          </a:xfrm>
          <a:prstGeom prst="rect">
            <a:avLst/>
          </a:prstGeom>
          <a:noFill/>
        </p:spPr>
        <p:txBody>
          <a:bodyPr wrap="square">
            <a:spAutoFit/>
          </a:bodyPr>
          <a:lstStyle/>
          <a:p>
            <a:pPr lvl="0">
              <a:lnSpc>
                <a:spcPct val="130000"/>
              </a:lnSpc>
            </a:pPr>
            <a:r>
              <a:rPr lang="zh-CN" altLang="en-US" sz="1200" dirty="0" smtClean="0">
                <a:solidFill>
                  <a:srgbClr val="000000"/>
                </a:solidFill>
              </a:rPr>
              <a:t>非</a:t>
            </a:r>
            <a:r>
              <a:rPr lang="en-US" altLang="zh-CN" sz="1200" dirty="0" smtClean="0">
                <a:solidFill>
                  <a:srgbClr val="000000"/>
                </a:solidFill>
              </a:rPr>
              <a:t>dubbo</a:t>
            </a:r>
            <a:r>
              <a:rPr lang="zh-CN" altLang="en-US" sz="1200" dirty="0" smtClean="0">
                <a:solidFill>
                  <a:srgbClr val="000000"/>
                </a:solidFill>
              </a:rPr>
              <a:t>框架调用监控</a:t>
            </a:r>
            <a:endParaRPr lang="zh-CN" altLang="en-US" sz="1200" dirty="0">
              <a:solidFill>
                <a:srgbClr val="000000"/>
              </a:solidFill>
            </a:endParaRPr>
          </a:p>
        </p:txBody>
      </p:sp>
      <p:sp>
        <p:nvSpPr>
          <p:cNvPr id="9" name="矩形 8"/>
          <p:cNvSpPr/>
          <p:nvPr/>
        </p:nvSpPr>
        <p:spPr>
          <a:xfrm>
            <a:off x="499307" y="3569596"/>
            <a:ext cx="1569660" cy="369332"/>
          </a:xfrm>
          <a:prstGeom prst="rect">
            <a:avLst/>
          </a:prstGeom>
        </p:spPr>
        <p:txBody>
          <a:bodyPr wrap="none">
            <a:spAutoFit/>
          </a:bodyPr>
          <a:lstStyle/>
          <a:p>
            <a:r>
              <a:rPr lang="zh-CN" altLang="en-US" dirty="0" smtClean="0">
                <a:solidFill>
                  <a:schemeClr val="accent2"/>
                </a:solidFill>
              </a:rPr>
              <a:t>业务调用监控</a:t>
            </a:r>
            <a:endParaRPr lang="zh-CN" altLang="en-US" dirty="0">
              <a:solidFill>
                <a:schemeClr val="accent2"/>
              </a:solidFill>
            </a:endParaRPr>
          </a:p>
        </p:txBody>
      </p:sp>
      <p:sp>
        <p:nvSpPr>
          <p:cNvPr id="42" name="TextBox 40"/>
          <p:cNvSpPr txBox="1"/>
          <p:nvPr/>
        </p:nvSpPr>
        <p:spPr bwMode="auto">
          <a:xfrm>
            <a:off x="2534872" y="3943653"/>
            <a:ext cx="1473350" cy="332399"/>
          </a:xfrm>
          <a:prstGeom prst="rect">
            <a:avLst/>
          </a:prstGeom>
          <a:noFill/>
        </p:spPr>
        <p:txBody>
          <a:bodyPr wrap="square">
            <a:spAutoFit/>
          </a:bodyPr>
          <a:lstStyle/>
          <a:p>
            <a:pPr lvl="0">
              <a:lnSpc>
                <a:spcPct val="130000"/>
              </a:lnSpc>
            </a:pPr>
            <a:r>
              <a:rPr lang="zh-CN" altLang="en-US" sz="1200" dirty="0" smtClean="0">
                <a:solidFill>
                  <a:srgbClr val="000000"/>
                </a:solidFill>
              </a:rPr>
              <a:t>整体业务</a:t>
            </a:r>
            <a:endParaRPr lang="zh-CN" altLang="en-US" sz="1200" dirty="0">
              <a:solidFill>
                <a:srgbClr val="000000"/>
              </a:solidFill>
            </a:endParaRPr>
          </a:p>
        </p:txBody>
      </p:sp>
      <p:sp>
        <p:nvSpPr>
          <p:cNvPr id="44" name="矩形 43"/>
          <p:cNvSpPr/>
          <p:nvPr/>
        </p:nvSpPr>
        <p:spPr>
          <a:xfrm>
            <a:off x="2534871" y="3569596"/>
            <a:ext cx="1569660" cy="369332"/>
          </a:xfrm>
          <a:prstGeom prst="rect">
            <a:avLst/>
          </a:prstGeom>
        </p:spPr>
        <p:txBody>
          <a:bodyPr wrap="none">
            <a:spAutoFit/>
          </a:bodyPr>
          <a:lstStyle/>
          <a:p>
            <a:r>
              <a:rPr lang="zh-CN" altLang="en-US" dirty="0" smtClean="0">
                <a:solidFill>
                  <a:schemeClr val="accent3"/>
                </a:solidFill>
              </a:rPr>
              <a:t>系统性能预警</a:t>
            </a:r>
            <a:endParaRPr lang="zh-CN" altLang="en-US" dirty="0">
              <a:solidFill>
                <a:schemeClr val="accent3"/>
              </a:solidFill>
            </a:endParaRPr>
          </a:p>
        </p:txBody>
      </p:sp>
      <p:sp>
        <p:nvSpPr>
          <p:cNvPr id="46" name="TextBox 40"/>
          <p:cNvSpPr txBox="1"/>
          <p:nvPr/>
        </p:nvSpPr>
        <p:spPr bwMode="auto">
          <a:xfrm>
            <a:off x="4370492" y="3943653"/>
            <a:ext cx="1473350" cy="308546"/>
          </a:xfrm>
          <a:prstGeom prst="rect">
            <a:avLst/>
          </a:prstGeom>
          <a:noFill/>
        </p:spPr>
        <p:txBody>
          <a:bodyPr wrap="square">
            <a:spAutoFit/>
          </a:bodyPr>
          <a:lstStyle/>
          <a:p>
            <a:pPr lvl="0">
              <a:lnSpc>
                <a:spcPct val="130000"/>
              </a:lnSpc>
            </a:pPr>
            <a:r>
              <a:rPr lang="zh-CN" altLang="en-US" sz="1200" dirty="0" smtClean="0">
                <a:solidFill>
                  <a:srgbClr val="000000"/>
                </a:solidFill>
              </a:rPr>
              <a:t>标题</a:t>
            </a:r>
            <a:endParaRPr lang="zh-CN" altLang="en-US" sz="1200" dirty="0">
              <a:solidFill>
                <a:srgbClr val="000000"/>
              </a:solidFill>
            </a:endParaRPr>
          </a:p>
        </p:txBody>
      </p:sp>
      <p:sp>
        <p:nvSpPr>
          <p:cNvPr id="49" name="矩形 48"/>
          <p:cNvSpPr/>
          <p:nvPr/>
        </p:nvSpPr>
        <p:spPr>
          <a:xfrm>
            <a:off x="4370492" y="3569596"/>
            <a:ext cx="1569660" cy="369332"/>
          </a:xfrm>
          <a:prstGeom prst="rect">
            <a:avLst/>
          </a:prstGeom>
        </p:spPr>
        <p:txBody>
          <a:bodyPr wrap="none">
            <a:spAutoFit/>
          </a:bodyPr>
          <a:lstStyle/>
          <a:p>
            <a:r>
              <a:rPr lang="zh-CN" altLang="en-US" dirty="0" smtClean="0">
                <a:solidFill>
                  <a:schemeClr val="accent5"/>
                </a:solidFill>
              </a:rPr>
              <a:t>系统调用报表</a:t>
            </a:r>
            <a:endParaRPr lang="zh-CN" altLang="en-US" dirty="0">
              <a:solidFill>
                <a:schemeClr val="accent5"/>
              </a:solidFill>
            </a:endParaRPr>
          </a:p>
        </p:txBody>
      </p:sp>
      <p:sp>
        <p:nvSpPr>
          <p:cNvPr id="21" name="菱形 20"/>
          <p:cNvSpPr/>
          <p:nvPr/>
        </p:nvSpPr>
        <p:spPr bwMode="auto">
          <a:xfrm>
            <a:off x="6656096" y="1648939"/>
            <a:ext cx="792162" cy="766233"/>
          </a:xfrm>
          <a:prstGeom prst="diamond">
            <a:avLst/>
          </a:prstGeom>
          <a:solidFill>
            <a:srgbClr val="287ED3"/>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22" name="TextBox 19"/>
          <p:cNvSpPr txBox="1">
            <a:spLocks noChangeArrowheads="1"/>
          </p:cNvSpPr>
          <p:nvPr/>
        </p:nvSpPr>
        <p:spPr bwMode="auto">
          <a:xfrm>
            <a:off x="6910939" y="1777585"/>
            <a:ext cx="304892" cy="33855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1600" dirty="0" smtClean="0">
                <a:solidFill>
                  <a:schemeClr val="bg1"/>
                </a:solidFill>
                <a:latin typeface="微软雅黑" panose="020B0503020204020204" pitchFamily="34" charset="-122"/>
                <a:ea typeface="微软雅黑" panose="020B0503020204020204" pitchFamily="34" charset="-122"/>
              </a:rPr>
              <a:t>4</a:t>
            </a:r>
            <a:endParaRPr lang="zh-CN" altLang="en-US" sz="1600"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7"/>
          <p:cNvCxnSpPr/>
          <p:nvPr/>
        </p:nvCxnSpPr>
        <p:spPr>
          <a:xfrm>
            <a:off x="7051383" y="2368608"/>
            <a:ext cx="0" cy="76835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8"/>
          <p:cNvCxnSpPr/>
          <p:nvPr/>
        </p:nvCxnSpPr>
        <p:spPr>
          <a:xfrm>
            <a:off x="6584660" y="3136936"/>
            <a:ext cx="87153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 name="TextBox 40"/>
          <p:cNvSpPr txBox="1"/>
          <p:nvPr/>
        </p:nvSpPr>
        <p:spPr bwMode="auto">
          <a:xfrm>
            <a:off x="6314708" y="3912542"/>
            <a:ext cx="1473350" cy="308546"/>
          </a:xfrm>
          <a:prstGeom prst="rect">
            <a:avLst/>
          </a:prstGeom>
          <a:noFill/>
        </p:spPr>
        <p:txBody>
          <a:bodyPr wrap="square">
            <a:spAutoFit/>
          </a:bodyPr>
          <a:lstStyle/>
          <a:p>
            <a:pPr lvl="0">
              <a:lnSpc>
                <a:spcPct val="130000"/>
              </a:lnSpc>
            </a:pPr>
            <a:r>
              <a:rPr lang="zh-CN" altLang="en-US" sz="1200" dirty="0" smtClean="0">
                <a:solidFill>
                  <a:srgbClr val="000000"/>
                </a:solidFill>
              </a:rPr>
              <a:t>标题</a:t>
            </a:r>
            <a:endParaRPr lang="zh-CN" altLang="en-US" sz="1200" dirty="0">
              <a:solidFill>
                <a:srgbClr val="000000"/>
              </a:solidFill>
            </a:endParaRPr>
          </a:p>
        </p:txBody>
      </p:sp>
      <p:sp>
        <p:nvSpPr>
          <p:cNvPr id="39" name="矩形 38"/>
          <p:cNvSpPr/>
          <p:nvPr/>
        </p:nvSpPr>
        <p:spPr>
          <a:xfrm>
            <a:off x="6314708" y="3538485"/>
            <a:ext cx="1569660" cy="369332"/>
          </a:xfrm>
          <a:prstGeom prst="rect">
            <a:avLst/>
          </a:prstGeom>
        </p:spPr>
        <p:txBody>
          <a:bodyPr wrap="none">
            <a:spAutoFit/>
          </a:bodyPr>
          <a:lstStyle/>
          <a:p>
            <a:r>
              <a:rPr lang="zh-CN" altLang="en-US" dirty="0" smtClean="0">
                <a:solidFill>
                  <a:schemeClr val="accent5"/>
                </a:solidFill>
              </a:rPr>
              <a:t>高级应用讲解</a:t>
            </a:r>
            <a:endParaRPr lang="zh-CN" altLang="en-US" dirty="0">
              <a:solidFill>
                <a:schemeClr val="accent5"/>
              </a:solidFill>
            </a:endParaRPr>
          </a:p>
        </p:txBody>
      </p:sp>
    </p:spTree>
    <p:extLst>
      <p:ext uri="{BB962C8B-B14F-4D97-AF65-F5344CB8AC3E}">
        <p14:creationId xmlns:p14="http://schemas.microsoft.com/office/powerpoint/2010/main" val="408883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17"/>
          <p:cNvGrpSpPr/>
          <p:nvPr/>
        </p:nvGrpSpPr>
        <p:grpSpPr>
          <a:xfrm flipV="1">
            <a:off x="1" y="1475331"/>
            <a:ext cx="9144000" cy="3659236"/>
            <a:chOff x="324091" y="5962650"/>
            <a:chExt cx="8524577" cy="474741"/>
          </a:xfrm>
        </p:grpSpPr>
        <p:cxnSp>
          <p:nvCxnSpPr>
            <p:cNvPr id="3" name="直接连接符 21"/>
            <p:cNvCxnSpPr/>
            <p:nvPr/>
          </p:nvCxnSpPr>
          <p:spPr>
            <a:xfrm>
              <a:off x="324091" y="6437391"/>
              <a:ext cx="8524576"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grpSp>
          <p:nvGrpSpPr>
            <p:cNvPr id="4" name="组合 72"/>
            <p:cNvGrpSpPr/>
            <p:nvPr/>
          </p:nvGrpSpPr>
          <p:grpSpPr>
            <a:xfrm>
              <a:off x="324092" y="5962650"/>
              <a:ext cx="8524576" cy="474741"/>
              <a:chOff x="-456657" y="6352924"/>
              <a:chExt cx="9465697" cy="474741"/>
            </a:xfrm>
          </p:grpSpPr>
          <p:cxnSp>
            <p:nvCxnSpPr>
              <p:cNvPr id="5" name="直接连接符 26"/>
              <p:cNvCxnSpPr/>
              <p:nvPr/>
            </p:nvCxnSpPr>
            <p:spPr>
              <a:xfrm flipV="1">
                <a:off x="-456657"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 name="直接连接符 28"/>
              <p:cNvCxnSpPr/>
              <p:nvPr/>
            </p:nvCxnSpPr>
            <p:spPr>
              <a:xfrm flipV="1">
                <a:off x="-236524"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7" name="直接连接符 29"/>
              <p:cNvCxnSpPr/>
              <p:nvPr/>
            </p:nvCxnSpPr>
            <p:spPr>
              <a:xfrm flipV="1">
                <a:off x="-16393"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8" name="直接连接符 30"/>
              <p:cNvCxnSpPr/>
              <p:nvPr/>
            </p:nvCxnSpPr>
            <p:spPr>
              <a:xfrm flipV="1">
                <a:off x="203740"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9" name="直接连接符 31"/>
              <p:cNvCxnSpPr/>
              <p:nvPr/>
            </p:nvCxnSpPr>
            <p:spPr>
              <a:xfrm flipV="1">
                <a:off x="423871"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10" name="直接连接符 32"/>
              <p:cNvCxnSpPr/>
              <p:nvPr/>
            </p:nvCxnSpPr>
            <p:spPr>
              <a:xfrm flipV="1">
                <a:off x="644003"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11" name="直接连接符 33"/>
              <p:cNvCxnSpPr/>
              <p:nvPr/>
            </p:nvCxnSpPr>
            <p:spPr>
              <a:xfrm flipV="1">
                <a:off x="864135"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12" name="直接连接符 34"/>
              <p:cNvCxnSpPr/>
              <p:nvPr/>
            </p:nvCxnSpPr>
            <p:spPr>
              <a:xfrm flipV="1">
                <a:off x="1084267" y="6352924"/>
                <a:ext cx="0" cy="47474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13" name="直接连接符 35"/>
              <p:cNvCxnSpPr/>
              <p:nvPr/>
            </p:nvCxnSpPr>
            <p:spPr>
              <a:xfrm flipV="1">
                <a:off x="1304399"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14" name="直接连接符 36"/>
              <p:cNvCxnSpPr/>
              <p:nvPr/>
            </p:nvCxnSpPr>
            <p:spPr>
              <a:xfrm flipV="1">
                <a:off x="1524531" y="6444343"/>
                <a:ext cx="0" cy="383322"/>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15" name="直接连接符 37"/>
              <p:cNvCxnSpPr/>
              <p:nvPr/>
            </p:nvCxnSpPr>
            <p:spPr>
              <a:xfrm flipV="1">
                <a:off x="1744663"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16" name="直接连接符 38"/>
              <p:cNvCxnSpPr/>
              <p:nvPr/>
            </p:nvCxnSpPr>
            <p:spPr>
              <a:xfrm flipV="1">
                <a:off x="1964795"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17" name="直接连接符 39"/>
              <p:cNvCxnSpPr/>
              <p:nvPr/>
            </p:nvCxnSpPr>
            <p:spPr>
              <a:xfrm flipV="1">
                <a:off x="2184927"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18" name="直接连接符 40"/>
              <p:cNvCxnSpPr/>
              <p:nvPr/>
            </p:nvCxnSpPr>
            <p:spPr>
              <a:xfrm flipV="1">
                <a:off x="2405059"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19" name="直接连接符 41"/>
              <p:cNvCxnSpPr/>
              <p:nvPr/>
            </p:nvCxnSpPr>
            <p:spPr>
              <a:xfrm flipV="1">
                <a:off x="2625191"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20" name="直接连接符 42"/>
              <p:cNvCxnSpPr/>
              <p:nvPr/>
            </p:nvCxnSpPr>
            <p:spPr>
              <a:xfrm flipV="1">
                <a:off x="2845323"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21" name="直接连接符 43"/>
              <p:cNvCxnSpPr/>
              <p:nvPr/>
            </p:nvCxnSpPr>
            <p:spPr>
              <a:xfrm flipV="1">
                <a:off x="3065455"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22" name="直接连接符 44"/>
              <p:cNvCxnSpPr/>
              <p:nvPr/>
            </p:nvCxnSpPr>
            <p:spPr>
              <a:xfrm flipV="1">
                <a:off x="3285587"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23" name="直接连接符 45"/>
              <p:cNvCxnSpPr/>
              <p:nvPr/>
            </p:nvCxnSpPr>
            <p:spPr>
              <a:xfrm flipV="1">
                <a:off x="3505719"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24" name="直接连接符 46"/>
              <p:cNvCxnSpPr/>
              <p:nvPr/>
            </p:nvCxnSpPr>
            <p:spPr>
              <a:xfrm flipV="1">
                <a:off x="3725851"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25" name="直接连接符 47"/>
              <p:cNvCxnSpPr/>
              <p:nvPr/>
            </p:nvCxnSpPr>
            <p:spPr>
              <a:xfrm flipV="1">
                <a:off x="3945983"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26" name="直接连接符 48"/>
              <p:cNvCxnSpPr/>
              <p:nvPr/>
            </p:nvCxnSpPr>
            <p:spPr>
              <a:xfrm flipV="1">
                <a:off x="4166115"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27" name="直接连接符 49"/>
              <p:cNvCxnSpPr/>
              <p:nvPr/>
            </p:nvCxnSpPr>
            <p:spPr>
              <a:xfrm flipV="1">
                <a:off x="4386247"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28" name="直接连接符 50"/>
              <p:cNvCxnSpPr/>
              <p:nvPr/>
            </p:nvCxnSpPr>
            <p:spPr>
              <a:xfrm flipV="1">
                <a:off x="4606379"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29" name="直接连接符 51"/>
              <p:cNvCxnSpPr/>
              <p:nvPr/>
            </p:nvCxnSpPr>
            <p:spPr>
              <a:xfrm flipV="1">
                <a:off x="4826511"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0" name="直接连接符 52"/>
              <p:cNvCxnSpPr/>
              <p:nvPr/>
            </p:nvCxnSpPr>
            <p:spPr>
              <a:xfrm flipV="1">
                <a:off x="5046643"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1" name="直接连接符 53"/>
              <p:cNvCxnSpPr/>
              <p:nvPr/>
            </p:nvCxnSpPr>
            <p:spPr>
              <a:xfrm flipV="1">
                <a:off x="5266775" y="6444343"/>
                <a:ext cx="0" cy="383322"/>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2" name="直接连接符 54"/>
              <p:cNvCxnSpPr/>
              <p:nvPr/>
            </p:nvCxnSpPr>
            <p:spPr>
              <a:xfrm flipV="1">
                <a:off x="5486907" y="6352924"/>
                <a:ext cx="0" cy="47474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3" name="直接连接符 55"/>
              <p:cNvCxnSpPr/>
              <p:nvPr/>
            </p:nvCxnSpPr>
            <p:spPr>
              <a:xfrm flipV="1">
                <a:off x="5707039"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4" name="直接连接符 56"/>
              <p:cNvCxnSpPr/>
              <p:nvPr/>
            </p:nvCxnSpPr>
            <p:spPr>
              <a:xfrm flipV="1">
                <a:off x="5927171" y="6352924"/>
                <a:ext cx="0" cy="47474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5" name="直接连接符 57"/>
              <p:cNvCxnSpPr/>
              <p:nvPr/>
            </p:nvCxnSpPr>
            <p:spPr>
              <a:xfrm flipV="1">
                <a:off x="6147303"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6" name="直接连接符 58"/>
              <p:cNvCxnSpPr/>
              <p:nvPr/>
            </p:nvCxnSpPr>
            <p:spPr>
              <a:xfrm flipV="1">
                <a:off x="6367435"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7" name="直接连接符 59"/>
              <p:cNvCxnSpPr/>
              <p:nvPr/>
            </p:nvCxnSpPr>
            <p:spPr>
              <a:xfrm flipV="1">
                <a:off x="6587567"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8" name="直接连接符 60"/>
              <p:cNvCxnSpPr/>
              <p:nvPr/>
            </p:nvCxnSpPr>
            <p:spPr>
              <a:xfrm flipV="1">
                <a:off x="6807699" y="6444343"/>
                <a:ext cx="0" cy="383322"/>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9" name="直接连接符 61"/>
              <p:cNvCxnSpPr/>
              <p:nvPr/>
            </p:nvCxnSpPr>
            <p:spPr>
              <a:xfrm flipV="1">
                <a:off x="7027830"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0" name="直接连接符 62"/>
              <p:cNvCxnSpPr/>
              <p:nvPr/>
            </p:nvCxnSpPr>
            <p:spPr>
              <a:xfrm flipV="1">
                <a:off x="7247963"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1" name="直接连接符 63"/>
              <p:cNvCxnSpPr/>
              <p:nvPr/>
            </p:nvCxnSpPr>
            <p:spPr>
              <a:xfrm flipV="1">
                <a:off x="7468094"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2" name="直接连接符 64"/>
              <p:cNvCxnSpPr/>
              <p:nvPr/>
            </p:nvCxnSpPr>
            <p:spPr>
              <a:xfrm flipV="1">
                <a:off x="7688227"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3" name="直接连接符 65"/>
              <p:cNvCxnSpPr/>
              <p:nvPr/>
            </p:nvCxnSpPr>
            <p:spPr>
              <a:xfrm flipV="1">
                <a:off x="7908360"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4" name="直接连接符 66"/>
              <p:cNvCxnSpPr/>
              <p:nvPr/>
            </p:nvCxnSpPr>
            <p:spPr>
              <a:xfrm flipV="1">
                <a:off x="8128491"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5" name="直接连接符 67"/>
              <p:cNvCxnSpPr/>
              <p:nvPr/>
            </p:nvCxnSpPr>
            <p:spPr>
              <a:xfrm flipV="1">
                <a:off x="8348624"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6" name="直接连接符 68"/>
              <p:cNvCxnSpPr/>
              <p:nvPr/>
            </p:nvCxnSpPr>
            <p:spPr>
              <a:xfrm flipV="1">
                <a:off x="8568755"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7" name="直接连接符 69"/>
              <p:cNvCxnSpPr/>
              <p:nvPr/>
            </p:nvCxnSpPr>
            <p:spPr>
              <a:xfrm flipV="1">
                <a:off x="8788887"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8" name="直接连接符 70"/>
              <p:cNvCxnSpPr/>
              <p:nvPr/>
            </p:nvCxnSpPr>
            <p:spPr>
              <a:xfrm flipV="1">
                <a:off x="9009040" y="6444343"/>
                <a:ext cx="0" cy="383322"/>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grpSp>
      </p:grpSp>
      <p:pic>
        <p:nvPicPr>
          <p:cNvPr id="50" name="图片 49"/>
          <p:cNvPicPr>
            <a:picLocks noChangeAspect="1"/>
          </p:cNvPicPr>
          <p:nvPr/>
        </p:nvPicPr>
        <p:blipFill>
          <a:blip r:embed="rId2" cstate="print">
            <a:extLst>
              <a:ext uri="{28A0092B-C50C-407E-A947-70E740481C1C}">
                <a14:useLocalDpi xmlns:a14="http://schemas.microsoft.com/office/drawing/2010/main" val="0"/>
              </a:ext>
            </a:extLst>
          </a:blip>
          <a:srcRect l="19329" t="4945" r="19329" b="8653"/>
          <a:stretch>
            <a:fillRect/>
          </a:stretch>
        </p:blipFill>
        <p:spPr>
          <a:xfrm>
            <a:off x="7717900" y="3323610"/>
            <a:ext cx="661892" cy="882523"/>
          </a:xfrm>
          <a:custGeom>
            <a:avLst/>
            <a:gdLst>
              <a:gd name="connsiteX0" fmla="*/ 398599 w 797198"/>
              <a:gd name="connsiteY0" fmla="*/ 0 h 797198"/>
              <a:gd name="connsiteX1" fmla="*/ 797198 w 797198"/>
              <a:gd name="connsiteY1" fmla="*/ 398599 h 797198"/>
              <a:gd name="connsiteX2" fmla="*/ 398599 w 797198"/>
              <a:gd name="connsiteY2" fmla="*/ 797198 h 797198"/>
              <a:gd name="connsiteX3" fmla="*/ 0 w 797198"/>
              <a:gd name="connsiteY3" fmla="*/ 398599 h 797198"/>
              <a:gd name="connsiteX4" fmla="*/ 398599 w 797198"/>
              <a:gd name="connsiteY4" fmla="*/ 0 h 797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198" h="797198">
                <a:moveTo>
                  <a:pt x="398599" y="0"/>
                </a:moveTo>
                <a:cubicBezTo>
                  <a:pt x="618739" y="0"/>
                  <a:pt x="797198" y="178459"/>
                  <a:pt x="797198" y="398599"/>
                </a:cubicBezTo>
                <a:cubicBezTo>
                  <a:pt x="797198" y="618739"/>
                  <a:pt x="618739" y="797198"/>
                  <a:pt x="398599" y="797198"/>
                </a:cubicBezTo>
                <a:cubicBezTo>
                  <a:pt x="178459" y="797198"/>
                  <a:pt x="0" y="618739"/>
                  <a:pt x="0" y="398599"/>
                </a:cubicBezTo>
                <a:cubicBezTo>
                  <a:pt x="0" y="178459"/>
                  <a:pt x="178459" y="0"/>
                  <a:pt x="398599" y="0"/>
                </a:cubicBezTo>
                <a:close/>
              </a:path>
            </a:pathLst>
          </a:custGeom>
          <a:ln w="38100">
            <a:solidFill>
              <a:srgbClr val="287ED3"/>
            </a:solidFill>
          </a:ln>
        </p:spPr>
      </p:pic>
      <p:pic>
        <p:nvPicPr>
          <p:cNvPr id="51" name="图片 50"/>
          <p:cNvPicPr>
            <a:picLocks noChangeAspect="1"/>
          </p:cNvPicPr>
          <p:nvPr/>
        </p:nvPicPr>
        <p:blipFill>
          <a:blip r:embed="rId3">
            <a:extLst>
              <a:ext uri="{28A0092B-C50C-407E-A947-70E740481C1C}">
                <a14:useLocalDpi xmlns:a14="http://schemas.microsoft.com/office/drawing/2010/main" val="0"/>
              </a:ext>
            </a:extLst>
          </a:blip>
          <a:srcRect l="23247" t="11386" r="25282" b="13552"/>
          <a:stretch>
            <a:fillRect/>
          </a:stretch>
        </p:blipFill>
        <p:spPr>
          <a:xfrm>
            <a:off x="5741572" y="2714085"/>
            <a:ext cx="1093334" cy="1457779"/>
          </a:xfrm>
          <a:custGeom>
            <a:avLst/>
            <a:gdLst>
              <a:gd name="connsiteX0" fmla="*/ 658419 w 1316838"/>
              <a:gd name="connsiteY0" fmla="*/ 0 h 1316838"/>
              <a:gd name="connsiteX1" fmla="*/ 1316838 w 1316838"/>
              <a:gd name="connsiteY1" fmla="*/ 658419 h 1316838"/>
              <a:gd name="connsiteX2" fmla="*/ 658419 w 1316838"/>
              <a:gd name="connsiteY2" fmla="*/ 1316838 h 1316838"/>
              <a:gd name="connsiteX3" fmla="*/ 0 w 1316838"/>
              <a:gd name="connsiteY3" fmla="*/ 658419 h 1316838"/>
              <a:gd name="connsiteX4" fmla="*/ 658419 w 1316838"/>
              <a:gd name="connsiteY4" fmla="*/ 0 h 1316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6838" h="1316838">
                <a:moveTo>
                  <a:pt x="658419" y="0"/>
                </a:moveTo>
                <a:cubicBezTo>
                  <a:pt x="1022054" y="0"/>
                  <a:pt x="1316838" y="294784"/>
                  <a:pt x="1316838" y="658419"/>
                </a:cubicBezTo>
                <a:cubicBezTo>
                  <a:pt x="1316838" y="1022054"/>
                  <a:pt x="1022054" y="1316838"/>
                  <a:pt x="658419" y="1316838"/>
                </a:cubicBezTo>
                <a:cubicBezTo>
                  <a:pt x="294784" y="1316838"/>
                  <a:pt x="0" y="1022054"/>
                  <a:pt x="0" y="658419"/>
                </a:cubicBezTo>
                <a:cubicBezTo>
                  <a:pt x="0" y="294784"/>
                  <a:pt x="294784" y="0"/>
                  <a:pt x="658419" y="0"/>
                </a:cubicBezTo>
                <a:close/>
              </a:path>
            </a:pathLst>
          </a:custGeom>
          <a:ln w="38100">
            <a:solidFill>
              <a:srgbClr val="287ED3"/>
            </a:solidFill>
          </a:ln>
        </p:spPr>
      </p:pic>
      <p:pic>
        <p:nvPicPr>
          <p:cNvPr id="52" name="图片 51"/>
          <p:cNvPicPr>
            <a:picLocks noChangeAspect="1"/>
          </p:cNvPicPr>
          <p:nvPr/>
        </p:nvPicPr>
        <p:blipFill>
          <a:blip r:embed="rId4">
            <a:extLst>
              <a:ext uri="{28A0092B-C50C-407E-A947-70E740481C1C}">
                <a14:useLocalDpi xmlns:a14="http://schemas.microsoft.com/office/drawing/2010/main" val="0"/>
              </a:ext>
            </a:extLst>
          </a:blip>
          <a:srcRect l="42373" t="97" r="24757" b="58025"/>
          <a:stretch>
            <a:fillRect/>
          </a:stretch>
        </p:blipFill>
        <p:spPr>
          <a:xfrm>
            <a:off x="4246003" y="2832397"/>
            <a:ext cx="920513" cy="1227351"/>
          </a:xfrm>
          <a:custGeom>
            <a:avLst/>
            <a:gdLst>
              <a:gd name="connsiteX0" fmla="*/ 554344 w 1108688"/>
              <a:gd name="connsiteY0" fmla="*/ 0 h 1108688"/>
              <a:gd name="connsiteX1" fmla="*/ 1108688 w 1108688"/>
              <a:gd name="connsiteY1" fmla="*/ 554344 h 1108688"/>
              <a:gd name="connsiteX2" fmla="*/ 554344 w 1108688"/>
              <a:gd name="connsiteY2" fmla="*/ 1108688 h 1108688"/>
              <a:gd name="connsiteX3" fmla="*/ 0 w 1108688"/>
              <a:gd name="connsiteY3" fmla="*/ 554344 h 1108688"/>
              <a:gd name="connsiteX4" fmla="*/ 554344 w 1108688"/>
              <a:gd name="connsiteY4" fmla="*/ 0 h 1108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688" h="1108688">
                <a:moveTo>
                  <a:pt x="554344" y="0"/>
                </a:moveTo>
                <a:cubicBezTo>
                  <a:pt x="860500" y="0"/>
                  <a:pt x="1108688" y="248188"/>
                  <a:pt x="1108688" y="554344"/>
                </a:cubicBezTo>
                <a:cubicBezTo>
                  <a:pt x="1108688" y="860500"/>
                  <a:pt x="860500" y="1108688"/>
                  <a:pt x="554344" y="1108688"/>
                </a:cubicBezTo>
                <a:cubicBezTo>
                  <a:pt x="248188" y="1108688"/>
                  <a:pt x="0" y="860500"/>
                  <a:pt x="0" y="554344"/>
                </a:cubicBezTo>
                <a:cubicBezTo>
                  <a:pt x="0" y="248188"/>
                  <a:pt x="248188" y="0"/>
                  <a:pt x="554344" y="0"/>
                </a:cubicBezTo>
                <a:close/>
              </a:path>
            </a:pathLst>
          </a:custGeom>
          <a:ln w="38100">
            <a:solidFill>
              <a:srgbClr val="287ED3"/>
            </a:solidFill>
          </a:ln>
        </p:spPr>
      </p:pic>
      <p:pic>
        <p:nvPicPr>
          <p:cNvPr id="53" name="图片 52"/>
          <p:cNvPicPr>
            <a:picLocks noChangeAspect="1"/>
          </p:cNvPicPr>
          <p:nvPr/>
        </p:nvPicPr>
        <p:blipFill>
          <a:blip r:embed="rId4">
            <a:extLst>
              <a:ext uri="{28A0092B-C50C-407E-A947-70E740481C1C}">
                <a14:useLocalDpi xmlns:a14="http://schemas.microsoft.com/office/drawing/2010/main" val="0"/>
              </a:ext>
            </a:extLst>
          </a:blip>
          <a:srcRect l="26052" t="45643" r="56023" b="31520"/>
          <a:stretch>
            <a:fillRect/>
          </a:stretch>
        </p:blipFill>
        <p:spPr>
          <a:xfrm>
            <a:off x="3025994" y="3423727"/>
            <a:ext cx="731064" cy="974753"/>
          </a:xfrm>
          <a:custGeom>
            <a:avLst/>
            <a:gdLst>
              <a:gd name="connsiteX0" fmla="*/ 440256 w 880512"/>
              <a:gd name="connsiteY0" fmla="*/ 0 h 880512"/>
              <a:gd name="connsiteX1" fmla="*/ 880512 w 880512"/>
              <a:gd name="connsiteY1" fmla="*/ 440256 h 880512"/>
              <a:gd name="connsiteX2" fmla="*/ 440256 w 880512"/>
              <a:gd name="connsiteY2" fmla="*/ 880512 h 880512"/>
              <a:gd name="connsiteX3" fmla="*/ 0 w 880512"/>
              <a:gd name="connsiteY3" fmla="*/ 440256 h 880512"/>
              <a:gd name="connsiteX4" fmla="*/ 440256 w 880512"/>
              <a:gd name="connsiteY4" fmla="*/ 0 h 880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0512" h="880512">
                <a:moveTo>
                  <a:pt x="440256" y="0"/>
                </a:moveTo>
                <a:cubicBezTo>
                  <a:pt x="683403" y="0"/>
                  <a:pt x="880512" y="197109"/>
                  <a:pt x="880512" y="440256"/>
                </a:cubicBezTo>
                <a:cubicBezTo>
                  <a:pt x="880512" y="683403"/>
                  <a:pt x="683403" y="880512"/>
                  <a:pt x="440256" y="880512"/>
                </a:cubicBezTo>
                <a:cubicBezTo>
                  <a:pt x="197109" y="880512"/>
                  <a:pt x="0" y="683403"/>
                  <a:pt x="0" y="440256"/>
                </a:cubicBezTo>
                <a:cubicBezTo>
                  <a:pt x="0" y="197109"/>
                  <a:pt x="197109" y="0"/>
                  <a:pt x="440256" y="0"/>
                </a:cubicBezTo>
                <a:close/>
              </a:path>
            </a:pathLst>
          </a:custGeom>
          <a:ln w="38100">
            <a:solidFill>
              <a:srgbClr val="287ED3"/>
            </a:solidFill>
          </a:ln>
        </p:spPr>
      </p:pic>
      <p:pic>
        <p:nvPicPr>
          <p:cNvPr id="54" name="图片 53"/>
          <p:cNvPicPr>
            <a:picLocks noChangeAspect="1"/>
          </p:cNvPicPr>
          <p:nvPr/>
        </p:nvPicPr>
        <p:blipFill>
          <a:blip r:embed="rId5" cstate="print">
            <a:extLst>
              <a:ext uri="{28A0092B-C50C-407E-A947-70E740481C1C}">
                <a14:useLocalDpi xmlns:a14="http://schemas.microsoft.com/office/drawing/2010/main" val="0"/>
              </a:ext>
            </a:extLst>
          </a:blip>
          <a:srcRect l="37765" t="39937" r="38008" b="29197"/>
          <a:stretch>
            <a:fillRect/>
          </a:stretch>
        </p:blipFill>
        <p:spPr>
          <a:xfrm>
            <a:off x="2006062" y="4010316"/>
            <a:ext cx="526277" cy="701703"/>
          </a:xfrm>
          <a:custGeom>
            <a:avLst/>
            <a:gdLst>
              <a:gd name="connsiteX0" fmla="*/ 316930 w 633860"/>
              <a:gd name="connsiteY0" fmla="*/ 0 h 633860"/>
              <a:gd name="connsiteX1" fmla="*/ 633860 w 633860"/>
              <a:gd name="connsiteY1" fmla="*/ 316930 h 633860"/>
              <a:gd name="connsiteX2" fmla="*/ 316930 w 633860"/>
              <a:gd name="connsiteY2" fmla="*/ 633860 h 633860"/>
              <a:gd name="connsiteX3" fmla="*/ 0 w 633860"/>
              <a:gd name="connsiteY3" fmla="*/ 316930 h 633860"/>
              <a:gd name="connsiteX4" fmla="*/ 316930 w 633860"/>
              <a:gd name="connsiteY4" fmla="*/ 0 h 633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3860" h="633860">
                <a:moveTo>
                  <a:pt x="316930" y="0"/>
                </a:moveTo>
                <a:cubicBezTo>
                  <a:pt x="491966" y="0"/>
                  <a:pt x="633860" y="141894"/>
                  <a:pt x="633860" y="316930"/>
                </a:cubicBezTo>
                <a:cubicBezTo>
                  <a:pt x="633860" y="491966"/>
                  <a:pt x="491966" y="633860"/>
                  <a:pt x="316930" y="633860"/>
                </a:cubicBezTo>
                <a:cubicBezTo>
                  <a:pt x="141894" y="633860"/>
                  <a:pt x="0" y="491966"/>
                  <a:pt x="0" y="316930"/>
                </a:cubicBezTo>
                <a:cubicBezTo>
                  <a:pt x="0" y="141894"/>
                  <a:pt x="141894" y="0"/>
                  <a:pt x="316930" y="0"/>
                </a:cubicBezTo>
                <a:close/>
              </a:path>
            </a:pathLst>
          </a:custGeom>
          <a:ln w="38100">
            <a:solidFill>
              <a:srgbClr val="BFBFBF"/>
            </a:solidFill>
          </a:ln>
        </p:spPr>
      </p:pic>
      <p:pic>
        <p:nvPicPr>
          <p:cNvPr id="55" name="图片 54"/>
          <p:cNvPicPr>
            <a:picLocks noChangeAspect="1"/>
          </p:cNvPicPr>
          <p:nvPr/>
        </p:nvPicPr>
        <p:blipFill>
          <a:blip r:embed="rId4">
            <a:extLst>
              <a:ext uri="{28A0092B-C50C-407E-A947-70E740481C1C}">
                <a14:useLocalDpi xmlns:a14="http://schemas.microsoft.com/office/drawing/2010/main" val="0"/>
              </a:ext>
            </a:extLst>
          </a:blip>
          <a:srcRect l="13707" t="16180" r="71411" b="64860"/>
          <a:stretch>
            <a:fillRect/>
          </a:stretch>
        </p:blipFill>
        <p:spPr>
          <a:xfrm>
            <a:off x="573636" y="3486822"/>
            <a:ext cx="804220" cy="1072293"/>
          </a:xfrm>
          <a:custGeom>
            <a:avLst/>
            <a:gdLst>
              <a:gd name="connsiteX0" fmla="*/ 484311 w 968622"/>
              <a:gd name="connsiteY0" fmla="*/ 0 h 968622"/>
              <a:gd name="connsiteX1" fmla="*/ 968622 w 968622"/>
              <a:gd name="connsiteY1" fmla="*/ 484311 h 968622"/>
              <a:gd name="connsiteX2" fmla="*/ 484311 w 968622"/>
              <a:gd name="connsiteY2" fmla="*/ 968622 h 968622"/>
              <a:gd name="connsiteX3" fmla="*/ 0 w 968622"/>
              <a:gd name="connsiteY3" fmla="*/ 484311 h 968622"/>
              <a:gd name="connsiteX4" fmla="*/ 484311 w 968622"/>
              <a:gd name="connsiteY4" fmla="*/ 0 h 968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622" h="968622">
                <a:moveTo>
                  <a:pt x="484311" y="0"/>
                </a:moveTo>
                <a:cubicBezTo>
                  <a:pt x="751789" y="0"/>
                  <a:pt x="968622" y="216833"/>
                  <a:pt x="968622" y="484311"/>
                </a:cubicBezTo>
                <a:cubicBezTo>
                  <a:pt x="968622" y="751789"/>
                  <a:pt x="751789" y="968622"/>
                  <a:pt x="484311" y="968622"/>
                </a:cubicBezTo>
                <a:cubicBezTo>
                  <a:pt x="216833" y="968622"/>
                  <a:pt x="0" y="751789"/>
                  <a:pt x="0" y="484311"/>
                </a:cubicBezTo>
                <a:cubicBezTo>
                  <a:pt x="0" y="216833"/>
                  <a:pt x="216833" y="0"/>
                  <a:pt x="484311" y="0"/>
                </a:cubicBezTo>
                <a:close/>
              </a:path>
            </a:pathLst>
          </a:custGeom>
          <a:ln w="38100">
            <a:solidFill>
              <a:srgbClr val="BFBFBF"/>
            </a:solidFill>
          </a:ln>
        </p:spPr>
      </p:pic>
      <p:sp>
        <p:nvSpPr>
          <p:cNvPr id="56" name="TextBox 13"/>
          <p:cNvSpPr txBox="1"/>
          <p:nvPr/>
        </p:nvSpPr>
        <p:spPr>
          <a:xfrm>
            <a:off x="407788" y="2957839"/>
            <a:ext cx="1135939" cy="307777"/>
          </a:xfrm>
          <a:prstGeom prst="rect">
            <a:avLst/>
          </a:prstGeom>
          <a:noFill/>
        </p:spPr>
        <p:txBody>
          <a:bodyPr wrap="square" rtlCol="0">
            <a:spAutoFit/>
          </a:bodyPr>
          <a:lstStyle/>
          <a:p>
            <a:pPr algn="ctr"/>
            <a:r>
              <a:rPr lang="en-US" altLang="zh-CN" sz="1400" b="1" dirty="0">
                <a:solidFill>
                  <a:schemeClr val="bg1">
                    <a:lumMod val="50000"/>
                  </a:schemeClr>
                </a:solidFill>
                <a:ea typeface="微软雅黑" panose="020B0503020204020204" pitchFamily="34" charset="-122"/>
              </a:rPr>
              <a:t>2013.08</a:t>
            </a:r>
            <a:endParaRPr lang="zh-CN" altLang="en-US" sz="1400" b="1" dirty="0">
              <a:solidFill>
                <a:schemeClr val="bg1">
                  <a:lumMod val="50000"/>
                </a:schemeClr>
              </a:solidFill>
              <a:ea typeface="微软雅黑" panose="020B0503020204020204" pitchFamily="34" charset="-122"/>
            </a:endParaRPr>
          </a:p>
        </p:txBody>
      </p:sp>
      <p:sp>
        <p:nvSpPr>
          <p:cNvPr id="57" name="TextBox 14"/>
          <p:cNvSpPr txBox="1"/>
          <p:nvPr/>
        </p:nvSpPr>
        <p:spPr>
          <a:xfrm>
            <a:off x="1701231" y="3503228"/>
            <a:ext cx="1135939" cy="307777"/>
          </a:xfrm>
          <a:prstGeom prst="rect">
            <a:avLst/>
          </a:prstGeom>
          <a:noFill/>
        </p:spPr>
        <p:txBody>
          <a:bodyPr wrap="square" rtlCol="0">
            <a:spAutoFit/>
          </a:bodyPr>
          <a:lstStyle/>
          <a:p>
            <a:pPr algn="ctr"/>
            <a:r>
              <a:rPr lang="en-US" altLang="zh-CN" sz="1400" b="1" dirty="0">
                <a:solidFill>
                  <a:schemeClr val="bg1">
                    <a:lumMod val="50000"/>
                  </a:schemeClr>
                </a:solidFill>
                <a:ea typeface="微软雅黑" panose="020B0503020204020204" pitchFamily="34" charset="-122"/>
              </a:rPr>
              <a:t>2013.10</a:t>
            </a:r>
            <a:endParaRPr lang="zh-CN" altLang="en-US" sz="1400" b="1" dirty="0">
              <a:solidFill>
                <a:schemeClr val="bg1">
                  <a:lumMod val="50000"/>
                </a:schemeClr>
              </a:solidFill>
              <a:ea typeface="微软雅黑" panose="020B0503020204020204" pitchFamily="34" charset="-122"/>
            </a:endParaRPr>
          </a:p>
        </p:txBody>
      </p:sp>
      <p:sp>
        <p:nvSpPr>
          <p:cNvPr id="58" name="TextBox 15"/>
          <p:cNvSpPr txBox="1"/>
          <p:nvPr/>
        </p:nvSpPr>
        <p:spPr>
          <a:xfrm>
            <a:off x="2827168" y="2924500"/>
            <a:ext cx="1135939" cy="307777"/>
          </a:xfrm>
          <a:prstGeom prst="rect">
            <a:avLst/>
          </a:prstGeom>
          <a:noFill/>
        </p:spPr>
        <p:txBody>
          <a:bodyPr wrap="square" rtlCol="0">
            <a:spAutoFit/>
          </a:bodyPr>
          <a:lstStyle/>
          <a:p>
            <a:pPr algn="ctr"/>
            <a:r>
              <a:rPr lang="en-US" altLang="zh-CN" sz="1400" b="1" dirty="0">
                <a:solidFill>
                  <a:srgbClr val="287ED3"/>
                </a:solidFill>
                <a:ea typeface="微软雅黑" panose="020B0503020204020204" pitchFamily="34" charset="-122"/>
              </a:rPr>
              <a:t>2013.12</a:t>
            </a:r>
            <a:endParaRPr lang="zh-CN" altLang="en-US" sz="1400" b="1" dirty="0">
              <a:solidFill>
                <a:srgbClr val="287ED3"/>
              </a:solidFill>
              <a:ea typeface="微软雅黑" panose="020B0503020204020204" pitchFamily="34" charset="-122"/>
            </a:endParaRPr>
          </a:p>
        </p:txBody>
      </p:sp>
      <p:sp>
        <p:nvSpPr>
          <p:cNvPr id="59" name="TextBox 16"/>
          <p:cNvSpPr txBox="1"/>
          <p:nvPr/>
        </p:nvSpPr>
        <p:spPr>
          <a:xfrm>
            <a:off x="4110371" y="2326514"/>
            <a:ext cx="1135939" cy="307777"/>
          </a:xfrm>
          <a:prstGeom prst="rect">
            <a:avLst/>
          </a:prstGeom>
          <a:noFill/>
        </p:spPr>
        <p:txBody>
          <a:bodyPr wrap="square" rtlCol="0">
            <a:spAutoFit/>
          </a:bodyPr>
          <a:lstStyle/>
          <a:p>
            <a:pPr algn="ctr"/>
            <a:r>
              <a:rPr lang="en-US" altLang="zh-CN" sz="1400" b="1" dirty="0">
                <a:solidFill>
                  <a:srgbClr val="287ED3"/>
                </a:solidFill>
                <a:ea typeface="微软雅黑" panose="020B0503020204020204" pitchFamily="34" charset="-122"/>
              </a:rPr>
              <a:t>2014.06</a:t>
            </a:r>
            <a:endParaRPr lang="zh-CN" altLang="en-US" sz="1400" b="1" dirty="0">
              <a:solidFill>
                <a:srgbClr val="287ED3"/>
              </a:solidFill>
              <a:ea typeface="微软雅黑" panose="020B0503020204020204" pitchFamily="34" charset="-122"/>
            </a:endParaRPr>
          </a:p>
        </p:txBody>
      </p:sp>
      <p:sp>
        <p:nvSpPr>
          <p:cNvPr id="60" name="TextBox 17"/>
          <p:cNvSpPr txBox="1"/>
          <p:nvPr/>
        </p:nvSpPr>
        <p:spPr>
          <a:xfrm>
            <a:off x="5720279" y="2209800"/>
            <a:ext cx="1135939" cy="307777"/>
          </a:xfrm>
          <a:prstGeom prst="rect">
            <a:avLst/>
          </a:prstGeom>
          <a:noFill/>
        </p:spPr>
        <p:txBody>
          <a:bodyPr wrap="square" rtlCol="0">
            <a:spAutoFit/>
          </a:bodyPr>
          <a:lstStyle/>
          <a:p>
            <a:pPr algn="ctr"/>
            <a:r>
              <a:rPr lang="en-US" altLang="zh-CN" sz="1400" b="1" dirty="0">
                <a:solidFill>
                  <a:srgbClr val="287ED3"/>
                </a:solidFill>
                <a:ea typeface="微软雅黑" panose="020B0503020204020204" pitchFamily="34" charset="-122"/>
              </a:rPr>
              <a:t>2014.10</a:t>
            </a:r>
            <a:endParaRPr lang="zh-CN" altLang="en-US" sz="1400" b="1" dirty="0">
              <a:solidFill>
                <a:srgbClr val="287ED3"/>
              </a:solidFill>
              <a:ea typeface="微软雅黑" panose="020B0503020204020204" pitchFamily="34" charset="-122"/>
            </a:endParaRPr>
          </a:p>
        </p:txBody>
      </p:sp>
      <p:sp>
        <p:nvSpPr>
          <p:cNvPr id="61" name="TextBox 18"/>
          <p:cNvSpPr txBox="1"/>
          <p:nvPr/>
        </p:nvSpPr>
        <p:spPr>
          <a:xfrm>
            <a:off x="7442795" y="2819327"/>
            <a:ext cx="1135939" cy="307777"/>
          </a:xfrm>
          <a:prstGeom prst="rect">
            <a:avLst/>
          </a:prstGeom>
          <a:noFill/>
        </p:spPr>
        <p:txBody>
          <a:bodyPr wrap="square" rtlCol="0">
            <a:spAutoFit/>
          </a:bodyPr>
          <a:lstStyle/>
          <a:p>
            <a:pPr algn="ctr"/>
            <a:r>
              <a:rPr lang="en-US" altLang="zh-CN" sz="1400" b="1" dirty="0">
                <a:solidFill>
                  <a:srgbClr val="287ED3"/>
                </a:solidFill>
                <a:ea typeface="微软雅黑" panose="020B0503020204020204" pitchFamily="34" charset="-122"/>
              </a:rPr>
              <a:t>2015.03</a:t>
            </a:r>
            <a:endParaRPr lang="zh-CN" altLang="en-US" sz="1400" b="1" dirty="0">
              <a:solidFill>
                <a:srgbClr val="287ED3"/>
              </a:solidFill>
              <a:ea typeface="微软雅黑" panose="020B0503020204020204" pitchFamily="34" charset="-122"/>
            </a:endParaRPr>
          </a:p>
        </p:txBody>
      </p:sp>
      <p:grpSp>
        <p:nvGrpSpPr>
          <p:cNvPr id="66" name="组 65"/>
          <p:cNvGrpSpPr/>
          <p:nvPr/>
        </p:nvGrpSpPr>
        <p:grpSpPr>
          <a:xfrm>
            <a:off x="1010703" y="4994722"/>
            <a:ext cx="7122598" cy="912681"/>
            <a:chOff x="745479" y="3852160"/>
            <a:chExt cx="7122598" cy="684511"/>
          </a:xfrm>
        </p:grpSpPr>
        <p:sp>
          <p:nvSpPr>
            <p:cNvPr id="49" name="矩形 48"/>
            <p:cNvSpPr/>
            <p:nvPr/>
          </p:nvSpPr>
          <p:spPr>
            <a:xfrm>
              <a:off x="745479" y="3852160"/>
              <a:ext cx="7122598" cy="684511"/>
            </a:xfrm>
            <a:prstGeom prst="rect">
              <a:avLst/>
            </a:prstGeom>
            <a:gradFill flip="none" rotWithShape="1">
              <a:gsLst>
                <a:gs pos="0">
                  <a:srgbClr val="287ED3"/>
                </a:gs>
                <a:gs pos="100000">
                  <a:srgbClr val="287ED3"/>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287ED3"/>
                </a:solidFill>
                <a:latin typeface="微软雅黑" panose="020B0503020204020204" pitchFamily="34" charset="-122"/>
                <a:ea typeface="微软雅黑" panose="020B0503020204020204" pitchFamily="34" charset="-122"/>
              </a:endParaRPr>
            </a:p>
          </p:txBody>
        </p:sp>
        <p:sp>
          <p:nvSpPr>
            <p:cNvPr id="62" name="TextBox 19"/>
            <p:cNvSpPr txBox="1"/>
            <p:nvPr/>
          </p:nvSpPr>
          <p:spPr>
            <a:xfrm>
              <a:off x="862789" y="3945789"/>
              <a:ext cx="6855109" cy="369332"/>
            </a:xfrm>
            <a:prstGeom prst="rect">
              <a:avLst/>
            </a:prstGeom>
            <a:noFill/>
          </p:spPr>
          <p:txBody>
            <a:bodyPr wrap="square" rtlCol="0">
              <a:spAutoFit/>
            </a:bodyPr>
            <a:lstStyle/>
            <a:p>
              <a:pPr>
                <a:lnSpc>
                  <a:spcPct val="130000"/>
                </a:lnSpc>
              </a:pPr>
              <a:r>
                <a:rPr lang="zh-CN" altLang="en-US" sz="1000" dirty="0">
                  <a:solidFill>
                    <a:schemeClr val="bg1"/>
                  </a:solidFill>
                </a:rPr>
                <a:t>标题数字等都可以通过点击和重新输入进行更改，顶部“开始”面板中可以对字体、字号、颜色、行距等进行修改。标题数字等都可以通过点击和重新输入进行更改，顶部“开始”面板中可以对字体、字号、颜色、行距等进行修改。</a:t>
              </a:r>
            </a:p>
          </p:txBody>
        </p:sp>
      </p:grpSp>
      <p:sp>
        <p:nvSpPr>
          <p:cNvPr id="65" name="文本框 64"/>
          <p:cNvSpPr txBox="1"/>
          <p:nvPr/>
        </p:nvSpPr>
        <p:spPr>
          <a:xfrm>
            <a:off x="266700" y="639999"/>
            <a:ext cx="3213100" cy="461665"/>
          </a:xfrm>
          <a:prstGeom prst="rect">
            <a:avLst/>
          </a:prstGeom>
          <a:noFill/>
        </p:spPr>
        <p:txBody>
          <a:bodyPr wrap="square" rtlCol="0">
            <a:spAutoFit/>
          </a:bodyPr>
          <a:lstStyle/>
          <a:p>
            <a:r>
              <a:rPr lang="zh-CN" altLang="en-US" sz="2400" b="1" dirty="0">
                <a:solidFill>
                  <a:schemeClr val="tx2"/>
                </a:solidFill>
                <a:latin typeface="微软雅黑" panose="020B0503020204020204" pitchFamily="34" charset="-122"/>
                <a:ea typeface="微软雅黑" panose="020B0503020204020204" pitchFamily="34" charset="-122"/>
              </a:rPr>
              <a:t>进度安排及完成情况</a:t>
            </a:r>
          </a:p>
        </p:txBody>
      </p:sp>
    </p:spTree>
    <p:extLst>
      <p:ext uri="{BB962C8B-B14F-4D97-AF65-F5344CB8AC3E}">
        <p14:creationId xmlns:p14="http://schemas.microsoft.com/office/powerpoint/2010/main" val="2622392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p:nvSpPr>
        <p:spPr>
          <a:xfrm>
            <a:off x="-156694" y="1633099"/>
            <a:ext cx="9457388" cy="3808148"/>
          </a:xfrm>
          <a:prstGeom prst="rect">
            <a:avLst/>
          </a:prstGeom>
          <a:solidFill>
            <a:schemeClr val="bg1"/>
          </a:solidFill>
          <a:ln w="7620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 name="文本框 1"/>
          <p:cNvSpPr txBox="1"/>
          <p:nvPr/>
        </p:nvSpPr>
        <p:spPr>
          <a:xfrm>
            <a:off x="1457325" y="1825621"/>
            <a:ext cx="6229350" cy="830997"/>
          </a:xfrm>
          <a:prstGeom prst="rect">
            <a:avLst/>
          </a:prstGeom>
          <a:noFill/>
        </p:spPr>
        <p:txBody>
          <a:bodyPr wrap="square" rtlCol="0">
            <a:spAutoFit/>
          </a:bodyPr>
          <a:lstStyle/>
          <a:p>
            <a:pPr algn="ctr"/>
            <a:r>
              <a:rPr lang="zh-CN" altLang="en-US" sz="4800" b="1" dirty="0">
                <a:solidFill>
                  <a:schemeClr val="tx2"/>
                </a:solidFill>
                <a:ea typeface="微软雅黑" panose="020B0503020204020204" pitchFamily="34" charset="-122"/>
              </a:rPr>
              <a:t>感谢聆听</a:t>
            </a:r>
          </a:p>
        </p:txBody>
      </p:sp>
      <p:sp>
        <p:nvSpPr>
          <p:cNvPr id="23" name="文本框 22"/>
          <p:cNvSpPr txBox="1"/>
          <p:nvPr/>
        </p:nvSpPr>
        <p:spPr>
          <a:xfrm>
            <a:off x="2148027" y="3012575"/>
            <a:ext cx="4847946" cy="400110"/>
          </a:xfrm>
          <a:prstGeom prst="rect">
            <a:avLst/>
          </a:prstGeom>
          <a:noFill/>
        </p:spPr>
        <p:txBody>
          <a:bodyPr wrap="square" rtlCol="0">
            <a:spAutoFit/>
          </a:bodyPr>
          <a:lstStyle/>
          <a:p>
            <a:pPr algn="ctr"/>
            <a:r>
              <a:rPr lang="en-US" altLang="zh-CN" sz="2000" b="1" dirty="0">
                <a:solidFill>
                  <a:schemeClr val="tx2"/>
                </a:solidFill>
                <a:ea typeface="微软雅黑" panose="020B0503020204020204" pitchFamily="34" charset="-122"/>
              </a:rPr>
              <a:t>THANK</a:t>
            </a:r>
            <a:r>
              <a:rPr lang="zh-CN" altLang="en-US" sz="2000" b="1" dirty="0">
                <a:solidFill>
                  <a:schemeClr val="tx2"/>
                </a:solidFill>
                <a:ea typeface="微软雅黑" panose="020B0503020204020204" pitchFamily="34" charset="-122"/>
              </a:rPr>
              <a:t> </a:t>
            </a:r>
            <a:r>
              <a:rPr lang="en-US" altLang="zh-CN" sz="2000" b="1" dirty="0">
                <a:solidFill>
                  <a:schemeClr val="tx2"/>
                </a:solidFill>
                <a:ea typeface="微软雅黑" panose="020B0503020204020204" pitchFamily="34" charset="-122"/>
              </a:rPr>
              <a:t>YOU</a:t>
            </a:r>
            <a:r>
              <a:rPr lang="zh-CN" altLang="en-US" sz="2000" b="1" dirty="0">
                <a:solidFill>
                  <a:schemeClr val="tx2"/>
                </a:solidFill>
                <a:ea typeface="微软雅黑" panose="020B0503020204020204" pitchFamily="34" charset="-122"/>
              </a:rPr>
              <a:t> </a:t>
            </a:r>
            <a:r>
              <a:rPr lang="en-US" altLang="zh-CN" sz="2000" b="1" dirty="0">
                <a:solidFill>
                  <a:schemeClr val="tx2"/>
                </a:solidFill>
                <a:ea typeface="微软雅黑" panose="020B0503020204020204" pitchFamily="34" charset="-122"/>
              </a:rPr>
              <a:t>FOR</a:t>
            </a:r>
            <a:r>
              <a:rPr lang="zh-CN" altLang="en-US" sz="2000" b="1" dirty="0">
                <a:solidFill>
                  <a:schemeClr val="tx2"/>
                </a:solidFill>
                <a:ea typeface="微软雅黑" panose="020B0503020204020204" pitchFamily="34" charset="-122"/>
              </a:rPr>
              <a:t> </a:t>
            </a:r>
            <a:r>
              <a:rPr lang="en-US" altLang="zh-CN" sz="2000" b="1" dirty="0">
                <a:solidFill>
                  <a:schemeClr val="tx2"/>
                </a:solidFill>
                <a:ea typeface="微软雅黑" panose="020B0503020204020204" pitchFamily="34" charset="-122"/>
              </a:rPr>
              <a:t>WATCHING</a:t>
            </a:r>
            <a:endParaRPr lang="zh-CN" altLang="en-US" sz="2000" b="1" dirty="0">
              <a:solidFill>
                <a:schemeClr val="tx2"/>
              </a:solidFill>
              <a:ea typeface="微软雅黑" panose="020B0503020204020204" pitchFamily="34" charset="-122"/>
            </a:endParaRPr>
          </a:p>
        </p:txBody>
      </p:sp>
    </p:spTree>
    <p:extLst>
      <p:ext uri="{BB962C8B-B14F-4D97-AF65-F5344CB8AC3E}">
        <p14:creationId xmlns:p14="http://schemas.microsoft.com/office/powerpoint/2010/main" val="132904346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6700" y="639999"/>
            <a:ext cx="3213100" cy="461665"/>
          </a:xfrm>
          <a:prstGeom prst="rect">
            <a:avLst/>
          </a:prstGeom>
          <a:noFill/>
        </p:spPr>
        <p:txBody>
          <a:bodyPr wrap="square" rtlCol="0">
            <a:spAutoFit/>
          </a:bodyPr>
          <a:lstStyle/>
          <a:p>
            <a:r>
              <a:rPr lang="en-US" altLang="zh-CN" sz="2400" b="1" dirty="0" smtClean="0">
                <a:solidFill>
                  <a:schemeClr val="tx2"/>
                </a:solidFill>
                <a:latin typeface="微软雅黑" panose="020B0503020204020204" pitchFamily="34" charset="-122"/>
                <a:ea typeface="微软雅黑" panose="020B0503020204020204" pitchFamily="34" charset="-122"/>
              </a:rPr>
              <a:t>SOA</a:t>
            </a:r>
            <a:r>
              <a:rPr lang="zh-CN" altLang="en-US" sz="2400" b="1" dirty="0" smtClean="0">
                <a:solidFill>
                  <a:schemeClr val="tx2"/>
                </a:solidFill>
                <a:latin typeface="微软雅黑" panose="020B0503020204020204" pitchFamily="34" charset="-122"/>
                <a:ea typeface="微软雅黑" panose="020B0503020204020204" pitchFamily="34" charset="-122"/>
              </a:rPr>
              <a:t>定义介绍</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3" name="矩形 2"/>
          <p:cNvSpPr/>
          <p:nvPr/>
        </p:nvSpPr>
        <p:spPr>
          <a:xfrm>
            <a:off x="611560" y="1412776"/>
            <a:ext cx="7992888" cy="4247317"/>
          </a:xfrm>
          <a:prstGeom prst="rect">
            <a:avLst/>
          </a:prstGeom>
        </p:spPr>
        <p:txBody>
          <a:bodyPr wrap="square">
            <a:spAutoFit/>
          </a:bodyPr>
          <a:lstStyle/>
          <a:p>
            <a:r>
              <a:rPr lang="en-US" altLang="zh-CN" b="1" dirty="0"/>
              <a:t>SOA</a:t>
            </a:r>
            <a:r>
              <a:rPr lang="zh-CN" altLang="en-US" dirty="0"/>
              <a:t>面向服务的体系结构是一个组件模型，它将应用程序的不同功能单元（称为服务）通过这些服务之间定义良好的接口和契约联系起来。接口是采用中立的方式进行定义的，它应该独立于实现服务的硬件平台、操作系统和编程语言。这使得构建在各种各样的系统中的服务可以使用一种统一和通用的方式进行</a:t>
            </a:r>
            <a:r>
              <a:rPr lang="zh-CN" altLang="en-US" dirty="0" smtClean="0"/>
              <a:t>交互</a:t>
            </a:r>
            <a:r>
              <a:rPr lang="en-US" altLang="zh-CN" dirty="0"/>
              <a:t>.</a:t>
            </a:r>
            <a:endParaRPr lang="zh-CN" altLang="en-US" dirty="0"/>
          </a:p>
          <a:p>
            <a:r>
              <a:rPr lang="zh-CN" altLang="en-US" dirty="0" smtClean="0"/>
              <a:t>面向</a:t>
            </a:r>
            <a:r>
              <a:rPr lang="zh-CN" altLang="en-US" dirty="0"/>
              <a:t>服务架构，它可以根据需求通过网络对松散耦合的粗粒度应用组件进行分布式部署、组合和使用。服务层是</a:t>
            </a:r>
            <a:r>
              <a:rPr lang="en-US" altLang="zh-CN" dirty="0"/>
              <a:t>SOA</a:t>
            </a:r>
            <a:r>
              <a:rPr lang="zh-CN" altLang="en-US" dirty="0"/>
              <a:t>的基础，可以直接被应用调用，从而有效控制系统中与软件代理交互的人为依赖性。</a:t>
            </a:r>
          </a:p>
          <a:p>
            <a:r>
              <a:rPr lang="en-US" altLang="zh-CN" dirty="0"/>
              <a:t>SOA</a:t>
            </a:r>
            <a:r>
              <a:rPr lang="zh-CN" altLang="en-US" dirty="0"/>
              <a:t>是一种粗粒度、松耦合服务架构，服务之间通过简单、精确定义接口进行通讯，不涉及底层编程接口和通讯模型。</a:t>
            </a:r>
            <a:r>
              <a:rPr lang="en-US" altLang="zh-CN" dirty="0"/>
              <a:t>SOA</a:t>
            </a:r>
            <a:r>
              <a:rPr lang="zh-CN" altLang="en-US" dirty="0"/>
              <a:t>可以看作是</a:t>
            </a:r>
            <a:r>
              <a:rPr lang="en-US" altLang="zh-CN" dirty="0"/>
              <a:t>B/S</a:t>
            </a:r>
            <a:r>
              <a:rPr lang="zh-CN" altLang="en-US" dirty="0"/>
              <a:t>模型、</a:t>
            </a:r>
            <a:r>
              <a:rPr lang="en-US" altLang="zh-CN" dirty="0">
                <a:hlinkClick r:id="rId3"/>
              </a:rPr>
              <a:t>XML</a:t>
            </a:r>
            <a:r>
              <a:rPr lang="zh-CN" altLang="en-US" dirty="0"/>
              <a:t>（</a:t>
            </a:r>
            <a:r>
              <a:rPr lang="zh-CN" altLang="en-US" dirty="0">
                <a:hlinkClick r:id="rId4"/>
              </a:rPr>
              <a:t>标准通用标记语言</a:t>
            </a:r>
            <a:r>
              <a:rPr lang="zh-CN" altLang="en-US" dirty="0"/>
              <a:t>的子集）</a:t>
            </a:r>
            <a:r>
              <a:rPr lang="en-US" altLang="zh-CN" dirty="0"/>
              <a:t>/Web Service</a:t>
            </a:r>
            <a:r>
              <a:rPr lang="zh-CN" altLang="en-US" dirty="0"/>
              <a:t>技术之后的自然延伸。</a:t>
            </a:r>
          </a:p>
          <a:p>
            <a:r>
              <a:rPr lang="en-US" altLang="zh-CN" dirty="0"/>
              <a:t>SOA</a:t>
            </a:r>
            <a:r>
              <a:rPr lang="zh-CN" altLang="en-US" dirty="0"/>
              <a:t>将能够帮助软件工程师们站在一个新的高度理解企业级架构中的各种组件的开发、部署形式，它将帮助企业系统架构者以更迅速、更可靠、更具重用性架构整个业务系统。较之以往，以</a:t>
            </a:r>
            <a:r>
              <a:rPr lang="en-US" altLang="zh-CN" dirty="0"/>
              <a:t>SOA</a:t>
            </a:r>
            <a:r>
              <a:rPr lang="zh-CN" altLang="en-US" dirty="0"/>
              <a:t>架构的系统能够更加从容地面对业务的急剧变化。</a:t>
            </a:r>
          </a:p>
        </p:txBody>
      </p:sp>
      <p:sp>
        <p:nvSpPr>
          <p:cNvPr id="5" name="TextBox 4"/>
          <p:cNvSpPr txBox="1"/>
          <p:nvPr/>
        </p:nvSpPr>
        <p:spPr>
          <a:xfrm>
            <a:off x="611560" y="5733256"/>
            <a:ext cx="3079894" cy="369332"/>
          </a:xfrm>
          <a:prstGeom prst="rect">
            <a:avLst/>
          </a:prstGeom>
          <a:noFill/>
        </p:spPr>
        <p:txBody>
          <a:bodyPr wrap="square" rtlCol="0">
            <a:spAutoFit/>
          </a:bodyPr>
          <a:lstStyle/>
          <a:p>
            <a:r>
              <a:rPr lang="zh-CN" altLang="en-US" dirty="0" smtClean="0"/>
              <a:t>参考：</a:t>
            </a:r>
            <a:r>
              <a:rPr lang="en-US" altLang="zh-CN" dirty="0" smtClean="0">
                <a:hlinkClick r:id="rId5"/>
              </a:rPr>
              <a:t>SOA</a:t>
            </a:r>
            <a:r>
              <a:rPr lang="zh-CN" altLang="en-US" dirty="0" smtClean="0">
                <a:hlinkClick r:id="rId5"/>
              </a:rPr>
              <a:t>网络介绍</a:t>
            </a:r>
            <a:r>
              <a:rPr lang="zh-CN" altLang="en-US" dirty="0" smtClean="0"/>
              <a:t> </a:t>
            </a:r>
            <a:r>
              <a:rPr lang="en-US" altLang="zh-CN" dirty="0">
                <a:hlinkClick r:id="rId6"/>
              </a:rPr>
              <a:t>SOA</a:t>
            </a:r>
            <a:endParaRPr lang="zh-CN" altLang="en-US" dirty="0"/>
          </a:p>
        </p:txBody>
      </p:sp>
    </p:spTree>
    <p:extLst>
      <p:ext uri="{BB962C8B-B14F-4D97-AF65-F5344CB8AC3E}">
        <p14:creationId xmlns:p14="http://schemas.microsoft.com/office/powerpoint/2010/main" val="138067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6700" y="639999"/>
            <a:ext cx="3213100" cy="461665"/>
          </a:xfrm>
          <a:prstGeom prst="rect">
            <a:avLst/>
          </a:prstGeom>
          <a:noFill/>
        </p:spPr>
        <p:txBody>
          <a:bodyPr wrap="square" rtlCol="0">
            <a:spAutoFit/>
          </a:bodyPr>
          <a:lstStyle/>
          <a:p>
            <a:r>
              <a:rPr lang="zh-CN" altLang="en-US" sz="2400" b="1" dirty="0" smtClean="0">
                <a:solidFill>
                  <a:schemeClr val="tx2"/>
                </a:solidFill>
                <a:latin typeface="微软雅黑" panose="020B0503020204020204" pitchFamily="34" charset="-122"/>
                <a:ea typeface="微软雅黑" panose="020B0503020204020204" pitchFamily="34" charset="-122"/>
              </a:rPr>
              <a:t>服务化设计原则</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457200" y="1600206"/>
            <a:ext cx="8229600" cy="452596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2000" dirty="0" smtClean="0"/>
              <a:t>采用面向服务</a:t>
            </a:r>
            <a:r>
              <a:rPr lang="en-US" altLang="zh-CN" sz="2000" dirty="0" smtClean="0"/>
              <a:t>(SOA)</a:t>
            </a:r>
            <a:r>
              <a:rPr lang="zh-CN" altLang="en-US" sz="2000" dirty="0" smtClean="0"/>
              <a:t>的方式来组织我们的业务系统</a:t>
            </a:r>
            <a:endParaRPr lang="en-US" altLang="zh-CN" sz="2000" dirty="0" smtClean="0"/>
          </a:p>
          <a:p>
            <a:pPr lvl="1"/>
            <a:endParaRPr lang="en-US" altLang="zh-CN" dirty="0" smtClean="0"/>
          </a:p>
          <a:p>
            <a:pPr lvl="1"/>
            <a:endParaRPr lang="zh-CN" altLang="en-US" dirty="0"/>
          </a:p>
        </p:txBody>
      </p:sp>
      <p:pic>
        <p:nvPicPr>
          <p:cNvPr id="5" name="Picture 2"/>
          <p:cNvPicPr>
            <a:picLocks noChangeAspect="1" noChangeArrowheads="1"/>
          </p:cNvPicPr>
          <p:nvPr/>
        </p:nvPicPr>
        <p:blipFill>
          <a:blip r:embed="rId2" cstate="print"/>
          <a:srcRect/>
          <a:stretch>
            <a:fillRect/>
          </a:stretch>
        </p:blipFill>
        <p:spPr bwMode="auto">
          <a:xfrm>
            <a:off x="827585" y="2420888"/>
            <a:ext cx="4467225" cy="1162050"/>
          </a:xfrm>
          <a:prstGeom prst="rect">
            <a:avLst/>
          </a:prstGeom>
          <a:noFill/>
          <a:ln w="9525">
            <a:noFill/>
            <a:miter lim="800000"/>
            <a:headEnd/>
            <a:tailEnd/>
          </a:ln>
          <a:effectLst/>
        </p:spPr>
      </p:pic>
      <p:pic>
        <p:nvPicPr>
          <p:cNvPr id="6" name="Picture 3"/>
          <p:cNvPicPr>
            <a:picLocks noChangeAspect="1" noChangeArrowheads="1"/>
          </p:cNvPicPr>
          <p:nvPr/>
        </p:nvPicPr>
        <p:blipFill>
          <a:blip r:embed="rId3" cstate="print"/>
          <a:srcRect/>
          <a:stretch>
            <a:fillRect/>
          </a:stretch>
        </p:blipFill>
        <p:spPr bwMode="auto">
          <a:xfrm>
            <a:off x="827584" y="4508475"/>
            <a:ext cx="4476750" cy="1190625"/>
          </a:xfrm>
          <a:prstGeom prst="rect">
            <a:avLst/>
          </a:prstGeom>
          <a:noFill/>
          <a:ln w="9525">
            <a:noFill/>
            <a:miter lim="800000"/>
            <a:headEnd/>
            <a:tailEnd/>
          </a:ln>
          <a:effectLst/>
        </p:spPr>
      </p:pic>
      <p:pic>
        <p:nvPicPr>
          <p:cNvPr id="7" name="Picture 2"/>
          <p:cNvPicPr>
            <a:picLocks noChangeAspect="1" noChangeArrowheads="1"/>
          </p:cNvPicPr>
          <p:nvPr/>
        </p:nvPicPr>
        <p:blipFill>
          <a:blip r:embed="rId4" cstate="print"/>
          <a:srcRect/>
          <a:stretch>
            <a:fillRect/>
          </a:stretch>
        </p:blipFill>
        <p:spPr bwMode="auto">
          <a:xfrm>
            <a:off x="2818310" y="3673450"/>
            <a:ext cx="485775" cy="771525"/>
          </a:xfrm>
          <a:prstGeom prst="rect">
            <a:avLst/>
          </a:prstGeom>
          <a:noFill/>
          <a:ln w="9525">
            <a:noFill/>
            <a:miter lim="800000"/>
            <a:headEnd/>
            <a:tailEnd/>
          </a:ln>
        </p:spPr>
      </p:pic>
      <p:sp>
        <p:nvSpPr>
          <p:cNvPr id="8" name="TextBox 7"/>
          <p:cNvSpPr txBox="1"/>
          <p:nvPr/>
        </p:nvSpPr>
        <p:spPr>
          <a:xfrm>
            <a:off x="5601198" y="2773313"/>
            <a:ext cx="2832100" cy="369332"/>
          </a:xfrm>
          <a:prstGeom prst="rect">
            <a:avLst/>
          </a:prstGeom>
          <a:noFill/>
        </p:spPr>
        <p:txBody>
          <a:bodyPr wrap="square" rtlCol="0">
            <a:spAutoFit/>
          </a:bodyPr>
          <a:lstStyle/>
          <a:p>
            <a:r>
              <a:rPr lang="zh-CN" altLang="en-US" b="1" dirty="0" smtClean="0">
                <a:solidFill>
                  <a:srgbClr val="FF0000"/>
                </a:solidFill>
              </a:rPr>
              <a:t>硬链接的、紧耦合的应用</a:t>
            </a:r>
            <a:endParaRPr lang="zh-CN" altLang="en-US" b="1" dirty="0">
              <a:solidFill>
                <a:srgbClr val="FF0000"/>
              </a:solidFill>
            </a:endParaRPr>
          </a:p>
        </p:txBody>
      </p:sp>
      <p:sp>
        <p:nvSpPr>
          <p:cNvPr id="9" name="TextBox 8"/>
          <p:cNvSpPr txBox="1"/>
          <p:nvPr/>
        </p:nvSpPr>
        <p:spPr>
          <a:xfrm>
            <a:off x="5601196" y="4894213"/>
            <a:ext cx="2971800" cy="369332"/>
          </a:xfrm>
          <a:prstGeom prst="rect">
            <a:avLst/>
          </a:prstGeom>
          <a:noFill/>
        </p:spPr>
        <p:txBody>
          <a:bodyPr wrap="square" rtlCol="0">
            <a:spAutoFit/>
          </a:bodyPr>
          <a:lstStyle/>
          <a:p>
            <a:r>
              <a:rPr lang="zh-CN" altLang="en-US" b="1" dirty="0" smtClean="0">
                <a:solidFill>
                  <a:srgbClr val="00B050"/>
                </a:solidFill>
              </a:rPr>
              <a:t>共享的、可重用的业务服务</a:t>
            </a:r>
            <a:endParaRPr lang="zh-CN" altLang="en-US" b="1" dirty="0">
              <a:solidFill>
                <a:srgbClr val="00B050"/>
              </a:solidFill>
            </a:endParaRPr>
          </a:p>
        </p:txBody>
      </p:sp>
    </p:spTree>
    <p:extLst>
      <p:ext uri="{BB962C8B-B14F-4D97-AF65-F5344CB8AC3E}">
        <p14:creationId xmlns:p14="http://schemas.microsoft.com/office/powerpoint/2010/main" val="138067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4"/>
          <p:cNvGraphicFramePr>
            <a:graphicFrameLocks/>
          </p:cNvGraphicFramePr>
          <p:nvPr>
            <p:extLst>
              <p:ext uri="{D42A27DB-BD31-4B8C-83A1-F6EECF244321}">
                <p14:modId xmlns:p14="http://schemas.microsoft.com/office/powerpoint/2010/main" val="2560288049"/>
              </p:ext>
            </p:extLst>
          </p:nvPr>
        </p:nvGraphicFramePr>
        <p:xfrm>
          <a:off x="395536" y="1412776"/>
          <a:ext cx="4038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内容占位符 6"/>
          <p:cNvGraphicFramePr>
            <a:graphicFrameLocks/>
          </p:cNvGraphicFramePr>
          <p:nvPr>
            <p:extLst>
              <p:ext uri="{D42A27DB-BD31-4B8C-83A1-F6EECF244321}">
                <p14:modId xmlns:p14="http://schemas.microsoft.com/office/powerpoint/2010/main" val="1829313074"/>
              </p:ext>
            </p:extLst>
          </p:nvPr>
        </p:nvGraphicFramePr>
        <p:xfrm>
          <a:off x="4648200" y="1412776"/>
          <a:ext cx="4244280" cy="4525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文本框 1"/>
          <p:cNvSpPr txBox="1"/>
          <p:nvPr/>
        </p:nvSpPr>
        <p:spPr>
          <a:xfrm>
            <a:off x="266700" y="639999"/>
            <a:ext cx="3213100" cy="461665"/>
          </a:xfrm>
          <a:prstGeom prst="rect">
            <a:avLst/>
          </a:prstGeom>
          <a:noFill/>
        </p:spPr>
        <p:txBody>
          <a:bodyPr wrap="square" rtlCol="0">
            <a:spAutoFit/>
          </a:bodyPr>
          <a:lstStyle/>
          <a:p>
            <a:r>
              <a:rPr lang="zh-CN" altLang="en-US" sz="2400" b="1" dirty="0" smtClean="0">
                <a:solidFill>
                  <a:schemeClr val="tx2"/>
                </a:solidFill>
                <a:latin typeface="微软雅黑" panose="020B0503020204020204" pitchFamily="34" charset="-122"/>
                <a:ea typeface="微软雅黑" panose="020B0503020204020204" pitchFamily="34" charset="-122"/>
              </a:rPr>
              <a:t>服务化设计原则</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4260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1"/>
          <p:cNvSpPr txBox="1"/>
          <p:nvPr/>
        </p:nvSpPr>
        <p:spPr>
          <a:xfrm>
            <a:off x="266700" y="639999"/>
            <a:ext cx="3213100" cy="461665"/>
          </a:xfrm>
          <a:prstGeom prst="rect">
            <a:avLst/>
          </a:prstGeom>
          <a:noFill/>
        </p:spPr>
        <p:txBody>
          <a:bodyPr wrap="square" rtlCol="0">
            <a:spAutoFit/>
          </a:bodyPr>
          <a:lstStyle/>
          <a:p>
            <a:r>
              <a:rPr lang="zh-CN" altLang="en-US" sz="2400" b="1" dirty="0" smtClean="0">
                <a:solidFill>
                  <a:schemeClr val="tx2"/>
                </a:solidFill>
                <a:latin typeface="微软雅黑" panose="020B0503020204020204" pitchFamily="34" charset="-122"/>
                <a:ea typeface="微软雅黑" panose="020B0503020204020204" pitchFamily="34" charset="-122"/>
              </a:rPr>
              <a:t>服务化</a:t>
            </a:r>
            <a:r>
              <a:rPr lang="zh-CN" altLang="en-US" sz="2400" b="1" dirty="0">
                <a:solidFill>
                  <a:schemeClr val="tx2"/>
                </a:solidFill>
                <a:latin typeface="微软雅黑" panose="020B0503020204020204" pitchFamily="34" charset="-122"/>
                <a:ea typeface="微软雅黑" panose="020B0503020204020204" pitchFamily="34" charset="-122"/>
              </a:rPr>
              <a:t>分层</a:t>
            </a:r>
            <a:r>
              <a:rPr lang="zh-CN" altLang="en-US" sz="2400" b="1" dirty="0" smtClean="0">
                <a:solidFill>
                  <a:schemeClr val="tx2"/>
                </a:solidFill>
                <a:latin typeface="微软雅黑" panose="020B0503020204020204" pitchFamily="34" charset="-122"/>
                <a:ea typeface="微软雅黑" panose="020B0503020204020204" pitchFamily="34" charset="-122"/>
              </a:rPr>
              <a:t>原则</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7" name="矩形 6"/>
          <p:cNvSpPr/>
          <p:nvPr/>
        </p:nvSpPr>
        <p:spPr>
          <a:xfrm>
            <a:off x="1752600" y="1600200"/>
            <a:ext cx="5791200" cy="4572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smtClean="0"/>
              <a:t>Config</a:t>
            </a:r>
            <a:endParaRPr lang="zh-CN" altLang="en-US" dirty="0"/>
          </a:p>
        </p:txBody>
      </p:sp>
      <p:sp>
        <p:nvSpPr>
          <p:cNvPr id="8" name="矩形 7"/>
          <p:cNvSpPr/>
          <p:nvPr/>
        </p:nvSpPr>
        <p:spPr>
          <a:xfrm>
            <a:off x="1752600" y="3581400"/>
            <a:ext cx="5791200" cy="4572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dirty="0" smtClean="0"/>
              <a:t>Protocol</a:t>
            </a:r>
            <a:endParaRPr lang="zh-CN" altLang="en-US" dirty="0"/>
          </a:p>
        </p:txBody>
      </p:sp>
      <p:sp>
        <p:nvSpPr>
          <p:cNvPr id="9" name="矩形 8"/>
          <p:cNvSpPr/>
          <p:nvPr/>
        </p:nvSpPr>
        <p:spPr>
          <a:xfrm>
            <a:off x="4267200" y="2286000"/>
            <a:ext cx="3276600" cy="4572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Registry</a:t>
            </a:r>
            <a:endParaRPr lang="zh-CN" altLang="en-US" dirty="0"/>
          </a:p>
        </p:txBody>
      </p:sp>
      <p:sp>
        <p:nvSpPr>
          <p:cNvPr id="10" name="矩形 9"/>
          <p:cNvSpPr/>
          <p:nvPr/>
        </p:nvSpPr>
        <p:spPr>
          <a:xfrm>
            <a:off x="5410200" y="2895600"/>
            <a:ext cx="2133600" cy="4572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smtClean="0"/>
              <a:t>Cluster</a:t>
            </a:r>
            <a:endParaRPr lang="zh-CN" altLang="en-US" dirty="0"/>
          </a:p>
        </p:txBody>
      </p:sp>
      <p:sp>
        <p:nvSpPr>
          <p:cNvPr id="11" name="矩形 10"/>
          <p:cNvSpPr/>
          <p:nvPr/>
        </p:nvSpPr>
        <p:spPr>
          <a:xfrm>
            <a:off x="2438400" y="2286000"/>
            <a:ext cx="1600200" cy="4572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Monitor</a:t>
            </a:r>
            <a:endParaRPr lang="zh-CN" altLang="en-US" dirty="0"/>
          </a:p>
        </p:txBody>
      </p:sp>
      <p:sp>
        <p:nvSpPr>
          <p:cNvPr id="12" name="矩形 11"/>
          <p:cNvSpPr/>
          <p:nvPr/>
        </p:nvSpPr>
        <p:spPr>
          <a:xfrm>
            <a:off x="3200400" y="4267200"/>
            <a:ext cx="4343400" cy="4572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smtClean="0"/>
              <a:t>Exchange</a:t>
            </a:r>
            <a:endParaRPr lang="zh-CN" altLang="en-US" dirty="0"/>
          </a:p>
        </p:txBody>
      </p:sp>
      <p:sp>
        <p:nvSpPr>
          <p:cNvPr id="13" name="L 形 12"/>
          <p:cNvSpPr/>
          <p:nvPr/>
        </p:nvSpPr>
        <p:spPr>
          <a:xfrm>
            <a:off x="1752600" y="2286000"/>
            <a:ext cx="3429000" cy="1066800"/>
          </a:xfrm>
          <a:prstGeom prst="corner">
            <a:avLst>
              <a:gd name="adj1" fmla="val 42476"/>
              <a:gd name="adj2" fmla="val 44570"/>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smtClean="0"/>
              <a:t>Proxy</a:t>
            </a:r>
            <a:endParaRPr lang="zh-CN" altLang="en-US" dirty="0"/>
          </a:p>
        </p:txBody>
      </p:sp>
      <p:sp>
        <p:nvSpPr>
          <p:cNvPr id="14" name="L 形 13"/>
          <p:cNvSpPr/>
          <p:nvPr/>
        </p:nvSpPr>
        <p:spPr>
          <a:xfrm>
            <a:off x="1752600" y="4267200"/>
            <a:ext cx="5791200" cy="1752600"/>
          </a:xfrm>
          <a:prstGeom prst="corner">
            <a:avLst>
              <a:gd name="adj1" fmla="val 22208"/>
              <a:gd name="adj2" fmla="val 27049"/>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Serialize</a:t>
            </a:r>
            <a:endParaRPr lang="zh-CN" altLang="en-US" dirty="0"/>
          </a:p>
        </p:txBody>
      </p:sp>
      <p:sp>
        <p:nvSpPr>
          <p:cNvPr id="15" name="L 形 14"/>
          <p:cNvSpPr/>
          <p:nvPr/>
        </p:nvSpPr>
        <p:spPr>
          <a:xfrm>
            <a:off x="2438400" y="4267200"/>
            <a:ext cx="5105400" cy="1143000"/>
          </a:xfrm>
          <a:prstGeom prst="corner">
            <a:avLst>
              <a:gd name="adj1" fmla="val 39451"/>
              <a:gd name="adj2" fmla="val 4472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Transport</a:t>
            </a:r>
            <a:endParaRPr lang="zh-CN" altLang="en-US" dirty="0"/>
          </a:p>
        </p:txBody>
      </p:sp>
      <p:sp>
        <p:nvSpPr>
          <p:cNvPr id="16" name="左大括号 15"/>
          <p:cNvSpPr/>
          <p:nvPr/>
        </p:nvSpPr>
        <p:spPr>
          <a:xfrm>
            <a:off x="1371600" y="1600200"/>
            <a:ext cx="228600" cy="24384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7" name="TextBox 15"/>
          <p:cNvSpPr txBox="1"/>
          <p:nvPr/>
        </p:nvSpPr>
        <p:spPr>
          <a:xfrm rot="16200000">
            <a:off x="867089" y="2605811"/>
            <a:ext cx="559769" cy="369332"/>
          </a:xfrm>
          <a:prstGeom prst="rect">
            <a:avLst/>
          </a:prstGeom>
          <a:noFill/>
        </p:spPr>
        <p:txBody>
          <a:bodyPr wrap="none" rtlCol="0">
            <a:spAutoFit/>
          </a:bodyPr>
          <a:lstStyle/>
          <a:p>
            <a:r>
              <a:rPr lang="en-US" altLang="zh-CN" b="1" dirty="0" smtClean="0"/>
              <a:t>RPC</a:t>
            </a:r>
            <a:endParaRPr lang="zh-CN" altLang="en-US" b="1" dirty="0"/>
          </a:p>
        </p:txBody>
      </p:sp>
      <p:sp>
        <p:nvSpPr>
          <p:cNvPr id="18" name="左大括号 17"/>
          <p:cNvSpPr/>
          <p:nvPr/>
        </p:nvSpPr>
        <p:spPr>
          <a:xfrm>
            <a:off x="1371600" y="4267200"/>
            <a:ext cx="228600" cy="17526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9" name="TextBox 17"/>
          <p:cNvSpPr txBox="1"/>
          <p:nvPr/>
        </p:nvSpPr>
        <p:spPr>
          <a:xfrm rot="16200000">
            <a:off x="603166" y="4986370"/>
            <a:ext cx="1106200" cy="369332"/>
          </a:xfrm>
          <a:prstGeom prst="rect">
            <a:avLst/>
          </a:prstGeom>
          <a:noFill/>
        </p:spPr>
        <p:txBody>
          <a:bodyPr wrap="none" rtlCol="0">
            <a:spAutoFit/>
          </a:bodyPr>
          <a:lstStyle/>
          <a:p>
            <a:r>
              <a:rPr lang="en-US" altLang="zh-CN" b="1" dirty="0" err="1" smtClean="0"/>
              <a:t>Remoting</a:t>
            </a:r>
            <a:endParaRPr lang="zh-CN" altLang="en-US" b="1" dirty="0"/>
          </a:p>
        </p:txBody>
      </p:sp>
      <p:cxnSp>
        <p:nvCxnSpPr>
          <p:cNvPr id="20" name="直接箭头连接符 19"/>
          <p:cNvCxnSpPr/>
          <p:nvPr/>
        </p:nvCxnSpPr>
        <p:spPr>
          <a:xfrm rot="5400000">
            <a:off x="5563394" y="3809206"/>
            <a:ext cx="4418806" cy="794"/>
          </a:xfrm>
          <a:prstGeom prst="straightConnector1">
            <a:avLst/>
          </a:prstGeom>
          <a:ln w="28575" cmpd="sng">
            <a:tailEnd type="stealth" w="lg" len="lg"/>
          </a:ln>
        </p:spPr>
        <p:style>
          <a:lnRef idx="3">
            <a:schemeClr val="dk1"/>
          </a:lnRef>
          <a:fillRef idx="0">
            <a:schemeClr val="dk1"/>
          </a:fillRef>
          <a:effectRef idx="2">
            <a:schemeClr val="dk1"/>
          </a:effectRef>
          <a:fontRef idx="minor">
            <a:schemeClr val="tx1"/>
          </a:fontRef>
        </p:style>
      </p:cxnSp>
      <p:sp>
        <p:nvSpPr>
          <p:cNvPr id="21" name="TextBox 21"/>
          <p:cNvSpPr txBox="1"/>
          <p:nvPr/>
        </p:nvSpPr>
        <p:spPr>
          <a:xfrm rot="5400000">
            <a:off x="7571440" y="3401360"/>
            <a:ext cx="923651" cy="369332"/>
          </a:xfrm>
          <a:prstGeom prst="rect">
            <a:avLst/>
          </a:prstGeom>
          <a:noFill/>
        </p:spPr>
        <p:txBody>
          <a:bodyPr wrap="none" rtlCol="0">
            <a:spAutoFit/>
          </a:bodyPr>
          <a:lstStyle/>
          <a:p>
            <a:r>
              <a:rPr lang="en-US" altLang="zh-CN" b="1" dirty="0" smtClean="0"/>
              <a:t>Depend</a:t>
            </a:r>
            <a:endParaRPr lang="zh-CN" altLang="en-US" b="1" dirty="0"/>
          </a:p>
        </p:txBody>
      </p:sp>
    </p:spTree>
    <p:extLst>
      <p:ext uri="{BB962C8B-B14F-4D97-AF65-F5344CB8AC3E}">
        <p14:creationId xmlns:p14="http://schemas.microsoft.com/office/powerpoint/2010/main" val="3475831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6700" y="639999"/>
            <a:ext cx="3213100" cy="461665"/>
          </a:xfrm>
          <a:prstGeom prst="rect">
            <a:avLst/>
          </a:prstGeom>
          <a:noFill/>
        </p:spPr>
        <p:txBody>
          <a:bodyPr wrap="square" rtlCol="0">
            <a:spAutoFit/>
          </a:bodyPr>
          <a:lstStyle/>
          <a:p>
            <a:r>
              <a:rPr lang="zh-CN" altLang="en-US" sz="2400" b="1" dirty="0" smtClean="0">
                <a:solidFill>
                  <a:schemeClr val="tx2"/>
                </a:solidFill>
                <a:latin typeface="微软雅黑" panose="020B0503020204020204" pitchFamily="34" charset="-122"/>
                <a:ea typeface="微软雅黑" panose="020B0503020204020204" pitchFamily="34" charset="-122"/>
              </a:rPr>
              <a:t>为什么服务化</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3" name="矩形 2"/>
          <p:cNvSpPr/>
          <p:nvPr/>
        </p:nvSpPr>
        <p:spPr>
          <a:xfrm>
            <a:off x="1259632" y="1720840"/>
            <a:ext cx="5598368" cy="2862322"/>
          </a:xfrm>
          <a:prstGeom prst="rect">
            <a:avLst/>
          </a:prstGeom>
        </p:spPr>
        <p:txBody>
          <a:bodyPr wrap="square">
            <a:spAutoFit/>
          </a:bodyPr>
          <a:lstStyle/>
          <a:p>
            <a:r>
              <a:rPr lang="zh-CN" altLang="en-US" dirty="0"/>
              <a:t>服务化更多的是一种业务驱动的架构思想</a:t>
            </a:r>
            <a:endParaRPr lang="en-US" altLang="zh-CN" dirty="0"/>
          </a:p>
          <a:p>
            <a:pPr lvl="1"/>
            <a:r>
              <a:rPr lang="zh-CN" altLang="en-US" dirty="0"/>
              <a:t>而不是技术性的</a:t>
            </a:r>
            <a:endParaRPr lang="en-US" altLang="zh-CN" dirty="0"/>
          </a:p>
          <a:p>
            <a:pPr lvl="1"/>
            <a:r>
              <a:rPr lang="zh-CN" altLang="en-US" dirty="0"/>
              <a:t>可以基于已有技术，也可以基于新技术来实现</a:t>
            </a:r>
            <a:endParaRPr lang="en-US" altLang="zh-CN" dirty="0"/>
          </a:p>
          <a:p>
            <a:r>
              <a:rPr lang="zh-CN" altLang="en-US" dirty="0"/>
              <a:t>业务驱动</a:t>
            </a:r>
            <a:endParaRPr lang="en-US" altLang="zh-CN" dirty="0"/>
          </a:p>
          <a:p>
            <a:pPr lvl="1"/>
            <a:r>
              <a:rPr lang="zh-CN" altLang="en-US" dirty="0"/>
              <a:t>业务发展快、需求快速上线</a:t>
            </a:r>
            <a:endParaRPr lang="en-US" altLang="zh-CN" dirty="0"/>
          </a:p>
          <a:p>
            <a:pPr lvl="2"/>
            <a:r>
              <a:rPr lang="zh-CN" altLang="en-US" dirty="0"/>
              <a:t>需要灵活组合已有功能</a:t>
            </a:r>
            <a:endParaRPr lang="en-US" altLang="zh-CN" dirty="0"/>
          </a:p>
          <a:p>
            <a:pPr lvl="1"/>
            <a:r>
              <a:rPr lang="zh-CN" altLang="en-US" dirty="0"/>
              <a:t>模块间耦合太紧</a:t>
            </a:r>
            <a:endParaRPr lang="en-US" altLang="zh-CN" dirty="0"/>
          </a:p>
          <a:p>
            <a:pPr lvl="2"/>
            <a:r>
              <a:rPr lang="zh-CN" altLang="en-US" dirty="0"/>
              <a:t>耦合方式：代码耦合，数据耦合，调用耦合</a:t>
            </a:r>
            <a:endParaRPr lang="en-US" altLang="zh-CN" dirty="0"/>
          </a:p>
          <a:p>
            <a:pPr lvl="2"/>
            <a:r>
              <a:rPr lang="zh-CN" altLang="en-US" dirty="0"/>
              <a:t>牵一发动全身</a:t>
            </a:r>
            <a:endParaRPr lang="en-US" altLang="zh-CN" dirty="0"/>
          </a:p>
          <a:p>
            <a:pPr lvl="2"/>
            <a:r>
              <a:rPr lang="zh-CN" altLang="en-US" dirty="0"/>
              <a:t>业务系统维护复杂</a:t>
            </a:r>
            <a:endParaRPr lang="en-US" altLang="zh-CN" dirty="0"/>
          </a:p>
        </p:txBody>
      </p:sp>
    </p:spTree>
    <p:extLst>
      <p:ext uri="{BB962C8B-B14F-4D97-AF65-F5344CB8AC3E}">
        <p14:creationId xmlns:p14="http://schemas.microsoft.com/office/powerpoint/2010/main" val="1461343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6700" y="639999"/>
            <a:ext cx="3213100" cy="461665"/>
          </a:xfrm>
          <a:prstGeom prst="rect">
            <a:avLst/>
          </a:prstGeom>
          <a:noFill/>
        </p:spPr>
        <p:txBody>
          <a:bodyPr wrap="square" rtlCol="0">
            <a:spAutoFit/>
          </a:bodyPr>
          <a:lstStyle/>
          <a:p>
            <a:r>
              <a:rPr lang="zh-CN" altLang="en-US" sz="2400" b="1" dirty="0" smtClean="0">
                <a:solidFill>
                  <a:schemeClr val="tx2"/>
                </a:solidFill>
                <a:latin typeface="微软雅黑" panose="020B0503020204020204" pitchFamily="34" charset="-122"/>
                <a:ea typeface="微软雅黑" panose="020B0503020204020204" pitchFamily="34" charset="-122"/>
              </a:rPr>
              <a:t>为什么服务化</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4" name="矩形 3"/>
          <p:cNvSpPr/>
          <p:nvPr/>
        </p:nvSpPr>
        <p:spPr>
          <a:xfrm>
            <a:off x="755576" y="1556792"/>
            <a:ext cx="7920880" cy="4524315"/>
          </a:xfrm>
          <a:prstGeom prst="rect">
            <a:avLst/>
          </a:prstGeom>
        </p:spPr>
        <p:txBody>
          <a:bodyPr wrap="square">
            <a:spAutoFit/>
          </a:bodyPr>
          <a:lstStyle/>
          <a:p>
            <a:pPr>
              <a:lnSpc>
                <a:spcPct val="120000"/>
              </a:lnSpc>
              <a:defRPr/>
            </a:pPr>
            <a:r>
              <a:rPr lang="zh-CN" altLang="en-US" sz="1600" dirty="0"/>
              <a:t>提升业务建模效率</a:t>
            </a:r>
            <a:endParaRPr lang="en-US" altLang="zh-CN" sz="1600" dirty="0"/>
          </a:p>
          <a:p>
            <a:pPr lvl="1">
              <a:lnSpc>
                <a:spcPct val="120000"/>
              </a:lnSpc>
              <a:defRPr/>
            </a:pPr>
            <a:r>
              <a:rPr lang="zh-CN" altLang="en-US" sz="1600" dirty="0"/>
              <a:t>统一领域模型</a:t>
            </a:r>
            <a:endParaRPr lang="en-US" altLang="zh-CN" sz="1600" dirty="0"/>
          </a:p>
          <a:p>
            <a:pPr lvl="1">
              <a:lnSpc>
                <a:spcPct val="120000"/>
              </a:lnSpc>
              <a:defRPr/>
            </a:pPr>
            <a:r>
              <a:rPr lang="zh-CN" altLang="en-US" sz="1600" dirty="0"/>
              <a:t>规范依赖关系</a:t>
            </a:r>
            <a:endParaRPr lang="en-US" altLang="zh-CN" sz="1600" dirty="0"/>
          </a:p>
          <a:p>
            <a:pPr lvl="1">
              <a:lnSpc>
                <a:spcPct val="120000"/>
              </a:lnSpc>
              <a:defRPr/>
            </a:pPr>
            <a:r>
              <a:rPr lang="zh-CN" altLang="en-US" sz="1600" dirty="0"/>
              <a:t>划分问题边界</a:t>
            </a:r>
            <a:endParaRPr lang="en-US" altLang="zh-CN" sz="1600" dirty="0"/>
          </a:p>
          <a:p>
            <a:pPr>
              <a:lnSpc>
                <a:spcPct val="120000"/>
              </a:lnSpc>
              <a:defRPr/>
            </a:pPr>
            <a:r>
              <a:rPr lang="zh-CN" altLang="en-US" sz="1600" dirty="0">
                <a:ea typeface="宋体" charset="-122"/>
              </a:rPr>
              <a:t>提升开发部署效率</a:t>
            </a:r>
            <a:endParaRPr lang="en-US" altLang="zh-CN" sz="1600" dirty="0">
              <a:ea typeface="宋体" charset="-122"/>
            </a:endParaRPr>
          </a:p>
          <a:p>
            <a:pPr lvl="1">
              <a:lnSpc>
                <a:spcPct val="120000"/>
              </a:lnSpc>
              <a:defRPr/>
            </a:pPr>
            <a:r>
              <a:rPr lang="zh-CN" altLang="en-US" sz="1600" dirty="0"/>
              <a:t>降低代码干扰</a:t>
            </a:r>
          </a:p>
          <a:p>
            <a:pPr lvl="1">
              <a:lnSpc>
                <a:spcPct val="120000"/>
              </a:lnSpc>
              <a:defRPr/>
            </a:pPr>
            <a:r>
              <a:rPr lang="zh-CN" altLang="en-US" sz="1600" dirty="0"/>
              <a:t>减少合并冲突</a:t>
            </a:r>
            <a:endParaRPr lang="en-US" altLang="zh-CN" sz="1600" dirty="0"/>
          </a:p>
          <a:p>
            <a:pPr lvl="1">
              <a:lnSpc>
                <a:spcPct val="120000"/>
              </a:lnSpc>
              <a:defRPr/>
            </a:pPr>
            <a:r>
              <a:rPr lang="zh-CN" altLang="en-US" sz="1600" dirty="0"/>
              <a:t>加速项目编译</a:t>
            </a:r>
            <a:endParaRPr lang="en-US" altLang="zh-CN" sz="1600" dirty="0"/>
          </a:p>
          <a:p>
            <a:pPr lvl="1">
              <a:lnSpc>
                <a:spcPct val="120000"/>
              </a:lnSpc>
              <a:defRPr/>
            </a:pPr>
            <a:r>
              <a:rPr lang="zh-CN" altLang="en-US" sz="1600" dirty="0"/>
              <a:t>强契约逻辑复用</a:t>
            </a:r>
            <a:endParaRPr lang="en-US" altLang="zh-CN" sz="1600" dirty="0"/>
          </a:p>
          <a:p>
            <a:pPr lvl="1">
              <a:lnSpc>
                <a:spcPct val="120000"/>
              </a:lnSpc>
              <a:defRPr/>
            </a:pPr>
            <a:r>
              <a:rPr lang="zh-CN" altLang="en-US" sz="1600" dirty="0"/>
              <a:t>方便替换实现</a:t>
            </a:r>
            <a:endParaRPr lang="en-US" altLang="zh-CN" sz="1600" dirty="0"/>
          </a:p>
          <a:p>
            <a:pPr>
              <a:lnSpc>
                <a:spcPct val="120000"/>
              </a:lnSpc>
              <a:defRPr/>
            </a:pPr>
            <a:r>
              <a:rPr lang="zh-CN" altLang="en-US" sz="1600" dirty="0"/>
              <a:t>提升线上集群效率</a:t>
            </a:r>
          </a:p>
          <a:p>
            <a:pPr lvl="1">
              <a:lnSpc>
                <a:spcPct val="120000"/>
              </a:lnSpc>
              <a:defRPr/>
            </a:pPr>
            <a:r>
              <a:rPr lang="zh-CN" altLang="en-US" sz="1600" dirty="0"/>
              <a:t>缩小集群规模，小规模增加机器收益最高</a:t>
            </a:r>
          </a:p>
          <a:p>
            <a:pPr lvl="1">
              <a:lnSpc>
                <a:spcPct val="120000"/>
              </a:lnSpc>
              <a:defRPr/>
            </a:pPr>
            <a:r>
              <a:rPr lang="zh-CN" altLang="en-US" sz="1600" dirty="0"/>
              <a:t>分离串行因素，使多数集群并行因子增大</a:t>
            </a:r>
            <a:endParaRPr lang="en-US" altLang="zh-CN" sz="1600" dirty="0"/>
          </a:p>
          <a:p>
            <a:pPr lvl="1">
              <a:lnSpc>
                <a:spcPct val="120000"/>
              </a:lnSpc>
              <a:defRPr/>
            </a:pPr>
            <a:r>
              <a:rPr lang="zh-CN" altLang="en-US" sz="1600" dirty="0"/>
              <a:t>垂直拆分应用，减少瓶颈资源竞争</a:t>
            </a:r>
            <a:endParaRPr lang="en-US" altLang="zh-CN" sz="1600" dirty="0"/>
          </a:p>
          <a:p>
            <a:pPr lvl="1">
              <a:lnSpc>
                <a:spcPct val="120000"/>
              </a:lnSpc>
              <a:defRPr/>
            </a:pPr>
            <a:r>
              <a:rPr lang="zh-CN" altLang="en-US" sz="1600" dirty="0"/>
              <a:t>功能降级，故障隔离</a:t>
            </a:r>
          </a:p>
        </p:txBody>
      </p:sp>
    </p:spTree>
    <p:extLst>
      <p:ext uri="{BB962C8B-B14F-4D97-AF65-F5344CB8AC3E}">
        <p14:creationId xmlns:p14="http://schemas.microsoft.com/office/powerpoint/2010/main" val="154467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66641ef3d48e1d26420686ea7b8043aaa6d2bea5</Template>
  <TotalTime>393</TotalTime>
  <Words>1330</Words>
  <Application>Microsoft Office PowerPoint</Application>
  <PresentationFormat>全屏显示(4:3)</PresentationFormat>
  <Paragraphs>252</Paragraphs>
  <Slides>39</Slides>
  <Notes>4</Notes>
  <HiddenSlides>1</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dc:creator>
  <cp:lastModifiedBy>sunqinbo</cp:lastModifiedBy>
  <cp:revision>34</cp:revision>
  <dcterms:created xsi:type="dcterms:W3CDTF">2016-04-19T18:35:07Z</dcterms:created>
  <dcterms:modified xsi:type="dcterms:W3CDTF">2016-04-21T10:58:20Z</dcterms:modified>
</cp:coreProperties>
</file>