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0" d="100"/>
          <a:sy n="70" d="100"/>
        </p:scale>
        <p:origin x="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68059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651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0660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11694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6600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6200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288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662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79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2435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58699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3178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1526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268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911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8334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497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1/8/2020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214185198"/>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688" r:id="rId5"/>
    <p:sldLayoutId id="2147483689" r:id="rId6"/>
    <p:sldLayoutId id="2147483690" r:id="rId7"/>
    <p:sldLayoutId id="2147483691" r:id="rId8"/>
    <p:sldLayoutId id="2147483692" r:id="rId9"/>
    <p:sldLayoutId id="2147483693" r:id="rId10"/>
    <p:sldLayoutId id="2147483694" r:id="rId11"/>
    <p:sldLayoutId id="2147483700" r:id="rId12"/>
    <p:sldLayoutId id="2147483695" r:id="rId13"/>
    <p:sldLayoutId id="2147483696" r:id="rId14"/>
    <p:sldLayoutId id="2147483697" r:id="rId15"/>
    <p:sldLayoutId id="2147483698" r:id="rId16"/>
    <p:sldLayoutId id="2147483699"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5F9A8885-25D5-4DF6-BEB9-0426B0467F4D}"/>
              </a:ext>
            </a:extLst>
          </p:cNvPr>
          <p:cNvPicPr>
            <a:picLocks noChangeAspect="1"/>
          </p:cNvPicPr>
          <p:nvPr/>
        </p:nvPicPr>
        <p:blipFill rotWithShape="1">
          <a:blip r:embed="rId3"/>
          <a:srcRect t="16842" b="10106"/>
          <a:stretch/>
        </p:blipFill>
        <p:spPr>
          <a:xfrm>
            <a:off x="20" y="10"/>
            <a:ext cx="12191981" cy="6857990"/>
          </a:xfrm>
          <a:prstGeom prst="rect">
            <a:avLst/>
          </a:prstGeom>
        </p:spPr>
      </p:pic>
      <p:sp useBgFill="1">
        <p:nvSpPr>
          <p:cNvPr id="1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52DB26B-A844-4D1B-B1ED-7CDE8372547A}"/>
              </a:ext>
            </a:extLst>
          </p:cNvPr>
          <p:cNvSpPr>
            <a:spLocks noGrp="1"/>
          </p:cNvSpPr>
          <p:nvPr>
            <p:ph type="ctrTitle"/>
          </p:nvPr>
        </p:nvSpPr>
        <p:spPr>
          <a:xfrm>
            <a:off x="2480733" y="2074339"/>
            <a:ext cx="7219954" cy="1828801"/>
          </a:xfrm>
        </p:spPr>
        <p:txBody>
          <a:bodyPr>
            <a:normAutofit/>
          </a:bodyPr>
          <a:lstStyle/>
          <a:p>
            <a:r>
              <a:rPr lang="en-US" sz="4800" dirty="0"/>
              <a:t>Airbnb Recommendation for Travelers in NYC</a:t>
            </a:r>
          </a:p>
        </p:txBody>
      </p:sp>
      <p:sp>
        <p:nvSpPr>
          <p:cNvPr id="3" name="Subtitle 2">
            <a:extLst>
              <a:ext uri="{FF2B5EF4-FFF2-40B4-BE49-F238E27FC236}">
                <a16:creationId xmlns:a16="http://schemas.microsoft.com/office/drawing/2014/main" id="{D0AFFC18-701C-49B9-A6BD-D54A25E9E2AC}"/>
              </a:ext>
            </a:extLst>
          </p:cNvPr>
          <p:cNvSpPr>
            <a:spLocks noGrp="1"/>
          </p:cNvSpPr>
          <p:nvPr>
            <p:ph type="subTitle" idx="1"/>
          </p:nvPr>
        </p:nvSpPr>
        <p:spPr>
          <a:xfrm>
            <a:off x="2480733" y="3903138"/>
            <a:ext cx="7219954" cy="1049867"/>
          </a:xfrm>
        </p:spPr>
        <p:txBody>
          <a:bodyPr>
            <a:normAutofit/>
          </a:bodyPr>
          <a:lstStyle/>
          <a:p>
            <a:r>
              <a:rPr lang="en-US" dirty="0"/>
              <a:t>Q</a:t>
            </a:r>
            <a:r>
              <a:rPr lang="en-US" altLang="zh-CN" dirty="0"/>
              <a:t>ingqing Cao</a:t>
            </a:r>
          </a:p>
          <a:p>
            <a:r>
              <a:rPr lang="en-US" dirty="0"/>
              <a:t>01/08/2020</a:t>
            </a:r>
          </a:p>
        </p:txBody>
      </p:sp>
    </p:spTree>
    <p:extLst>
      <p:ext uri="{BB962C8B-B14F-4D97-AF65-F5344CB8AC3E}">
        <p14:creationId xmlns:p14="http://schemas.microsoft.com/office/powerpoint/2010/main" val="80122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DF715-1655-437E-9CE8-BA059E6533F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EFDD4FF-6ADF-4F8F-A946-8B45863BE357}"/>
              </a:ext>
            </a:extLst>
          </p:cNvPr>
          <p:cNvSpPr>
            <a:spLocks noGrp="1"/>
          </p:cNvSpPr>
          <p:nvPr>
            <p:ph idx="1"/>
          </p:nvPr>
        </p:nvSpPr>
        <p:spPr/>
        <p:txBody>
          <a:bodyPr/>
          <a:lstStyle/>
          <a:p>
            <a:r>
              <a:rPr lang="en-US" dirty="0"/>
              <a:t>New York is one of the world's major commercial, financial and </a:t>
            </a:r>
            <a:r>
              <a:rPr lang="en-US" dirty="0" err="1"/>
              <a:t>culatual</a:t>
            </a:r>
            <a:r>
              <a:rPr lang="en-US" dirty="0"/>
              <a:t> centers. Its core, Manhattan, is the most densely populated borough. It is known of many major attractions. Every year, many travelers choose New York for different reasons. They may come for sight seeing, shopping, arts and shows, nightlife, or business trips, etc. Travelers usually wish to stay in </a:t>
            </a:r>
            <a:r>
              <a:rPr lang="en-US" dirty="0" err="1"/>
              <a:t>neiborhoods</a:t>
            </a:r>
            <a:r>
              <a:rPr lang="en-US" dirty="0"/>
              <a:t> that close to their places of interests, and they usually have a budget limit for </a:t>
            </a:r>
            <a:r>
              <a:rPr lang="en-US" dirty="0" err="1"/>
              <a:t>accomendations</a:t>
            </a:r>
            <a:r>
              <a:rPr lang="en-US" dirty="0"/>
              <a:t>. This project is to help travelers to choose the best area for choosing </a:t>
            </a:r>
            <a:r>
              <a:rPr lang="en-US" dirty="0" err="1"/>
              <a:t>airbnb</a:t>
            </a:r>
            <a:r>
              <a:rPr lang="en-US" dirty="0"/>
              <a:t> based on their locations and interests. </a:t>
            </a:r>
          </a:p>
          <a:p>
            <a:endParaRPr lang="en-US" dirty="0"/>
          </a:p>
          <a:p>
            <a:r>
              <a:rPr lang="en-US" dirty="0"/>
              <a:t>People who might be interested in this projects are </a:t>
            </a:r>
            <a:r>
              <a:rPr lang="en-US" dirty="0" err="1"/>
              <a:t>traverlers</a:t>
            </a:r>
            <a:r>
              <a:rPr lang="en-US" dirty="0"/>
              <a:t> who plan to choose </a:t>
            </a:r>
            <a:r>
              <a:rPr lang="en-US" dirty="0" err="1"/>
              <a:t>airbnb</a:t>
            </a:r>
            <a:r>
              <a:rPr lang="en-US" dirty="0"/>
              <a:t> in NYC.</a:t>
            </a:r>
          </a:p>
        </p:txBody>
      </p:sp>
    </p:spTree>
    <p:extLst>
      <p:ext uri="{BB962C8B-B14F-4D97-AF65-F5344CB8AC3E}">
        <p14:creationId xmlns:p14="http://schemas.microsoft.com/office/powerpoint/2010/main" val="354006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E3E5-982C-40C2-8861-AEAC022FD67F}"/>
              </a:ext>
            </a:extLst>
          </p:cNvPr>
          <p:cNvSpPr>
            <a:spLocks noGrp="1"/>
          </p:cNvSpPr>
          <p:nvPr>
            <p:ph type="title"/>
          </p:nvPr>
        </p:nvSpPr>
        <p:spPr/>
        <p:txBody>
          <a:bodyPr/>
          <a:lstStyle/>
          <a:p>
            <a:r>
              <a:rPr lang="en-US" dirty="0"/>
              <a:t>Data Usage</a:t>
            </a:r>
          </a:p>
        </p:txBody>
      </p:sp>
      <p:sp>
        <p:nvSpPr>
          <p:cNvPr id="3" name="Content Placeholder 2">
            <a:extLst>
              <a:ext uri="{FF2B5EF4-FFF2-40B4-BE49-F238E27FC236}">
                <a16:creationId xmlns:a16="http://schemas.microsoft.com/office/drawing/2014/main" id="{3B812722-624B-4385-AF7C-7BA1CDF863C6}"/>
              </a:ext>
            </a:extLst>
          </p:cNvPr>
          <p:cNvSpPr>
            <a:spLocks noGrp="1"/>
          </p:cNvSpPr>
          <p:nvPr>
            <p:ph idx="1"/>
          </p:nvPr>
        </p:nvSpPr>
        <p:spPr/>
        <p:txBody>
          <a:bodyPr/>
          <a:lstStyle/>
          <a:p>
            <a:r>
              <a:rPr lang="en-US" dirty="0"/>
              <a:t>The purpose of traveling are divided into four categories: outdoors, arts, shopping, and food. Boroughs and Neighborhood information are acquired from the lab data. Locations related to these categories are explored and clustered using Foursquare API. Airbnb data is downloaded from the website: https://www.kaggle.com/dgomonov/new-york-city-airbnb-open-data/data. </a:t>
            </a:r>
          </a:p>
        </p:txBody>
      </p:sp>
    </p:spTree>
    <p:extLst>
      <p:ext uri="{BB962C8B-B14F-4D97-AF65-F5344CB8AC3E}">
        <p14:creationId xmlns:p14="http://schemas.microsoft.com/office/powerpoint/2010/main" val="997280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EA63-BCB1-435D-9AA1-AFD8003CE4F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46E0987-F8FF-44D6-9F11-DD9B148662FC}"/>
              </a:ext>
            </a:extLst>
          </p:cNvPr>
          <p:cNvSpPr>
            <a:spLocks noGrp="1"/>
          </p:cNvSpPr>
          <p:nvPr>
            <p:ph idx="1"/>
          </p:nvPr>
        </p:nvSpPr>
        <p:spPr/>
        <p:txBody>
          <a:bodyPr/>
          <a:lstStyle/>
          <a:p>
            <a:r>
              <a:rPr lang="en-US" dirty="0"/>
              <a:t>1) use Foursquare API to explore restaurant, arts, shopping center, outdoor activity locations in Manhattan; </a:t>
            </a:r>
          </a:p>
          <a:p>
            <a:r>
              <a:rPr lang="en-US" dirty="0"/>
              <a:t>2) show these locations on the map and use labels to show their name and category;</a:t>
            </a:r>
          </a:p>
          <a:p>
            <a:r>
              <a:rPr lang="en-US" dirty="0"/>
              <a:t>3) cluster </a:t>
            </a:r>
            <a:r>
              <a:rPr lang="en-US" dirty="0" err="1"/>
              <a:t>airbnb</a:t>
            </a:r>
            <a:r>
              <a:rPr lang="en-US" dirty="0"/>
              <a:t> in Manhattan by their prices and popularities; </a:t>
            </a:r>
          </a:p>
          <a:p>
            <a:r>
              <a:rPr lang="en-US" dirty="0"/>
              <a:t>4) show the </a:t>
            </a:r>
            <a:r>
              <a:rPr lang="en-US" dirty="0" err="1"/>
              <a:t>airbnb</a:t>
            </a:r>
            <a:r>
              <a:rPr lang="en-US" dirty="0"/>
              <a:t> locations on the map</a:t>
            </a:r>
          </a:p>
        </p:txBody>
      </p:sp>
    </p:spTree>
    <p:extLst>
      <p:ext uri="{BB962C8B-B14F-4D97-AF65-F5344CB8AC3E}">
        <p14:creationId xmlns:p14="http://schemas.microsoft.com/office/powerpoint/2010/main" val="796339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8CCEB25-E2E3-481F-A03A-19767D3E7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41486-9C60-449F-A9A7-0DC5D1C9B40A}"/>
              </a:ext>
            </a:extLst>
          </p:cNvPr>
          <p:cNvSpPr>
            <a:spLocks noGrp="1"/>
          </p:cNvSpPr>
          <p:nvPr>
            <p:ph type="title"/>
          </p:nvPr>
        </p:nvSpPr>
        <p:spPr>
          <a:xfrm>
            <a:off x="913795" y="609600"/>
            <a:ext cx="3078749" cy="970450"/>
          </a:xfrm>
        </p:spPr>
        <p:txBody>
          <a:bodyPr anchor="b">
            <a:normAutofit/>
          </a:bodyPr>
          <a:lstStyle/>
          <a:p>
            <a:pPr algn="l"/>
            <a:r>
              <a:rPr lang="en-US" sz="2800"/>
              <a:t>Results</a:t>
            </a:r>
          </a:p>
        </p:txBody>
      </p:sp>
      <p:sp>
        <p:nvSpPr>
          <p:cNvPr id="3" name="Content Placeholder 2">
            <a:extLst>
              <a:ext uri="{FF2B5EF4-FFF2-40B4-BE49-F238E27FC236}">
                <a16:creationId xmlns:a16="http://schemas.microsoft.com/office/drawing/2014/main" id="{FC278B41-1758-4B02-8E68-939732C9D3E2}"/>
              </a:ext>
            </a:extLst>
          </p:cNvPr>
          <p:cNvSpPr>
            <a:spLocks noGrp="1"/>
          </p:cNvSpPr>
          <p:nvPr>
            <p:ph idx="1"/>
          </p:nvPr>
        </p:nvSpPr>
        <p:spPr>
          <a:xfrm>
            <a:off x="443553" y="1732449"/>
            <a:ext cx="3548992" cy="4832124"/>
          </a:xfrm>
        </p:spPr>
        <p:txBody>
          <a:bodyPr anchor="t">
            <a:normAutofit fontScale="85000" lnSpcReduction="20000"/>
          </a:bodyPr>
          <a:lstStyle/>
          <a:p>
            <a:r>
              <a:rPr lang="en-US" dirty="0">
                <a:effectLst/>
              </a:rPr>
              <a:t>Red markers show restaurant clusters; yellow markers show shopping places; blue markers how arts places; green markers show locations for outdoors. From the distribution of these clusters in the map, those four colors mix up evenly, which means there is no place that only one or two categories take advantages. </a:t>
            </a:r>
          </a:p>
          <a:p>
            <a:r>
              <a:rPr lang="en-US" dirty="0">
                <a:effectLst/>
              </a:rPr>
              <a:t>The more we reach the south of Manhattan, more attractions(include all four categories) show up. Most attractions accumulated on the south of the Broadway-Lafayette Street. And east side of the Manhattan has more attractions than the west side.</a:t>
            </a:r>
            <a:endParaRPr lang="en-US" sz="1600" dirty="0"/>
          </a:p>
        </p:txBody>
      </p:sp>
      <p:pic>
        <p:nvPicPr>
          <p:cNvPr id="73" name="Picture 72">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026" name="Picture 2">
            <a:extLst>
              <a:ext uri="{FF2B5EF4-FFF2-40B4-BE49-F238E27FC236}">
                <a16:creationId xmlns:a16="http://schemas.microsoft.com/office/drawing/2014/main" id="{389E5485-26F1-4169-BE66-4775564B90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278"/>
          <a:stretch/>
        </p:blipFill>
        <p:spPr bwMode="auto">
          <a:xfrm>
            <a:off x="4654295" y="10"/>
            <a:ext cx="7537705"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544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C0FE9A7-4DAF-43C6-B6C7-AF2D46FAD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4E12E51-92A1-40B3-A419-3B3FD04D707A}"/>
              </a:ext>
            </a:extLst>
          </p:cNvPr>
          <p:cNvSpPr>
            <a:spLocks noGrp="1"/>
          </p:cNvSpPr>
          <p:nvPr>
            <p:ph type="title"/>
          </p:nvPr>
        </p:nvSpPr>
        <p:spPr>
          <a:xfrm>
            <a:off x="913795" y="845388"/>
            <a:ext cx="3596420" cy="979016"/>
          </a:xfrm>
        </p:spPr>
        <p:txBody>
          <a:bodyPr anchor="b">
            <a:normAutofit/>
          </a:bodyPr>
          <a:lstStyle/>
          <a:p>
            <a:pPr algn="l"/>
            <a:r>
              <a:rPr lang="en-US" sz="2400"/>
              <a:t>Results</a:t>
            </a:r>
          </a:p>
        </p:txBody>
      </p:sp>
      <p:sp>
        <p:nvSpPr>
          <p:cNvPr id="3" name="Content Placeholder 2">
            <a:extLst>
              <a:ext uri="{FF2B5EF4-FFF2-40B4-BE49-F238E27FC236}">
                <a16:creationId xmlns:a16="http://schemas.microsoft.com/office/drawing/2014/main" id="{47F7F489-07CC-404C-8CF8-38F9873F2D60}"/>
              </a:ext>
            </a:extLst>
          </p:cNvPr>
          <p:cNvSpPr>
            <a:spLocks noGrp="1"/>
          </p:cNvSpPr>
          <p:nvPr>
            <p:ph idx="1"/>
          </p:nvPr>
        </p:nvSpPr>
        <p:spPr>
          <a:xfrm>
            <a:off x="913795" y="1968237"/>
            <a:ext cx="3531684" cy="4044375"/>
          </a:xfrm>
        </p:spPr>
        <p:txBody>
          <a:bodyPr anchor="t">
            <a:normAutofit fontScale="77500" lnSpcReduction="20000"/>
          </a:bodyPr>
          <a:lstStyle/>
          <a:p>
            <a:r>
              <a:rPr lang="en-US" dirty="0">
                <a:effectLst/>
              </a:rPr>
              <a:t>The price is related to the room type. Entire room/apt has the highest mean price compared with private room or shared room. More outliers show in the type of entire room/apt, and followed by private room, and shared room. </a:t>
            </a:r>
          </a:p>
          <a:p>
            <a:r>
              <a:rPr lang="en-US" dirty="0">
                <a:effectLst/>
              </a:rPr>
              <a:t>We assume the reviews per month is related to the popularity of the host. The one with higher reviews per month is more popular.  Generally cheaper </a:t>
            </a:r>
            <a:r>
              <a:rPr lang="en-US" dirty="0" err="1">
                <a:effectLst/>
              </a:rPr>
              <a:t>airbnb</a:t>
            </a:r>
            <a:r>
              <a:rPr lang="en-US" dirty="0">
                <a:effectLst/>
              </a:rPr>
              <a:t> has higher popularities. This is not always the truth because the popularity of the location is also decided by other reasons such as the hosts' attitudes, the cleanness of the room, etc.</a:t>
            </a:r>
            <a:endParaRPr lang="en-US" sz="1600" dirty="0"/>
          </a:p>
        </p:txBody>
      </p:sp>
      <p:pic>
        <p:nvPicPr>
          <p:cNvPr id="2050" name="Picture 2">
            <a:extLst>
              <a:ext uri="{FF2B5EF4-FFF2-40B4-BE49-F238E27FC236}">
                <a16:creationId xmlns:a16="http://schemas.microsoft.com/office/drawing/2014/main" id="{8DCF7972-8107-465A-91DE-0F42F03481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66573" y="2358331"/>
            <a:ext cx="3080113" cy="21891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1E2A04D-D9E4-4375-91AD-37E137C262C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468417" y="2441390"/>
            <a:ext cx="3080117" cy="2022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691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8CCEB25-E2E3-481F-A03A-19767D3E7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74FB3-5E22-48B2-84F5-1A44622AF9A9}"/>
              </a:ext>
            </a:extLst>
          </p:cNvPr>
          <p:cNvSpPr>
            <a:spLocks noGrp="1"/>
          </p:cNvSpPr>
          <p:nvPr>
            <p:ph type="title"/>
          </p:nvPr>
        </p:nvSpPr>
        <p:spPr>
          <a:xfrm>
            <a:off x="913795" y="609600"/>
            <a:ext cx="3078749" cy="970450"/>
          </a:xfrm>
        </p:spPr>
        <p:txBody>
          <a:bodyPr anchor="b">
            <a:normAutofit/>
          </a:bodyPr>
          <a:lstStyle/>
          <a:p>
            <a:pPr algn="l"/>
            <a:r>
              <a:rPr lang="en-US" sz="2800"/>
              <a:t>Results</a:t>
            </a:r>
          </a:p>
        </p:txBody>
      </p:sp>
      <p:pic>
        <p:nvPicPr>
          <p:cNvPr id="73" name="Picture 72">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3074" name="Picture 2" descr="A close up of a map&#10;&#10;Description automatically generated">
            <a:extLst>
              <a:ext uri="{FF2B5EF4-FFF2-40B4-BE49-F238E27FC236}">
                <a16:creationId xmlns:a16="http://schemas.microsoft.com/office/drawing/2014/main" id="{74B4A702-898B-48EE-898B-D20C31BE8B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0423" b="1"/>
          <a:stretch/>
        </p:blipFill>
        <p:spPr bwMode="auto">
          <a:xfrm>
            <a:off x="4654295" y="10"/>
            <a:ext cx="7537705"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F2A75573-DAD8-449F-A4BA-8E52D835CDE1}"/>
              </a:ext>
            </a:extLst>
          </p:cNvPr>
          <p:cNvSpPr>
            <a:spLocks noGrp="1"/>
          </p:cNvSpPr>
          <p:nvPr>
            <p:ph idx="1"/>
          </p:nvPr>
        </p:nvSpPr>
        <p:spPr>
          <a:xfrm>
            <a:off x="913795" y="2076450"/>
            <a:ext cx="3528551" cy="3714749"/>
          </a:xfrm>
        </p:spPr>
        <p:txBody>
          <a:bodyPr/>
          <a:lstStyle/>
          <a:p>
            <a:r>
              <a:rPr lang="en-US" dirty="0">
                <a:effectLst/>
              </a:rPr>
              <a:t>The price of the </a:t>
            </a:r>
            <a:r>
              <a:rPr lang="en-US" dirty="0" err="1">
                <a:effectLst/>
              </a:rPr>
              <a:t>airbnb</a:t>
            </a:r>
            <a:r>
              <a:rPr lang="en-US" dirty="0">
                <a:effectLst/>
              </a:rPr>
              <a:t> is generally higher on the south of Manhattan. This might be because they are close to many attractions.</a:t>
            </a:r>
          </a:p>
          <a:p>
            <a:r>
              <a:rPr lang="en-US" dirty="0">
                <a:effectLst/>
              </a:rPr>
              <a:t>The majorities of the </a:t>
            </a:r>
            <a:r>
              <a:rPr lang="en-US" dirty="0" err="1">
                <a:effectLst/>
              </a:rPr>
              <a:t>airbnb</a:t>
            </a:r>
            <a:r>
              <a:rPr lang="en-US" dirty="0">
                <a:effectLst/>
              </a:rPr>
              <a:t> apartments are between 23rd and 50th street. The price and popularity are very diverse in this area.</a:t>
            </a:r>
          </a:p>
          <a:p>
            <a:endParaRPr lang="en-US" dirty="0">
              <a:effectLst/>
            </a:endParaRPr>
          </a:p>
          <a:p>
            <a:endParaRPr lang="en-US" dirty="0"/>
          </a:p>
        </p:txBody>
      </p:sp>
    </p:spTree>
    <p:extLst>
      <p:ext uri="{BB962C8B-B14F-4D97-AF65-F5344CB8AC3E}">
        <p14:creationId xmlns:p14="http://schemas.microsoft.com/office/powerpoint/2010/main" val="9608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A3E1-A8BB-471C-8EC3-FE2FF0CDF2E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3EC5311-55F3-4AE3-ACE0-B9C8446D15E8}"/>
              </a:ext>
            </a:extLst>
          </p:cNvPr>
          <p:cNvSpPr>
            <a:spLocks noGrp="1"/>
          </p:cNvSpPr>
          <p:nvPr>
            <p:ph idx="1"/>
          </p:nvPr>
        </p:nvSpPr>
        <p:spPr>
          <a:xfrm>
            <a:off x="924443" y="1866900"/>
            <a:ext cx="10353762" cy="4426708"/>
          </a:xfrm>
        </p:spPr>
        <p:txBody>
          <a:bodyPr>
            <a:normAutofit fontScale="92500" lnSpcReduction="20000"/>
          </a:bodyPr>
          <a:lstStyle/>
          <a:p>
            <a:r>
              <a:rPr lang="en-US" dirty="0"/>
              <a:t>(1) There is no differences among the distribution of restaurants, arts, shopping and outdoors location. Travelers can always enjoy them in the same area.</a:t>
            </a:r>
          </a:p>
          <a:p>
            <a:endParaRPr lang="en-US" dirty="0"/>
          </a:p>
          <a:p>
            <a:r>
              <a:rPr lang="en-US" dirty="0"/>
              <a:t>(2) More attractions lay on the south part of Manhattan, and east side has more attractions than west side of Manhattan.</a:t>
            </a:r>
          </a:p>
          <a:p>
            <a:endParaRPr lang="en-US" dirty="0"/>
          </a:p>
          <a:p>
            <a:r>
              <a:rPr lang="en-US" dirty="0"/>
              <a:t>(3) Airbnb price is related to the room type. Usually private house/apt has higher price than private room or shared room. Generally cheaper </a:t>
            </a:r>
            <a:r>
              <a:rPr lang="en-US" dirty="0" err="1"/>
              <a:t>airbnb</a:t>
            </a:r>
            <a:r>
              <a:rPr lang="en-US" dirty="0"/>
              <a:t> will attract more travelers. </a:t>
            </a:r>
          </a:p>
          <a:p>
            <a:endParaRPr lang="en-US" dirty="0"/>
          </a:p>
          <a:p>
            <a:r>
              <a:rPr lang="en-US" dirty="0"/>
              <a:t>(4) The price of the </a:t>
            </a:r>
            <a:r>
              <a:rPr lang="en-US" dirty="0" err="1"/>
              <a:t>airbnb</a:t>
            </a:r>
            <a:r>
              <a:rPr lang="en-US" dirty="0"/>
              <a:t> is higher on the south of Manhattan and lower on the north </a:t>
            </a:r>
            <a:r>
              <a:rPr lang="en-US" dirty="0" err="1"/>
              <a:t>tof</a:t>
            </a:r>
            <a:r>
              <a:rPr lang="en-US" dirty="0"/>
              <a:t> Manhattan, similar trend as the attractions number.</a:t>
            </a:r>
          </a:p>
          <a:p>
            <a:endParaRPr lang="en-US" dirty="0"/>
          </a:p>
          <a:p>
            <a:r>
              <a:rPr lang="en-US" dirty="0"/>
              <a:t>(5) For most travelers, the area between 23rd and 50th street is most recommended for them to choose </a:t>
            </a:r>
            <a:r>
              <a:rPr lang="en-US" dirty="0" err="1"/>
              <a:t>airbnb</a:t>
            </a:r>
            <a:r>
              <a:rPr lang="en-US" dirty="0"/>
              <a:t>. The price is very diverse in this area and there are many attractions in the area.</a:t>
            </a:r>
          </a:p>
        </p:txBody>
      </p:sp>
    </p:spTree>
    <p:extLst>
      <p:ext uri="{BB962C8B-B14F-4D97-AF65-F5344CB8AC3E}">
        <p14:creationId xmlns:p14="http://schemas.microsoft.com/office/powerpoint/2010/main" val="1507130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7</TotalTime>
  <Words>698</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Calisto MT</vt:lpstr>
      <vt:lpstr>Wingdings 2</vt:lpstr>
      <vt:lpstr>SlateVTI</vt:lpstr>
      <vt:lpstr>Airbnb Recommendation for Travelers in NYC</vt:lpstr>
      <vt:lpstr>Introduction</vt:lpstr>
      <vt:lpstr>Data Usage</vt:lpstr>
      <vt:lpstr>Methodology</vt:lpstr>
      <vt:lpstr>Results</vt:lpstr>
      <vt:lpstr>Results</vt:lpstr>
      <vt:lpstr>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Recommendation for Travelers in NYC</dc:title>
  <dc:creator>Qingqing Cao</dc:creator>
  <cp:lastModifiedBy>Qingqing Cao</cp:lastModifiedBy>
  <cp:revision>1</cp:revision>
  <dcterms:created xsi:type="dcterms:W3CDTF">2020-01-08T21:20:18Z</dcterms:created>
  <dcterms:modified xsi:type="dcterms:W3CDTF">2020-01-08T21:28:08Z</dcterms:modified>
</cp:coreProperties>
</file>