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FDE65-812E-0A44-9088-BB50766F13F8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FD62-E6F7-9943-B865-FA11E05DDA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856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BFD62-E6F7-9943-B865-FA11E05DDAD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103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1F042-4D80-144D-98C2-2A996D50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4D58F4-3D39-F549-81C9-10BC46A99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CF26E-4FDE-0447-804D-66DA3942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0469E-3B09-5B4B-A10B-27E0E7EC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B869F-C857-FF41-B628-02F3CDCF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143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60B73-1E7A-D341-A3D3-2089CE2F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1A582-CF61-0B41-8339-BA0D6D2EF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616D5-972F-E544-A1FA-43A27245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963AF-4FBA-0644-AAF7-74149B50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9CF9C-C9B8-984E-9829-2F18DA91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927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F813C-6DED-F846-9909-716A23F8A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B2B48-7249-5144-A979-0B920EE4D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150AE-0FB4-5347-BA71-BDE90372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8EC1E-A924-D948-B956-06C96007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0C1EC-0174-DB4D-96B1-F06AF90E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85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214C4-9DA8-7145-A76B-0138A3E2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F09BD-654A-EF48-9DD4-6E419626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A9E78-6866-5A4D-8623-933D17F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6423E-718A-1C4F-960C-39FB9F7F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16ECC-7CD8-E041-A97E-71473696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3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5EDCD-C39F-7A4B-91FF-F55B3DAA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E79A7-3770-9A49-8167-AB30B17B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766D3-C9EF-AC4E-B9F3-9B557B26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16A71-6C0F-C342-A203-BFE2EDAD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C035B-AA0F-614C-8167-61ABFCF1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201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4B6B3-020B-4247-9991-1FBC9BAB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76957-DB07-5844-B6ED-4763682F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D98A53-6D5D-CF42-A4A1-BA1E9730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EA7121-35AE-014C-8EC5-7C0EB74E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4023A-98F1-2E44-ABD8-2DC8E7C9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BD32F-396D-AF49-85A4-B85DBB02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0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0813-CB21-3B40-A90C-079634A8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E4BD2-40D8-B149-9058-62D28D6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163CE-4113-DD4A-8220-A28E8347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19B8B8-A395-BB40-80D9-75AC7D64A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72420F-ABFF-0740-95D9-591432888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A5A0A7-2E45-E44A-9AFB-1D164D1E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20ED2A-85B7-3D4B-9775-CDE39AAD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1E18AE-8E4A-4D44-9380-C1B24121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200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DE476-F060-1C4E-88CF-1F51F0AF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5B2AB3-5B50-854C-8BF2-E25F35B0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8CAC79-EF19-0842-9392-EBD3A57D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3543C3-8A49-A04C-9BA5-F1920356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96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84A2D9-6505-9649-B596-C5D334F1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A81D17-D6B5-6247-8341-23A6C162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6BC792-0E2F-8A4B-B97E-2B0A77ED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8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B4CFA-DE6E-CA48-B5F5-A1FB609D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A7460-6531-F344-AD8F-FF47FFC5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18B8C-3E68-BB44-9A59-56425C522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43E1B-B5F6-5841-92D1-A49E6B35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A670B-ED6C-8441-9ED5-82D9C54A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65CAE-2E89-434B-95A1-2B3BB891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55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07161-5B30-2746-A5AA-80BD63A2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E1722-F254-FB48-9D25-7E4CE4F08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F7255-89F7-E64A-B09D-C1ACC7349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7DB63-CF8C-3C46-8960-53FD363B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D79FD-CB9C-1841-9235-FD1972CF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D5AFB-1F02-0A48-BBA4-BAA137FB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801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1C7BC3-F981-7048-928B-A1F6AE0D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1FE79-8640-EC45-8556-DDA2181D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37502-8813-8C45-937E-C62CF27BE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52E70-EBC2-2046-AD50-0666324BB167}" type="datetimeFigureOut">
              <a:rPr kumimoji="1" lang="ko-Kore-KR" altLang="en-US" smtClean="0"/>
              <a:t>2020. 9. 25.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6D08A-6569-0D47-885E-7B4FD6E14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595EB-699F-154D-8BA6-965263F68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65A5-3A83-284B-9B0A-059EF68CA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96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247FBB1-EEAF-B54E-8DB5-55C325B19A2B}"/>
              </a:ext>
            </a:extLst>
          </p:cNvPr>
          <p:cNvGrpSpPr/>
          <p:nvPr/>
        </p:nvGrpSpPr>
        <p:grpSpPr>
          <a:xfrm>
            <a:off x="5070389" y="2521191"/>
            <a:ext cx="2051222" cy="1815618"/>
            <a:chOff x="4877262" y="2694673"/>
            <a:chExt cx="2051222" cy="1815618"/>
          </a:xfrm>
        </p:grpSpPr>
        <p:pic>
          <p:nvPicPr>
            <p:cNvPr id="5" name="Picture 2" descr="광주소프트웨어마이스터고등학교장">
              <a:extLst>
                <a:ext uri="{FF2B5EF4-FFF2-40B4-BE49-F238E27FC236}">
                  <a16:creationId xmlns:a16="http://schemas.microsoft.com/office/drawing/2014/main" id="{9EFC3020-0D54-B947-A29F-FD4FB4A24E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8" t="20941" r="44068" b="26818"/>
            <a:stretch/>
          </p:blipFill>
          <p:spPr bwMode="auto">
            <a:xfrm>
              <a:off x="4877262" y="2694673"/>
              <a:ext cx="2051222" cy="98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9F260C-D627-4C4C-8064-FBCFF9BE852E}"/>
                </a:ext>
              </a:extLst>
            </p:cNvPr>
            <p:cNvSpPr txBox="1"/>
            <p:nvPr/>
          </p:nvSpPr>
          <p:spPr>
            <a:xfrm>
              <a:off x="5321954" y="3586961"/>
              <a:ext cx="16065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5400" b="1" dirty="0">
                  <a:latin typeface="SF Pro Display Heavy" pitchFamily="2" charset="0"/>
                  <a:ea typeface="SF Pro Display Heavy" pitchFamily="2" charset="0"/>
                  <a:cs typeface="SF Pro Display Heavy" pitchFamily="2" charset="0"/>
                </a:rPr>
                <a:t>PAY</a:t>
              </a:r>
              <a:endParaRPr kumimoji="1" lang="ko-Kore-KR" altLang="en-US" sz="5400" b="1" dirty="0">
                <a:latin typeface="SF Pro Display Heavy" pitchFamily="2" charset="0"/>
                <a:cs typeface="SF Pro Display Heav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159A-335B-514C-A511-DAE34D4D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카테고리</a:t>
            </a:r>
            <a:r>
              <a:rPr kumimoji="1" lang="ko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 구분</a:t>
            </a:r>
            <a:endParaRPr kumimoji="1" lang="ko-Kore-KR" altLang="en-US" b="1" dirty="0"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E062286-7488-D64A-98BB-56FE05E2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4033334" cy="284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353BD-3F4D-AB45-8A1B-4635541A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간트</a:t>
            </a:r>
            <a:r>
              <a:rPr kumimoji="1" lang="ko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 차트</a:t>
            </a:r>
            <a:endParaRPr kumimoji="1" lang="ko-Kore-KR" altLang="en-US" b="1" dirty="0"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148A17-E36C-A74D-900F-27E209C0B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465060"/>
              </p:ext>
            </p:extLst>
          </p:nvPr>
        </p:nvGraphicFramePr>
        <p:xfrm>
          <a:off x="838200" y="1825624"/>
          <a:ext cx="10515596" cy="443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76">
                  <a:extLst>
                    <a:ext uri="{9D8B030D-6E8A-4147-A177-3AD203B41FA5}">
                      <a16:colId xmlns:a16="http://schemas.microsoft.com/office/drawing/2014/main" val="3165660550"/>
                    </a:ext>
                  </a:extLst>
                </a:gridCol>
                <a:gridCol w="1092090">
                  <a:extLst>
                    <a:ext uri="{9D8B030D-6E8A-4147-A177-3AD203B41FA5}">
                      <a16:colId xmlns:a16="http://schemas.microsoft.com/office/drawing/2014/main" val="3204090602"/>
                    </a:ext>
                  </a:extLst>
                </a:gridCol>
                <a:gridCol w="1092090">
                  <a:extLst>
                    <a:ext uri="{9D8B030D-6E8A-4147-A177-3AD203B41FA5}">
                      <a16:colId xmlns:a16="http://schemas.microsoft.com/office/drawing/2014/main" val="169172904"/>
                    </a:ext>
                  </a:extLst>
                </a:gridCol>
                <a:gridCol w="1092090">
                  <a:extLst>
                    <a:ext uri="{9D8B030D-6E8A-4147-A177-3AD203B41FA5}">
                      <a16:colId xmlns:a16="http://schemas.microsoft.com/office/drawing/2014/main" val="353583367"/>
                    </a:ext>
                  </a:extLst>
                </a:gridCol>
                <a:gridCol w="1092090">
                  <a:extLst>
                    <a:ext uri="{9D8B030D-6E8A-4147-A177-3AD203B41FA5}">
                      <a16:colId xmlns:a16="http://schemas.microsoft.com/office/drawing/2014/main" val="2744608887"/>
                    </a:ext>
                  </a:extLst>
                </a:gridCol>
                <a:gridCol w="1092090">
                  <a:extLst>
                    <a:ext uri="{9D8B030D-6E8A-4147-A177-3AD203B41FA5}">
                      <a16:colId xmlns:a16="http://schemas.microsoft.com/office/drawing/2014/main" val="2241247254"/>
                    </a:ext>
                  </a:extLst>
                </a:gridCol>
                <a:gridCol w="1092090">
                  <a:extLst>
                    <a:ext uri="{9D8B030D-6E8A-4147-A177-3AD203B41FA5}">
                      <a16:colId xmlns:a16="http://schemas.microsoft.com/office/drawing/2014/main" val="919379385"/>
                    </a:ext>
                  </a:extLst>
                </a:gridCol>
                <a:gridCol w="1092090">
                  <a:extLst>
                    <a:ext uri="{9D8B030D-6E8A-4147-A177-3AD203B41FA5}">
                      <a16:colId xmlns:a16="http://schemas.microsoft.com/office/drawing/2014/main" val="143838747"/>
                    </a:ext>
                  </a:extLst>
                </a:gridCol>
                <a:gridCol w="1092090">
                  <a:extLst>
                    <a:ext uri="{9D8B030D-6E8A-4147-A177-3AD203B41FA5}">
                      <a16:colId xmlns:a16="http://schemas.microsoft.com/office/drawing/2014/main" val="2427735842"/>
                    </a:ext>
                  </a:extLst>
                </a:gridCol>
              </a:tblGrid>
              <a:tr h="5548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구분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9</a:t>
                      </a:r>
                      <a:r>
                        <a:rPr lang="ko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월 </a:t>
                      </a:r>
                      <a:r>
                        <a:rPr lang="en-US" altLang="ko-KR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1</a:t>
                      </a:r>
                      <a:r>
                        <a:rPr lang="ko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주차</a:t>
                      </a:r>
                      <a:endParaRPr lang="ko-Kore-KR" altLang="en-US" sz="2000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9</a:t>
                      </a:r>
                      <a:r>
                        <a:rPr lang="ko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월 </a:t>
                      </a:r>
                      <a:r>
                        <a:rPr lang="en-US" altLang="ko-KR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2</a:t>
                      </a:r>
                      <a:r>
                        <a:rPr lang="ko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주차</a:t>
                      </a:r>
                      <a:endParaRPr lang="ko-Kore-KR" altLang="en-US" sz="2000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9</a:t>
                      </a:r>
                      <a:r>
                        <a:rPr lang="ko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월 </a:t>
                      </a:r>
                      <a:r>
                        <a:rPr lang="en-US" altLang="ko-KR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3</a:t>
                      </a:r>
                      <a:r>
                        <a:rPr lang="ko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주차</a:t>
                      </a:r>
                      <a:endParaRPr lang="ko-Kore-KR" altLang="en-US" sz="2000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9</a:t>
                      </a:r>
                      <a:r>
                        <a:rPr lang="ko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월 </a:t>
                      </a:r>
                      <a:r>
                        <a:rPr lang="en-US" altLang="ko-KR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4</a:t>
                      </a:r>
                      <a:r>
                        <a:rPr lang="ko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주차</a:t>
                      </a:r>
                      <a:endParaRPr lang="ko-Kore-KR" altLang="en-US" sz="2000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06585"/>
                  </a:ext>
                </a:extLst>
              </a:tr>
              <a:tr h="5548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컨셉</a:t>
                      </a:r>
                      <a:r>
                        <a:rPr lang="ko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디자인</a:t>
                      </a:r>
                      <a:endParaRPr lang="ko-Kore-KR" altLang="en-US" sz="2000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223484"/>
                  </a:ext>
                </a:extLst>
              </a:tr>
              <a:tr h="5548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사전</a:t>
                      </a:r>
                      <a:r>
                        <a:rPr lang="ko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자료 조사</a:t>
                      </a:r>
                      <a:endParaRPr lang="ko-Kore-KR" altLang="en-US" sz="2000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375785"/>
                  </a:ext>
                </a:extLst>
              </a:tr>
              <a:tr h="5548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398453"/>
                  </a:ext>
                </a:extLst>
              </a:tr>
              <a:tr h="55481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UI </a:t>
                      </a:r>
                      <a:r>
                        <a:rPr lang="ko-Kore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rgbClr val="E9EC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38270"/>
                  </a:ext>
                </a:extLst>
              </a:tr>
              <a:tr h="5548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119841"/>
                  </a:ext>
                </a:extLst>
              </a:tr>
              <a:tr h="5548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903263"/>
                  </a:ext>
                </a:extLst>
              </a:tr>
              <a:tr h="5548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앱</a:t>
                      </a:r>
                      <a:r>
                        <a:rPr lang="ko-KR" altLang="en-US" sz="20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스토어 등록</a:t>
                      </a:r>
                      <a:endParaRPr lang="ko-Kore-KR" altLang="en-US" sz="2000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1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24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49D85-FB8E-E94E-8085-E1855ACD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요구사항</a:t>
            </a:r>
            <a:r>
              <a:rPr kumimoji="1" lang="ko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 </a:t>
            </a:r>
            <a:r>
              <a:rPr kumimoji="1" lang="ko-KR" altLang="en-US" b="1" dirty="0" err="1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분석서</a:t>
            </a:r>
            <a:endParaRPr kumimoji="1" lang="ko-Kore-KR" altLang="en-US" b="1" dirty="0"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8163A98-1456-BA43-9032-BC0F0B2E5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433715"/>
              </p:ext>
            </p:extLst>
          </p:nvPr>
        </p:nvGraphicFramePr>
        <p:xfrm>
          <a:off x="838200" y="1825623"/>
          <a:ext cx="10515597" cy="442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883">
                  <a:extLst>
                    <a:ext uri="{9D8B030D-6E8A-4147-A177-3AD203B41FA5}">
                      <a16:colId xmlns:a16="http://schemas.microsoft.com/office/drawing/2014/main" val="1596073663"/>
                    </a:ext>
                  </a:extLst>
                </a:gridCol>
                <a:gridCol w="8221714">
                  <a:extLst>
                    <a:ext uri="{9D8B030D-6E8A-4147-A177-3AD203B41FA5}">
                      <a16:colId xmlns:a16="http://schemas.microsoft.com/office/drawing/2014/main" val="2385376680"/>
                    </a:ext>
                  </a:extLst>
                </a:gridCol>
              </a:tblGrid>
              <a:tr h="58738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특성</a:t>
                      </a:r>
                      <a:endParaRPr lang="ko-Kore-KR" altLang="en-US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351114"/>
                  </a:ext>
                </a:extLst>
              </a:tr>
              <a:tr h="96016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개발</a:t>
                      </a:r>
                      <a:r>
                        <a:rPr lang="ko-KR" altLang="en-US" sz="24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목적</a:t>
                      </a:r>
                      <a:endParaRPr lang="ko-Kore-KR" altLang="en-US" sz="2400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학교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축제 부스에서 발생하는 잔돈 부족 문제 해결</a:t>
                      </a:r>
                      <a:endParaRPr lang="en-US" altLang="ko-KR" b="0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  <a:p>
                      <a:pPr algn="ctr"/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축제를 더 활성화시킬 수 있는 플랫폼 개발</a:t>
                      </a:r>
                      <a:endParaRPr lang="ko-Kore-KR" altLang="en-US" b="0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056588"/>
                  </a:ext>
                </a:extLst>
              </a:tr>
              <a:tr h="96016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프로젝트</a:t>
                      </a:r>
                      <a:r>
                        <a:rPr lang="ko-KR" altLang="en-US" sz="24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방침</a:t>
                      </a:r>
                      <a:endParaRPr lang="ko-Kore-KR" altLang="en-US" sz="2400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학교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에서 사용할 것을 목적으로 개발하나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,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다른 상황에도 사용할 수 있도록 개발</a:t>
                      </a:r>
                      <a:endParaRPr lang="en-US" altLang="ko-KR" b="0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  <a:p>
                      <a:pPr algn="ctr"/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단순한 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UI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구현을 통한 추후 확장성 고려</a:t>
                      </a:r>
                      <a:endParaRPr lang="ko-Kore-KR" altLang="en-US" b="0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452792"/>
                  </a:ext>
                </a:extLst>
              </a:tr>
              <a:tr h="96016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프로젝트</a:t>
                      </a:r>
                      <a:r>
                        <a:rPr lang="ko-KR" altLang="en-US" sz="24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기간</a:t>
                      </a:r>
                      <a:endParaRPr lang="ko-Kore-KR" altLang="en-US" sz="2400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기획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: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</a:t>
                      </a:r>
                      <a:r>
                        <a:rPr lang="en-US" altLang="ko-Kore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2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020.09.01.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~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09.14</a:t>
                      </a:r>
                    </a:p>
                    <a:p>
                      <a:pPr algn="ctr"/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개발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: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2020.09.15.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~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09.23.</a:t>
                      </a:r>
                      <a:endParaRPr lang="ko-Kore-KR" altLang="en-US" b="0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166618"/>
                  </a:ext>
                </a:extLst>
              </a:tr>
              <a:tr h="96016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개발</a:t>
                      </a:r>
                      <a:r>
                        <a:rPr lang="ko-KR" altLang="en-US" sz="2400" b="1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환경</a:t>
                      </a:r>
                      <a:endParaRPr lang="ko-Kore-KR" altLang="en-US" sz="2400" b="1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Docker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와 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AWS ECS</a:t>
                      </a:r>
                      <a:r>
                        <a:rPr lang="ko-KR" altLang="en-US" b="0" i="0" dirty="0" err="1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를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활용한 </a:t>
                      </a:r>
                      <a:r>
                        <a:rPr lang="ko-KR" altLang="en-US" b="0" i="0" dirty="0" err="1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클라우드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컨테이너 배포</a:t>
                      </a:r>
                      <a:endParaRPr lang="en-US" altLang="ko-KR" b="0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  <a:p>
                      <a:pPr algn="ctr"/>
                      <a:r>
                        <a:rPr lang="en-US" altLang="ko-Kore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React, React Native</a:t>
                      </a:r>
                      <a:r>
                        <a:rPr lang="ko-KR" altLang="en-US" b="0" i="0" dirty="0" err="1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를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활용하여 </a:t>
                      </a:r>
                      <a:r>
                        <a:rPr lang="en-US" altLang="ko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Write Once, Use Everywhere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구현</a:t>
                      </a:r>
                      <a:endParaRPr lang="en-US" altLang="ko-KR" b="0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  <a:p>
                      <a:pPr algn="ctr"/>
                      <a:r>
                        <a:rPr lang="en-US" altLang="ko-Kore-KR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TypeScript</a:t>
                      </a:r>
                      <a:r>
                        <a:rPr lang="ko-KR" altLang="en-US" b="0" i="0" dirty="0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로의 개발 언어 통일을 통한 개발 과정 </a:t>
                      </a:r>
                      <a:r>
                        <a:rPr lang="ko-KR" altLang="en-US" b="0" i="0" dirty="0" err="1"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효울화</a:t>
                      </a:r>
                      <a:endParaRPr lang="ko-Kore-KR" altLang="en-US" b="0" i="0" dirty="0"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61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6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3A428-B17A-1344-94B3-61890283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스토리보드</a:t>
            </a:r>
            <a:r>
              <a:rPr kumimoji="1" lang="ko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 </a:t>
            </a:r>
            <a:r>
              <a:rPr kumimoji="1" lang="en-US" altLang="ko-KR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–</a:t>
            </a:r>
            <a:r>
              <a:rPr kumimoji="1" lang="ko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 결제</a:t>
            </a:r>
            <a:endParaRPr kumimoji="1" lang="ko-Kore-KR" altLang="en-US" b="1" dirty="0"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5" name="그림 4" descr="앉아있는이(가) 표시된 사진&#10;&#10;자동 생성된 설명">
            <a:extLst>
              <a:ext uri="{FF2B5EF4-FFF2-40B4-BE49-F238E27FC236}">
                <a16:creationId xmlns:a16="http://schemas.microsoft.com/office/drawing/2014/main" id="{18ED82F1-B3A7-5247-AA07-04CDD077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1690688"/>
            <a:ext cx="2038316" cy="4425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1B06D7-8810-1840-AD36-25103BCFD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87" y="1690688"/>
            <a:ext cx="2038316" cy="4425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112A8-CF82-034C-B210-0814A560EA5B}"/>
              </a:ext>
            </a:extLst>
          </p:cNvPr>
          <p:cNvSpPr txBox="1"/>
          <p:nvPr/>
        </p:nvSpPr>
        <p:spPr>
          <a:xfrm>
            <a:off x="7006281" y="194001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QR</a:t>
            </a:r>
            <a:r>
              <a:rPr kumimoji="1" lang="ko-KR" altLang="en-US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ko-Kore-KR" altLang="en-US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코드</a:t>
            </a:r>
            <a:r>
              <a:rPr kumimoji="1" lang="ko-KR" altLang="en-US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인식</a:t>
            </a:r>
            <a:endParaRPr kumimoji="1" lang="ko-Kore-KR" altLang="en-US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FCD76-2BB8-ED4B-851A-E8F4C027EABF}"/>
              </a:ext>
            </a:extLst>
          </p:cNvPr>
          <p:cNvSpPr txBox="1"/>
          <p:nvPr/>
        </p:nvSpPr>
        <p:spPr>
          <a:xfrm>
            <a:off x="7006281" y="371879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결제 금액 입력</a:t>
            </a:r>
            <a:endParaRPr kumimoji="1" lang="ko-Kore-KR" altLang="en-US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BFD85-EFC0-7641-B3F0-72798FC83EF4}"/>
              </a:ext>
            </a:extLst>
          </p:cNvPr>
          <p:cNvSpPr txBox="1"/>
          <p:nvPr/>
        </p:nvSpPr>
        <p:spPr>
          <a:xfrm>
            <a:off x="7006281" y="2381576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각</a:t>
            </a:r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부스에 고유하게 부여된 코드를</a:t>
            </a:r>
            <a:endParaRPr kumimoji="1" lang="en-US" altLang="ko-KR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인식하여 결제 시작</a:t>
            </a:r>
            <a:endParaRPr kumimoji="1" lang="ko-Kore-KR" altLang="en-US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BDA3E-9AC2-9D4D-B54B-9B93DB9F9221}"/>
              </a:ext>
            </a:extLst>
          </p:cNvPr>
          <p:cNvSpPr txBox="1"/>
          <p:nvPr/>
        </p:nvSpPr>
        <p:spPr>
          <a:xfrm>
            <a:off x="7006281" y="4132686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결제 해야 하는 금액을 입력하여</a:t>
            </a:r>
            <a:endParaRPr kumimoji="1" lang="en-US" altLang="ko-KR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해당 금액을 지불</a:t>
            </a:r>
            <a:endParaRPr kumimoji="1" lang="en-US" altLang="ko-KR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20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8AD8A-3282-744B-9D56-5EE95E0E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스토리</a:t>
            </a:r>
            <a:r>
              <a:rPr kumimoji="1" lang="ko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보드 </a:t>
            </a:r>
            <a:r>
              <a:rPr kumimoji="1" lang="en-US" altLang="ko-KR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–</a:t>
            </a:r>
            <a:r>
              <a:rPr kumimoji="1" lang="ko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 유저 정보</a:t>
            </a:r>
            <a:endParaRPr kumimoji="1" lang="ko-Kore-KR" altLang="en-US" b="1" dirty="0"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DC090-3CA7-7345-849A-0F3F90B9F153}"/>
              </a:ext>
            </a:extLst>
          </p:cNvPr>
          <p:cNvSpPr txBox="1"/>
          <p:nvPr/>
        </p:nvSpPr>
        <p:spPr>
          <a:xfrm>
            <a:off x="7006281" y="194001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자기 정보 확인</a:t>
            </a:r>
            <a:endParaRPr kumimoji="1" lang="ko-Kore-KR" altLang="en-US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11AD1-11D7-914F-8105-2183373EBA48}"/>
              </a:ext>
            </a:extLst>
          </p:cNvPr>
          <p:cNvSpPr txBox="1"/>
          <p:nvPr/>
        </p:nvSpPr>
        <p:spPr>
          <a:xfrm>
            <a:off x="7006281" y="37187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결제 내역</a:t>
            </a:r>
            <a:endParaRPr kumimoji="1" lang="ko-Kore-KR" altLang="en-US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AD6D-1E4C-8C4C-B51F-82624DD2DB60}"/>
              </a:ext>
            </a:extLst>
          </p:cNvPr>
          <p:cNvSpPr txBox="1"/>
          <p:nvPr/>
        </p:nvSpPr>
        <p:spPr>
          <a:xfrm>
            <a:off x="7006281" y="2381576"/>
            <a:ext cx="292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자신의 기본 정보를 확인하고 </a:t>
            </a:r>
            <a:endParaRPr kumimoji="1" lang="en-US" altLang="ko-KR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하부 메뉴로 진입해서 자세한</a:t>
            </a:r>
            <a:endParaRPr kumimoji="1" lang="en-US" altLang="ko-KR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자세한 정보를 확인</a:t>
            </a:r>
            <a:endParaRPr kumimoji="1" lang="ko-Kore-KR" altLang="en-US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D43E-B765-FF45-820F-B6ADC690E982}"/>
              </a:ext>
            </a:extLst>
          </p:cNvPr>
          <p:cNvSpPr txBox="1"/>
          <p:nvPr/>
        </p:nvSpPr>
        <p:spPr>
          <a:xfrm>
            <a:off x="7006281" y="4132686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결제한 내역과 충전한 내역을</a:t>
            </a:r>
            <a:endParaRPr kumimoji="1" lang="en-US" altLang="ko-KR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최신 순으로 확인</a:t>
            </a:r>
            <a:endParaRPr kumimoji="1" lang="en-US" altLang="ko-KR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60E24C22-0A3E-444E-AFD1-028772A8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1690687"/>
            <a:ext cx="2038316" cy="4425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7BBC16-3EC2-4D47-B2A1-4B2DAF6B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87" y="1690687"/>
            <a:ext cx="2038317" cy="44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0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1210-994E-C54B-A165-38002CE2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설계</a:t>
            </a:r>
            <a:r>
              <a:rPr kumimoji="1" lang="ko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 과정</a:t>
            </a:r>
            <a:endParaRPr kumimoji="1" lang="ko-Kore-KR" altLang="en-US" b="1" dirty="0"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7AF97-8876-7549-BA5F-FC0C9CFE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간결하고</a:t>
            </a:r>
            <a:r>
              <a:rPr kumimoji="1" lang="ko-KR" altLang="en-US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확장성 있는 디자인</a:t>
            </a:r>
            <a:endParaRPr kumimoji="1" lang="en-US" altLang="ko-KR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  <a:p>
            <a:r>
              <a:rPr kumimoji="1" lang="ko-Kore-KR" altLang="en-US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카카오페이</a:t>
            </a:r>
            <a:r>
              <a:rPr kumimoji="1" lang="ko-KR" altLang="en-US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UI </a:t>
            </a:r>
            <a:r>
              <a:rPr kumimoji="1" lang="ko-KR" altLang="en-US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벤치마킹</a:t>
            </a:r>
            <a:endParaRPr kumimoji="1" lang="en-US" altLang="ko-KR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  <a:p>
            <a:r>
              <a:rPr kumimoji="1" lang="ko-Kore-KR" altLang="en-US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색상은</a:t>
            </a:r>
            <a:r>
              <a:rPr kumimoji="1" lang="ko-KR" altLang="en-US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최대한 배제하고 필요한 곳에 포인트로 삽입</a:t>
            </a:r>
            <a:endParaRPr kumimoji="1" lang="en-US" altLang="ko-KR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88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4C56F0-01AB-964C-BBC7-DC11252194C6}"/>
              </a:ext>
            </a:extLst>
          </p:cNvPr>
          <p:cNvSpPr txBox="1"/>
          <p:nvPr/>
        </p:nvSpPr>
        <p:spPr>
          <a:xfrm>
            <a:off x="4315705" y="3044279"/>
            <a:ext cx="3560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400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앱</a:t>
            </a:r>
            <a:r>
              <a:rPr kumimoji="1" lang="ko-KR" altLang="en-US" sz="4400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 개발 계획서</a:t>
            </a:r>
            <a:endParaRPr kumimoji="1" lang="ko-Kore-KR" altLang="en-US" sz="4400" b="1" dirty="0"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33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5AF6707-09B8-A840-A393-9FE149B822C0}"/>
              </a:ext>
            </a:extLst>
          </p:cNvPr>
          <p:cNvSpPr/>
          <p:nvPr/>
        </p:nvSpPr>
        <p:spPr>
          <a:xfrm>
            <a:off x="945931" y="2532993"/>
            <a:ext cx="2638097" cy="2638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FCA992-2293-0E4F-B9A7-E684142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아이콘 및 개요</a:t>
            </a:r>
            <a:endParaRPr kumimoji="1" lang="ko-Kore-KR" altLang="en-US" b="1" dirty="0"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8CD9792-5CFC-CC46-AE0F-78624B46E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244493"/>
              </p:ext>
            </p:extLst>
          </p:nvPr>
        </p:nvGraphicFramePr>
        <p:xfrm>
          <a:off x="4508938" y="1825625"/>
          <a:ext cx="6844862" cy="40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67979143"/>
                    </a:ext>
                  </a:extLst>
                </a:gridCol>
                <a:gridCol w="5016062">
                  <a:extLst>
                    <a:ext uri="{9D8B030D-6E8A-4147-A177-3AD203B41FA5}">
                      <a16:colId xmlns:a16="http://schemas.microsoft.com/office/drawing/2014/main" val="1997419212"/>
                    </a:ext>
                  </a:extLst>
                </a:gridCol>
              </a:tblGrid>
              <a:tr h="135689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600" b="1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b="0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축제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부스 활동을 하며 잔돈이 부족한 경험을 겪고 이를 해결할 방법을 만들고 싶었다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.</a:t>
                      </a:r>
                      <a:endParaRPr lang="ko-Kore-KR" altLang="en-US" b="0" i="0" dirty="0">
                        <a:solidFill>
                          <a:schemeClr val="tx1"/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4819"/>
                  </a:ext>
                </a:extLst>
              </a:tr>
              <a:tr h="135689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600" b="1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b="0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학교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축제 부스 활동의 잔돈 발생 문제를 해결하고 축제를 더 잘 즐긴다</a:t>
                      </a:r>
                      <a:endParaRPr lang="ko-Kore-KR" altLang="en-US" b="0" i="0" dirty="0">
                        <a:solidFill>
                          <a:schemeClr val="tx1"/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30299"/>
                  </a:ext>
                </a:extLst>
              </a:tr>
              <a:tr h="678447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3600" b="1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b="0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QR 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코드를 통한 </a:t>
                      </a:r>
                      <a:r>
                        <a:rPr lang="ko-Kore-KR" altLang="en-US" b="0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간편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결제 기능 제공</a:t>
                      </a:r>
                      <a:endParaRPr lang="ko-Kore-KR" altLang="en-US" b="0" i="0" dirty="0">
                        <a:solidFill>
                          <a:schemeClr val="tx1"/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67560"/>
                  </a:ext>
                </a:extLst>
              </a:tr>
              <a:tr h="67844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="0" i="0" dirty="0" err="1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비컨을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 활용한 축제 정보 제공</a:t>
                      </a:r>
                      <a:endParaRPr lang="ko-Kore-KR" altLang="en-US" b="0" i="0" dirty="0">
                        <a:solidFill>
                          <a:schemeClr val="tx1"/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00549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F7B8FD4-1BB9-124C-A2E3-088A4EEFE206}"/>
              </a:ext>
            </a:extLst>
          </p:cNvPr>
          <p:cNvGrpSpPr/>
          <p:nvPr/>
        </p:nvGrpSpPr>
        <p:grpSpPr>
          <a:xfrm>
            <a:off x="1239368" y="2944232"/>
            <a:ext cx="2051222" cy="1815618"/>
            <a:chOff x="4877262" y="2694673"/>
            <a:chExt cx="2051222" cy="1815618"/>
          </a:xfrm>
        </p:grpSpPr>
        <p:pic>
          <p:nvPicPr>
            <p:cNvPr id="5" name="Picture 2" descr="광주소프트웨어마이스터고등학교장">
              <a:extLst>
                <a:ext uri="{FF2B5EF4-FFF2-40B4-BE49-F238E27FC236}">
                  <a16:creationId xmlns:a16="http://schemas.microsoft.com/office/drawing/2014/main" id="{6E692E11-A387-AE4E-BD99-06FC69F43B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8" t="20941" r="44068" b="26818"/>
            <a:stretch/>
          </p:blipFill>
          <p:spPr bwMode="auto">
            <a:xfrm>
              <a:off x="4877262" y="2694673"/>
              <a:ext cx="2051222" cy="98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1692C8-226B-054E-89B3-10AA03ABF5AB}"/>
                </a:ext>
              </a:extLst>
            </p:cNvPr>
            <p:cNvSpPr txBox="1"/>
            <p:nvPr/>
          </p:nvSpPr>
          <p:spPr>
            <a:xfrm>
              <a:off x="5321954" y="3586961"/>
              <a:ext cx="16065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5400" b="1" dirty="0">
                  <a:latin typeface="SF Pro Display Heavy" pitchFamily="2" charset="0"/>
                  <a:ea typeface="SF Pro Display Heavy" pitchFamily="2" charset="0"/>
                  <a:cs typeface="SF Pro Display Heavy" pitchFamily="2" charset="0"/>
                </a:rPr>
                <a:t>PAY</a:t>
              </a:r>
              <a:endParaRPr kumimoji="1" lang="ko-Kore-KR" altLang="en-US" sz="5400" b="1" dirty="0">
                <a:latin typeface="SF Pro Display Heavy" pitchFamily="2" charset="0"/>
                <a:cs typeface="SF Pro Display Heav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46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834F9-4802-0445-AC5D-7D8BE04F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유사 앱 조사</a:t>
            </a:r>
            <a:endParaRPr kumimoji="1" lang="ko-Kore-KR" altLang="en-US" b="1" dirty="0"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1026" name="Picture 2" descr="카카오페이 - Financial Service - Seongnam - 320 Photos | Facebook">
            <a:extLst>
              <a:ext uri="{FF2B5EF4-FFF2-40B4-BE49-F238E27FC236}">
                <a16:creationId xmlns:a16="http://schemas.microsoft.com/office/drawing/2014/main" id="{F7D37C15-F8B4-A246-81F8-FF887106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99" y="1864325"/>
            <a:ext cx="1990982" cy="199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제로페이(가맹점용) di App Store">
            <a:extLst>
              <a:ext uri="{FF2B5EF4-FFF2-40B4-BE49-F238E27FC236}">
                <a16:creationId xmlns:a16="http://schemas.microsoft.com/office/drawing/2014/main" id="{433755E4-C82E-FE4D-8D1D-BED78FF1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5207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91A8C-5757-F94C-A483-B22DD2B5DF92}"/>
              </a:ext>
            </a:extLst>
          </p:cNvPr>
          <p:cNvSpPr txBox="1"/>
          <p:nvPr/>
        </p:nvSpPr>
        <p:spPr>
          <a:xfrm>
            <a:off x="6494198" y="4522573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국가에서</a:t>
            </a:r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만든 간편 결제 표준안</a:t>
            </a:r>
            <a:endParaRPr kumimoji="1" lang="ko-Kore-KR" altLang="en-US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CB830-FE13-9B4E-A08D-93FB934E7D00}"/>
              </a:ext>
            </a:extLst>
          </p:cNvPr>
          <p:cNvSpPr txBox="1"/>
          <p:nvPr/>
        </p:nvSpPr>
        <p:spPr>
          <a:xfrm>
            <a:off x="1972490" y="452257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카카오에서 만든 간편 결제 시스템</a:t>
            </a:r>
            <a:endParaRPr kumimoji="1" lang="ko-Kore-KR" altLang="en-US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67CAE-63ED-C043-9FCF-C70081534F49}"/>
              </a:ext>
            </a:extLst>
          </p:cNvPr>
          <p:cNvSpPr txBox="1"/>
          <p:nvPr/>
        </p:nvSpPr>
        <p:spPr>
          <a:xfrm>
            <a:off x="2687429" y="509013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QR </a:t>
            </a:r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코드 결제 지원</a:t>
            </a:r>
            <a:endParaRPr kumimoji="1" lang="ko-Kore-KR" altLang="en-US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9BB56-70D2-FE42-BC22-696894846980}"/>
              </a:ext>
            </a:extLst>
          </p:cNvPr>
          <p:cNvSpPr txBox="1"/>
          <p:nvPr/>
        </p:nvSpPr>
        <p:spPr>
          <a:xfrm>
            <a:off x="7103339" y="509013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QR </a:t>
            </a:r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코드 결제 지원</a:t>
            </a:r>
            <a:endParaRPr kumimoji="1" lang="ko-Kore-KR" altLang="en-US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D3DB2-8420-A34F-85F9-8BA4DBBADCD6}"/>
              </a:ext>
            </a:extLst>
          </p:cNvPr>
          <p:cNvSpPr txBox="1"/>
          <p:nvPr/>
        </p:nvSpPr>
        <p:spPr>
          <a:xfrm>
            <a:off x="7417527" y="565769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수수료 없음</a:t>
            </a:r>
            <a:endParaRPr kumimoji="1" lang="ko-Kore-KR" altLang="en-US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FCC0A-813E-1442-B1E5-8DD4C09D3075}"/>
              </a:ext>
            </a:extLst>
          </p:cNvPr>
          <p:cNvSpPr txBox="1"/>
          <p:nvPr/>
        </p:nvSpPr>
        <p:spPr>
          <a:xfrm>
            <a:off x="1760896" y="5657691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카카오톡을</a:t>
            </a:r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기반으로 하는 넓은 </a:t>
            </a:r>
            <a:r>
              <a:rPr kumimoji="1" lang="ko-KR" altLang="en-US" dirty="0" err="1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유저층</a:t>
            </a:r>
            <a:endParaRPr kumimoji="1" lang="ko-Kore-KR" altLang="en-US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83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EDAB1-23D1-B84E-BFD1-7C1AFF43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타</a:t>
            </a:r>
            <a:r>
              <a:rPr kumimoji="1" lang="ko-KR" altLang="en-US" b="1" dirty="0"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 앱과의 차별화</a:t>
            </a:r>
            <a:endParaRPr kumimoji="1" lang="ko-Kore-KR" altLang="en-US" b="1" dirty="0"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3C467-C4C2-7140-BB21-EF920D48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주변</a:t>
            </a:r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부스에 대한 정보 제공</a:t>
            </a:r>
            <a:endParaRPr kumimoji="1" lang="en-US" altLang="ko-KR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r>
              <a:rPr kumimoji="1" lang="ko-KR" altLang="en-US" dirty="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학교 축제의 커뮤니티 플랫폼</a:t>
            </a:r>
            <a:endParaRPr kumimoji="1" lang="en-US" altLang="ko-KR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endParaRPr kumimoji="1" lang="ko-Kore-KR" altLang="en-US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81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283</Words>
  <Application>Microsoft Macintosh PowerPoint</Application>
  <PresentationFormat>와이드스크린</PresentationFormat>
  <Paragraphs>71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Noto Sans CJK KR</vt:lpstr>
      <vt:lpstr>Noto Sans CJK KR Black</vt:lpstr>
      <vt:lpstr>Noto Sans CJK KR DemiLight</vt:lpstr>
      <vt:lpstr>Arial</vt:lpstr>
      <vt:lpstr>Calibri</vt:lpstr>
      <vt:lpstr>Calibri Light</vt:lpstr>
      <vt:lpstr>SF Pro Display Heavy</vt:lpstr>
      <vt:lpstr>Office 테마</vt:lpstr>
      <vt:lpstr>PowerPoint 프레젠테이션</vt:lpstr>
      <vt:lpstr>요구사항 분석서</vt:lpstr>
      <vt:lpstr>스토리보드 – 결제</vt:lpstr>
      <vt:lpstr>스토리보드 – 유저 정보</vt:lpstr>
      <vt:lpstr>설계 과정</vt:lpstr>
      <vt:lpstr>PowerPoint 프레젠테이션</vt:lpstr>
      <vt:lpstr>아이콘 및 개요</vt:lpstr>
      <vt:lpstr>유사 앱 조사</vt:lpstr>
      <vt:lpstr>타 앱과의 차별화</vt:lpstr>
      <vt:lpstr>카테고리 구분</vt:lpstr>
      <vt:lpstr>간트 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호승</dc:creator>
  <cp:lastModifiedBy>최 호승</cp:lastModifiedBy>
  <cp:revision>3</cp:revision>
  <dcterms:created xsi:type="dcterms:W3CDTF">2020-09-24T04:36:50Z</dcterms:created>
  <dcterms:modified xsi:type="dcterms:W3CDTF">2020-09-24T23:05:46Z</dcterms:modified>
</cp:coreProperties>
</file>