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0" r:id="rId7"/>
    <p:sldId id="272" r:id="rId8"/>
    <p:sldId id="262" r:id="rId9"/>
    <p:sldId id="263" r:id="rId10"/>
    <p:sldId id="265" r:id="rId11"/>
    <p:sldId id="266" r:id="rId12"/>
    <p:sldId id="271" r:id="rId13"/>
    <p:sldId id="267" r:id="rId14"/>
    <p:sldId id="268" r:id="rId15"/>
    <p:sldId id="269" r:id="rId16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48" autoAdjust="0"/>
    <p:restoredTop sz="94660"/>
  </p:normalViewPr>
  <p:slideViewPr>
    <p:cSldViewPr>
      <p:cViewPr varScale="1">
        <p:scale>
          <a:sx n="78" d="100"/>
          <a:sy n="78" d="100"/>
        </p:scale>
        <p:origin x="715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rgbClr val="001F5F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rgbClr val="001F5F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11/4/2023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rgbClr val="001F5F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11/4/2023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11/4/2023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668011" y="5055819"/>
            <a:ext cx="2855976" cy="756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rgbClr val="001F5F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07287" y="1630902"/>
            <a:ext cx="10177424" cy="36531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en/java/javase/16/docs/api/java.desktop/javax/swing/package-summary.html" TargetMode="External"/><Relationship Id="rId2" Type="http://schemas.openxmlformats.org/officeDocument/2006/relationships/hyperlink" Target="https://docs.oracle.com/en/java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oracle.com/javase/tutorial/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38015" y="0"/>
            <a:ext cx="4000499" cy="265785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52627" y="2783586"/>
            <a:ext cx="10480040" cy="1244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86740" marR="5080" indent="-574675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solidFill>
                  <a:srgbClr val="FFFAEF"/>
                </a:solidFill>
              </a:rPr>
              <a:t>Department of Computer Science &amp;Engineering </a:t>
            </a:r>
            <a:r>
              <a:rPr sz="4000" spc="-985" dirty="0">
                <a:solidFill>
                  <a:srgbClr val="FFFAEF"/>
                </a:solidFill>
              </a:rPr>
              <a:t> </a:t>
            </a:r>
            <a:r>
              <a:rPr sz="4000" spc="-5" dirty="0">
                <a:solidFill>
                  <a:srgbClr val="FFFAEF"/>
                </a:solidFill>
              </a:rPr>
              <a:t>Artificial</a:t>
            </a:r>
            <a:r>
              <a:rPr sz="4000" spc="5" dirty="0">
                <a:solidFill>
                  <a:srgbClr val="FFFAEF"/>
                </a:solidFill>
              </a:rPr>
              <a:t> </a:t>
            </a:r>
            <a:r>
              <a:rPr sz="4000" spc="-5" dirty="0">
                <a:solidFill>
                  <a:srgbClr val="FFFAEF"/>
                </a:solidFill>
              </a:rPr>
              <a:t>Intelligence</a:t>
            </a:r>
            <a:r>
              <a:rPr sz="4000" dirty="0">
                <a:solidFill>
                  <a:srgbClr val="FFFAEF"/>
                </a:solidFill>
              </a:rPr>
              <a:t> </a:t>
            </a:r>
            <a:r>
              <a:rPr sz="4000" spc="-5" dirty="0">
                <a:solidFill>
                  <a:srgbClr val="FFFAEF"/>
                </a:solidFill>
              </a:rPr>
              <a:t>&amp;</a:t>
            </a:r>
            <a:r>
              <a:rPr sz="4000" spc="5" dirty="0">
                <a:solidFill>
                  <a:srgbClr val="FFFAEF"/>
                </a:solidFill>
              </a:rPr>
              <a:t> </a:t>
            </a:r>
            <a:r>
              <a:rPr sz="4000" spc="-5" dirty="0">
                <a:solidFill>
                  <a:srgbClr val="FFFAEF"/>
                </a:solidFill>
              </a:rPr>
              <a:t>Machine</a:t>
            </a:r>
            <a:r>
              <a:rPr sz="4000" spc="5" dirty="0">
                <a:solidFill>
                  <a:srgbClr val="FFFAEF"/>
                </a:solidFill>
              </a:rPr>
              <a:t> </a:t>
            </a:r>
            <a:r>
              <a:rPr sz="4000" spc="-5" dirty="0">
                <a:solidFill>
                  <a:srgbClr val="FFFAEF"/>
                </a:solidFill>
              </a:rPr>
              <a:t>Learning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1745742" y="4006088"/>
            <a:ext cx="8702675" cy="19773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600200">
              <a:lnSpc>
                <a:spcPct val="100000"/>
              </a:lnSpc>
              <a:spcBef>
                <a:spcPts val="100"/>
              </a:spcBef>
            </a:pPr>
            <a:r>
              <a:rPr sz="3200" spc="-90" dirty="0">
                <a:solidFill>
                  <a:srgbClr val="FFFAEF"/>
                </a:solidFill>
                <a:latin typeface="Times New Roman"/>
                <a:cs typeface="Times New Roman"/>
              </a:rPr>
              <a:t>A.P. </a:t>
            </a:r>
            <a:r>
              <a:rPr sz="3200" spc="-5" dirty="0">
                <a:solidFill>
                  <a:srgbClr val="FFFAEF"/>
                </a:solidFill>
                <a:latin typeface="Times New Roman"/>
                <a:cs typeface="Times New Roman"/>
              </a:rPr>
              <a:t>Shah </a:t>
            </a:r>
            <a:r>
              <a:rPr sz="3200" dirty="0">
                <a:solidFill>
                  <a:srgbClr val="FFFAEF"/>
                </a:solidFill>
                <a:latin typeface="Times New Roman"/>
                <a:cs typeface="Times New Roman"/>
              </a:rPr>
              <a:t>Institute of </a:t>
            </a:r>
            <a:r>
              <a:rPr sz="3200" spc="-25" dirty="0">
                <a:solidFill>
                  <a:srgbClr val="FFFAEF"/>
                </a:solidFill>
                <a:latin typeface="Times New Roman"/>
                <a:cs typeface="Times New Roman"/>
              </a:rPr>
              <a:t>Technology </a:t>
            </a:r>
            <a:r>
              <a:rPr sz="3200" spc="-20" dirty="0">
                <a:solidFill>
                  <a:srgbClr val="FFFAE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AEF"/>
                </a:solidFill>
                <a:latin typeface="Times New Roman"/>
                <a:cs typeface="Times New Roman"/>
              </a:rPr>
              <a:t>G.B.Road,Kasarvadavli,</a:t>
            </a:r>
            <a:r>
              <a:rPr sz="3200" spc="-110" dirty="0">
                <a:solidFill>
                  <a:srgbClr val="FFFAE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AEF"/>
                </a:solidFill>
                <a:latin typeface="Times New Roman"/>
                <a:cs typeface="Times New Roman"/>
              </a:rPr>
              <a:t>Thane(W),</a:t>
            </a:r>
            <a:r>
              <a:rPr sz="3200" spc="-40" dirty="0">
                <a:solidFill>
                  <a:srgbClr val="FFFAE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AEF"/>
                </a:solidFill>
                <a:latin typeface="Times New Roman"/>
                <a:cs typeface="Times New Roman"/>
              </a:rPr>
              <a:t>Mumbai-400615</a:t>
            </a:r>
            <a:endParaRPr sz="3200" dirty="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3200" dirty="0">
                <a:solidFill>
                  <a:srgbClr val="FFFAEF"/>
                </a:solidFill>
                <a:latin typeface="Times New Roman"/>
                <a:cs typeface="Times New Roman"/>
              </a:rPr>
              <a:t>UNIVERSITY</a:t>
            </a:r>
            <a:r>
              <a:rPr sz="3200" spc="-185" dirty="0">
                <a:solidFill>
                  <a:srgbClr val="FFFAE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AEF"/>
                </a:solidFill>
                <a:latin typeface="Times New Roman"/>
                <a:cs typeface="Times New Roman"/>
              </a:rPr>
              <a:t>OF</a:t>
            </a:r>
            <a:r>
              <a:rPr sz="3200" spc="-35" dirty="0">
                <a:solidFill>
                  <a:srgbClr val="FFFAE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AEF"/>
                </a:solidFill>
                <a:latin typeface="Times New Roman"/>
                <a:cs typeface="Times New Roman"/>
              </a:rPr>
              <a:t>MUMBAI</a:t>
            </a:r>
            <a:endParaRPr sz="3200" dirty="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3200" dirty="0">
                <a:solidFill>
                  <a:srgbClr val="FFFAEF"/>
                </a:solidFill>
                <a:latin typeface="Times New Roman"/>
                <a:cs typeface="Times New Roman"/>
              </a:rPr>
              <a:t>Academic</a:t>
            </a:r>
            <a:r>
              <a:rPr sz="3200" spc="-170" dirty="0">
                <a:solidFill>
                  <a:srgbClr val="FFFAEF"/>
                </a:solidFill>
                <a:latin typeface="Times New Roman"/>
                <a:cs typeface="Times New Roman"/>
              </a:rPr>
              <a:t> </a:t>
            </a:r>
            <a:r>
              <a:rPr sz="3200" spc="-80" dirty="0">
                <a:solidFill>
                  <a:srgbClr val="FFFAEF"/>
                </a:solidFill>
                <a:latin typeface="Times New Roman"/>
                <a:cs typeface="Times New Roman"/>
              </a:rPr>
              <a:t>Year</a:t>
            </a:r>
            <a:r>
              <a:rPr sz="3200" spc="-10" dirty="0">
                <a:solidFill>
                  <a:srgbClr val="FFFAE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AEF"/>
                </a:solidFill>
                <a:latin typeface="Times New Roman"/>
                <a:cs typeface="Times New Roman"/>
              </a:rPr>
              <a:t>2023-2024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55773" y="2430602"/>
            <a:ext cx="6245225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dirty="0">
                <a:solidFill>
                  <a:srgbClr val="FFFFFF"/>
                </a:solidFill>
              </a:rPr>
              <a:t>PROJECT</a:t>
            </a:r>
            <a:r>
              <a:rPr sz="6000" spc="-295" dirty="0">
                <a:solidFill>
                  <a:srgbClr val="FFFFFF"/>
                </a:solidFill>
              </a:rPr>
              <a:t> </a:t>
            </a:r>
            <a:r>
              <a:rPr sz="6000" dirty="0">
                <a:solidFill>
                  <a:srgbClr val="FFFFFF"/>
                </a:solidFill>
              </a:rPr>
              <a:t>WORK</a:t>
            </a:r>
            <a:endParaRPr sz="6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622040" y="38480"/>
            <a:ext cx="523684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dirty="0">
                <a:solidFill>
                  <a:srgbClr val="FFFF00"/>
                </a:solidFill>
              </a:rPr>
              <a:t>Implementation</a:t>
            </a:r>
            <a:endParaRPr sz="600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5199818-1F80-8362-31A0-66AD6F05E8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885335"/>
            <a:ext cx="5236845" cy="433918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663BC63-7D6F-3822-96D1-B88E07AE25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3285" y="1902541"/>
            <a:ext cx="5791200" cy="4332213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B0435-F00E-B846-75B4-9E4F867EC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287" y="381000"/>
            <a:ext cx="10177423" cy="738664"/>
          </a:xfrm>
        </p:spPr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Applications</a:t>
            </a:r>
            <a:endParaRPr lang="en-IN" dirty="0">
              <a:solidFill>
                <a:srgbClr val="FFFF00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1BA60A-09AD-4F0B-1683-6BE76440B2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07286" y="1600200"/>
            <a:ext cx="10177424" cy="4278094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IN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Engineering and Construction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Science and Research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Healthcare</a:t>
            </a:r>
            <a:endParaRPr lang="en-US" sz="28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en-IN" sz="2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Cooking and Culinary Arts</a:t>
            </a:r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en-IN" sz="2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Travel and Geography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en-IN" sz="2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Education</a:t>
            </a:r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en-IN" sz="2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Environmental Sciences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en-IN" sz="2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Manufacturing and Industry</a:t>
            </a:r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en-IN" sz="2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Energy and Utilities</a:t>
            </a:r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en-US" sz="2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International Trade and Import/Export</a:t>
            </a:r>
            <a:endParaRPr lang="en-US" sz="28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99372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2041" y="1584858"/>
            <a:ext cx="11710035" cy="4177426"/>
          </a:xfrm>
          <a:prstGeom prst="rect">
            <a:avLst/>
          </a:prstGeom>
        </p:spPr>
        <p:txBody>
          <a:bodyPr vert="horz" wrap="square" lIns="0" tIns="174625" rIns="0" bIns="0" rtlCol="0">
            <a:spAutoFit/>
          </a:bodyPr>
          <a:lstStyle/>
          <a:p>
            <a:pPr algn="l"/>
            <a:r>
              <a:rPr lang="en-US" sz="4000" b="1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Summarize the Value Offered</a:t>
            </a:r>
            <a:r>
              <a:rPr lang="en-US" sz="28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Begin by summarizing the </a:t>
            </a:r>
            <a:r>
              <a:rPr lang="en-US" sz="2800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800" dirty="0" err="1">
                <a:solidFill>
                  <a:srgbClr val="D1D5D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its</a:t>
            </a:r>
            <a:r>
              <a:rPr lang="en-US" sz="2800" dirty="0">
                <a:solidFill>
                  <a:srgbClr val="D1D5D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role in simplifying </a:t>
            </a:r>
            <a:r>
              <a:rPr lang="en-US" sz="28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ore value proposition of the unit converter application, emphasizing unit conversions for users.</a:t>
            </a:r>
          </a:p>
          <a:p>
            <a:pPr algn="l"/>
            <a:endParaRPr lang="en-US" sz="4000" b="1" i="0" dirty="0">
              <a:solidFill>
                <a:srgbClr val="D1D5DB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4000" b="1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Versatility and Adaptability</a:t>
            </a:r>
            <a:r>
              <a:rPr lang="en-US" sz="28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Emphasize the versatility of the app, catering to a diverse user base, including students, professionals, travelers, and home users.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D1D5DB"/>
              </a:solidFill>
              <a:effectLst/>
              <a:latin typeface="Söhne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44746" y="248488"/>
            <a:ext cx="330454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dirty="0">
                <a:solidFill>
                  <a:srgbClr val="FFFF00"/>
                </a:solidFill>
              </a:rPr>
              <a:t>Conclusion</a:t>
            </a:r>
            <a:endParaRPr sz="5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88941" y="14681"/>
            <a:ext cx="321437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dirty="0">
                <a:solidFill>
                  <a:srgbClr val="FFFF00"/>
                </a:solidFill>
              </a:rPr>
              <a:t>Refe</a:t>
            </a:r>
            <a:r>
              <a:rPr sz="5400" spc="-90" dirty="0">
                <a:solidFill>
                  <a:srgbClr val="FFFF00"/>
                </a:solidFill>
              </a:rPr>
              <a:t>r</a:t>
            </a:r>
            <a:r>
              <a:rPr sz="5400" dirty="0">
                <a:solidFill>
                  <a:srgbClr val="FFFF00"/>
                </a:solidFill>
              </a:rPr>
              <a:t>ences</a:t>
            </a:r>
            <a:endParaRPr sz="5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A850BE-62A7-871F-07AC-C6BEB3C2284A}"/>
              </a:ext>
            </a:extLst>
          </p:cNvPr>
          <p:cNvSpPr txBox="1"/>
          <p:nvPr/>
        </p:nvSpPr>
        <p:spPr>
          <a:xfrm>
            <a:off x="533400" y="1219200"/>
            <a:ext cx="10515600" cy="5191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540385" algn="just"/>
            <a:r>
              <a:rPr lang="en-IN" sz="28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Research paper </a:t>
            </a:r>
            <a:endParaRPr lang="en-IN" sz="28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R="540385" algn="just">
              <a:spcAft>
                <a:spcPts val="835"/>
              </a:spcAft>
            </a:pPr>
            <a:r>
              <a:rPr lang="en-IN" sz="2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[1] </a:t>
            </a:r>
            <a:r>
              <a:rPr lang="en-IN" sz="2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Deitel</a:t>
            </a:r>
            <a:r>
              <a:rPr lang="en-IN" sz="2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P. J., &amp; </a:t>
            </a:r>
            <a:r>
              <a:rPr lang="en-IN" sz="2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Deitel</a:t>
            </a:r>
            <a:r>
              <a:rPr lang="en-IN" sz="2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H. M. (2008). Java How to Program (8th ed.). Pearson. (Chapter 12 covers GUI in Java)</a:t>
            </a:r>
          </a:p>
          <a:p>
            <a:pPr marR="540385" algn="just">
              <a:spcAft>
                <a:spcPts val="835"/>
              </a:spcAft>
            </a:pPr>
            <a:r>
              <a:rPr lang="en-IN" sz="2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[2] Sierra, K., &amp; Bates, B. (2005). Head First Java. O'Reilly Media. (A beginner-friendly introduction to Java programming)</a:t>
            </a:r>
          </a:p>
          <a:p>
            <a:pPr marR="540385" algn="just">
              <a:spcAft>
                <a:spcPts val="835"/>
              </a:spcAft>
            </a:pPr>
            <a:r>
              <a:rPr lang="en-IN" sz="2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[3] </a:t>
            </a:r>
            <a:r>
              <a:rPr lang="en-IN" sz="2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Shneiderman</a:t>
            </a:r>
            <a:r>
              <a:rPr lang="en-IN" sz="2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B., &amp; </a:t>
            </a:r>
            <a:r>
              <a:rPr lang="en-IN" sz="2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Plaisant</a:t>
            </a:r>
            <a:r>
              <a:rPr lang="en-IN" sz="2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C. (2016). Designing the User Interface: Strategies for Effective Human-Computer Interaction (6th ed.). Pearson.</a:t>
            </a:r>
          </a:p>
          <a:p>
            <a:pPr algn="just"/>
            <a:r>
              <a:rPr lang="en-IN" sz="2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[4]</a:t>
            </a:r>
            <a:r>
              <a:rPr lang="en-IN" sz="2800" u="sng" dirty="0">
                <a:solidFill>
                  <a:schemeClr val="bg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Official Java Documentation</a:t>
            </a:r>
            <a:endParaRPr lang="en-IN" sz="28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just">
              <a:spcAft>
                <a:spcPts val="400"/>
              </a:spcAft>
            </a:pPr>
            <a:r>
              <a:rPr lang="en-US" sz="2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[5]</a:t>
            </a:r>
            <a:r>
              <a:rPr lang="en-US" sz="2800" u="sng" dirty="0">
                <a:solidFill>
                  <a:schemeClr val="bg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Java Swing Documentation</a:t>
            </a:r>
            <a:endParaRPr lang="en-IN" sz="28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US" sz="2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[6]</a:t>
            </a:r>
            <a:r>
              <a:rPr lang="en-US" sz="2800" u="sng" dirty="0">
                <a:solidFill>
                  <a:schemeClr val="bg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Oracle's Java Tutorials</a:t>
            </a:r>
            <a:endParaRPr lang="en-IN" sz="2800" b="1" i="0" dirty="0">
              <a:solidFill>
                <a:schemeClr val="bg1"/>
              </a:solidFill>
              <a:effectLst/>
              <a:latin typeface="Söhne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3673264" y="2934208"/>
            <a:ext cx="4845471" cy="748665"/>
            <a:chOff x="4228745" y="3046730"/>
            <a:chExt cx="4289425" cy="748665"/>
          </a:xfrm>
        </p:grpSpPr>
        <p:sp>
          <p:nvSpPr>
            <p:cNvPr id="4" name="object 4"/>
            <p:cNvSpPr/>
            <p:nvPr/>
          </p:nvSpPr>
          <p:spPr>
            <a:xfrm>
              <a:off x="4228745" y="3046730"/>
              <a:ext cx="4289425" cy="748665"/>
            </a:xfrm>
            <a:custGeom>
              <a:avLst/>
              <a:gdLst/>
              <a:ahLst/>
              <a:cxnLst/>
              <a:rect l="l" t="t" r="r" b="b"/>
              <a:pathLst>
                <a:path w="4289425" h="748664">
                  <a:moveTo>
                    <a:pt x="1260602" y="317626"/>
                  </a:moveTo>
                  <a:lnTo>
                    <a:pt x="1195927" y="327247"/>
                  </a:lnTo>
                  <a:lnTo>
                    <a:pt x="1144397" y="356107"/>
                  </a:lnTo>
                  <a:lnTo>
                    <a:pt x="1110567" y="399176"/>
                  </a:lnTo>
                  <a:lnTo>
                    <a:pt x="1099312" y="451484"/>
                  </a:lnTo>
                  <a:lnTo>
                    <a:pt x="1101980" y="478252"/>
                  </a:lnTo>
                  <a:lnTo>
                    <a:pt x="1123368" y="523261"/>
                  </a:lnTo>
                  <a:lnTo>
                    <a:pt x="1164470" y="556196"/>
                  </a:lnTo>
                  <a:lnTo>
                    <a:pt x="1215334" y="572960"/>
                  </a:lnTo>
                  <a:lnTo>
                    <a:pt x="1243838" y="575055"/>
                  </a:lnTo>
                  <a:lnTo>
                    <a:pt x="1271885" y="572744"/>
                  </a:lnTo>
                  <a:lnTo>
                    <a:pt x="1299241" y="565800"/>
                  </a:lnTo>
                  <a:lnTo>
                    <a:pt x="1325883" y="554214"/>
                  </a:lnTo>
                  <a:lnTo>
                    <a:pt x="1351788" y="537971"/>
                  </a:lnTo>
                  <a:lnTo>
                    <a:pt x="1542161" y="537971"/>
                  </a:lnTo>
                  <a:lnTo>
                    <a:pt x="1542161" y="496442"/>
                  </a:lnTo>
                  <a:lnTo>
                    <a:pt x="1272413" y="496442"/>
                  </a:lnTo>
                  <a:lnTo>
                    <a:pt x="1261675" y="495468"/>
                  </a:lnTo>
                  <a:lnTo>
                    <a:pt x="1229322" y="472757"/>
                  </a:lnTo>
                  <a:lnTo>
                    <a:pt x="1221232" y="443610"/>
                  </a:lnTo>
                  <a:lnTo>
                    <a:pt x="1222351" y="432302"/>
                  </a:lnTo>
                  <a:lnTo>
                    <a:pt x="1248257" y="401260"/>
                  </a:lnTo>
                  <a:lnTo>
                    <a:pt x="1278636" y="394080"/>
                  </a:lnTo>
                  <a:lnTo>
                    <a:pt x="1478280" y="394080"/>
                  </a:lnTo>
                  <a:lnTo>
                    <a:pt x="1478280" y="337692"/>
                  </a:lnTo>
                  <a:lnTo>
                    <a:pt x="1351788" y="337692"/>
                  </a:lnTo>
                  <a:lnTo>
                    <a:pt x="1326788" y="328878"/>
                  </a:lnTo>
                  <a:lnTo>
                    <a:pt x="1303242" y="322611"/>
                  </a:lnTo>
                  <a:lnTo>
                    <a:pt x="1281172" y="318869"/>
                  </a:lnTo>
                  <a:lnTo>
                    <a:pt x="1260602" y="317626"/>
                  </a:lnTo>
                  <a:close/>
                </a:path>
                <a:path w="4289425" h="748664">
                  <a:moveTo>
                    <a:pt x="1542161" y="537971"/>
                  </a:moveTo>
                  <a:lnTo>
                    <a:pt x="1351788" y="537971"/>
                  </a:lnTo>
                  <a:lnTo>
                    <a:pt x="1351788" y="569340"/>
                  </a:lnTo>
                  <a:lnTo>
                    <a:pt x="1542161" y="569340"/>
                  </a:lnTo>
                  <a:lnTo>
                    <a:pt x="1542161" y="537971"/>
                  </a:lnTo>
                  <a:close/>
                </a:path>
                <a:path w="4289425" h="748664">
                  <a:moveTo>
                    <a:pt x="1478280" y="394080"/>
                  </a:moveTo>
                  <a:lnTo>
                    <a:pt x="1278636" y="394080"/>
                  </a:lnTo>
                  <a:lnTo>
                    <a:pt x="1293495" y="395886"/>
                  </a:lnTo>
                  <a:lnTo>
                    <a:pt x="1310640" y="401288"/>
                  </a:lnTo>
                  <a:lnTo>
                    <a:pt x="1330071" y="410261"/>
                  </a:lnTo>
                  <a:lnTo>
                    <a:pt x="1351788" y="422782"/>
                  </a:lnTo>
                  <a:lnTo>
                    <a:pt x="1351788" y="455167"/>
                  </a:lnTo>
                  <a:lnTo>
                    <a:pt x="1330259" y="473243"/>
                  </a:lnTo>
                  <a:lnTo>
                    <a:pt x="1309862" y="486140"/>
                  </a:lnTo>
                  <a:lnTo>
                    <a:pt x="1290583" y="493869"/>
                  </a:lnTo>
                  <a:lnTo>
                    <a:pt x="1272413" y="496442"/>
                  </a:lnTo>
                  <a:lnTo>
                    <a:pt x="1542161" y="496442"/>
                  </a:lnTo>
                  <a:lnTo>
                    <a:pt x="1542161" y="478027"/>
                  </a:lnTo>
                  <a:lnTo>
                    <a:pt x="1478280" y="478027"/>
                  </a:lnTo>
                  <a:lnTo>
                    <a:pt x="1478280" y="394080"/>
                  </a:lnTo>
                  <a:close/>
                </a:path>
                <a:path w="4289425" h="748664">
                  <a:moveTo>
                    <a:pt x="1467027" y="244347"/>
                  </a:moveTo>
                  <a:lnTo>
                    <a:pt x="1276604" y="244347"/>
                  </a:lnTo>
                  <a:lnTo>
                    <a:pt x="1292889" y="245562"/>
                  </a:lnTo>
                  <a:lnTo>
                    <a:pt x="1307449" y="249205"/>
                  </a:lnTo>
                  <a:lnTo>
                    <a:pt x="1340322" y="274183"/>
                  </a:lnTo>
                  <a:lnTo>
                    <a:pt x="1351788" y="313563"/>
                  </a:lnTo>
                  <a:lnTo>
                    <a:pt x="1351788" y="337692"/>
                  </a:lnTo>
                  <a:lnTo>
                    <a:pt x="1478280" y="337692"/>
                  </a:lnTo>
                  <a:lnTo>
                    <a:pt x="1476390" y="286369"/>
                  </a:lnTo>
                  <a:lnTo>
                    <a:pt x="1470787" y="254380"/>
                  </a:lnTo>
                  <a:lnTo>
                    <a:pt x="1467027" y="244347"/>
                  </a:lnTo>
                  <a:close/>
                </a:path>
                <a:path w="4289425" h="748664">
                  <a:moveTo>
                    <a:pt x="1293749" y="163321"/>
                  </a:moveTo>
                  <a:lnTo>
                    <a:pt x="1238763" y="167071"/>
                  </a:lnTo>
                  <a:lnTo>
                    <a:pt x="1192067" y="178318"/>
                  </a:lnTo>
                  <a:lnTo>
                    <a:pt x="1153662" y="197063"/>
                  </a:lnTo>
                  <a:lnTo>
                    <a:pt x="1123548" y="223306"/>
                  </a:lnTo>
                  <a:lnTo>
                    <a:pt x="1101725" y="257047"/>
                  </a:lnTo>
                  <a:lnTo>
                    <a:pt x="1203706" y="275463"/>
                  </a:lnTo>
                  <a:lnTo>
                    <a:pt x="1219614" y="261868"/>
                  </a:lnTo>
                  <a:lnTo>
                    <a:pt x="1237059" y="252142"/>
                  </a:lnTo>
                  <a:lnTo>
                    <a:pt x="1256051" y="246298"/>
                  </a:lnTo>
                  <a:lnTo>
                    <a:pt x="1276604" y="244347"/>
                  </a:lnTo>
                  <a:lnTo>
                    <a:pt x="1467027" y="244347"/>
                  </a:lnTo>
                  <a:lnTo>
                    <a:pt x="1466308" y="242429"/>
                  </a:lnTo>
                  <a:lnTo>
                    <a:pt x="1444752" y="209550"/>
                  </a:lnTo>
                  <a:lnTo>
                    <a:pt x="1406318" y="183100"/>
                  </a:lnTo>
                  <a:lnTo>
                    <a:pt x="1368669" y="170555"/>
                  </a:lnTo>
                  <a:lnTo>
                    <a:pt x="1321182" y="164129"/>
                  </a:lnTo>
                  <a:lnTo>
                    <a:pt x="1293749" y="163321"/>
                  </a:lnTo>
                  <a:close/>
                </a:path>
                <a:path w="4289425" h="748664">
                  <a:moveTo>
                    <a:pt x="3545840" y="163321"/>
                  </a:moveTo>
                  <a:lnTo>
                    <a:pt x="3503791" y="166776"/>
                  </a:lnTo>
                  <a:lnTo>
                    <a:pt x="3465099" y="177149"/>
                  </a:lnTo>
                  <a:lnTo>
                    <a:pt x="3429789" y="194450"/>
                  </a:lnTo>
                  <a:lnTo>
                    <a:pt x="3397885" y="218693"/>
                  </a:lnTo>
                  <a:lnTo>
                    <a:pt x="3371474" y="249056"/>
                  </a:lnTo>
                  <a:lnTo>
                    <a:pt x="3352625" y="284527"/>
                  </a:lnTo>
                  <a:lnTo>
                    <a:pt x="3341324" y="325118"/>
                  </a:lnTo>
                  <a:lnTo>
                    <a:pt x="3337560" y="370839"/>
                  </a:lnTo>
                  <a:lnTo>
                    <a:pt x="3341324" y="416559"/>
                  </a:lnTo>
                  <a:lnTo>
                    <a:pt x="3352625" y="457136"/>
                  </a:lnTo>
                  <a:lnTo>
                    <a:pt x="3371474" y="492569"/>
                  </a:lnTo>
                  <a:lnTo>
                    <a:pt x="3397885" y="522858"/>
                  </a:lnTo>
                  <a:lnTo>
                    <a:pt x="3429789" y="547121"/>
                  </a:lnTo>
                  <a:lnTo>
                    <a:pt x="3465099" y="564467"/>
                  </a:lnTo>
                  <a:lnTo>
                    <a:pt x="3503791" y="574883"/>
                  </a:lnTo>
                  <a:lnTo>
                    <a:pt x="3545840" y="578357"/>
                  </a:lnTo>
                  <a:lnTo>
                    <a:pt x="3588635" y="574837"/>
                  </a:lnTo>
                  <a:lnTo>
                    <a:pt x="3627691" y="564292"/>
                  </a:lnTo>
                  <a:lnTo>
                    <a:pt x="3663033" y="546746"/>
                  </a:lnTo>
                  <a:lnTo>
                    <a:pt x="3694684" y="522223"/>
                  </a:lnTo>
                  <a:lnTo>
                    <a:pt x="3720707" y="491747"/>
                  </a:lnTo>
                  <a:lnTo>
                    <a:pt x="3726853" y="480059"/>
                  </a:lnTo>
                  <a:lnTo>
                    <a:pt x="3545459" y="480059"/>
                  </a:lnTo>
                  <a:lnTo>
                    <a:pt x="3527075" y="478178"/>
                  </a:lnTo>
                  <a:lnTo>
                    <a:pt x="3486785" y="449960"/>
                  </a:lnTo>
                  <a:lnTo>
                    <a:pt x="3468568" y="395757"/>
                  </a:lnTo>
                  <a:lnTo>
                    <a:pt x="3467354" y="373633"/>
                  </a:lnTo>
                  <a:lnTo>
                    <a:pt x="3472235" y="324221"/>
                  </a:lnTo>
                  <a:lnTo>
                    <a:pt x="3486880" y="288940"/>
                  </a:lnTo>
                  <a:lnTo>
                    <a:pt x="3511288" y="267781"/>
                  </a:lnTo>
                  <a:lnTo>
                    <a:pt x="3545459" y="260730"/>
                  </a:lnTo>
                  <a:lnTo>
                    <a:pt x="3726576" y="260730"/>
                  </a:lnTo>
                  <a:lnTo>
                    <a:pt x="3720385" y="249056"/>
                  </a:lnTo>
                  <a:lnTo>
                    <a:pt x="3694049" y="218693"/>
                  </a:lnTo>
                  <a:lnTo>
                    <a:pt x="3662211" y="194450"/>
                  </a:lnTo>
                  <a:lnTo>
                    <a:pt x="3626897" y="177149"/>
                  </a:lnTo>
                  <a:lnTo>
                    <a:pt x="3588107" y="166776"/>
                  </a:lnTo>
                  <a:lnTo>
                    <a:pt x="3545840" y="163321"/>
                  </a:lnTo>
                  <a:close/>
                </a:path>
                <a:path w="4289425" h="748664">
                  <a:moveTo>
                    <a:pt x="3726576" y="260730"/>
                  </a:moveTo>
                  <a:lnTo>
                    <a:pt x="3545459" y="260730"/>
                  </a:lnTo>
                  <a:lnTo>
                    <a:pt x="3562721" y="262497"/>
                  </a:lnTo>
                  <a:lnTo>
                    <a:pt x="3578113" y="267811"/>
                  </a:lnTo>
                  <a:lnTo>
                    <a:pt x="3612505" y="304774"/>
                  </a:lnTo>
                  <a:lnTo>
                    <a:pt x="3623121" y="344346"/>
                  </a:lnTo>
                  <a:lnTo>
                    <a:pt x="3624453" y="368300"/>
                  </a:lnTo>
                  <a:lnTo>
                    <a:pt x="3623093" y="395251"/>
                  </a:lnTo>
                  <a:lnTo>
                    <a:pt x="3612183" y="437630"/>
                  </a:lnTo>
                  <a:lnTo>
                    <a:pt x="3577367" y="473297"/>
                  </a:lnTo>
                  <a:lnTo>
                    <a:pt x="3545459" y="480059"/>
                  </a:lnTo>
                  <a:lnTo>
                    <a:pt x="3726853" y="480059"/>
                  </a:lnTo>
                  <a:lnTo>
                    <a:pt x="3739324" y="456342"/>
                  </a:lnTo>
                  <a:lnTo>
                    <a:pt x="3750512" y="416032"/>
                  </a:lnTo>
                  <a:lnTo>
                    <a:pt x="3754246" y="370839"/>
                  </a:lnTo>
                  <a:lnTo>
                    <a:pt x="3750484" y="325118"/>
                  </a:lnTo>
                  <a:lnTo>
                    <a:pt x="3739197" y="284527"/>
                  </a:lnTo>
                  <a:lnTo>
                    <a:pt x="3726576" y="260730"/>
                  </a:lnTo>
                  <a:close/>
                </a:path>
                <a:path w="4289425" h="748664">
                  <a:moveTo>
                    <a:pt x="3987038" y="173100"/>
                  </a:moveTo>
                  <a:lnTo>
                    <a:pt x="3801617" y="173100"/>
                  </a:lnTo>
                  <a:lnTo>
                    <a:pt x="3801617" y="264413"/>
                  </a:lnTo>
                  <a:lnTo>
                    <a:pt x="3861054" y="264413"/>
                  </a:lnTo>
                  <a:lnTo>
                    <a:pt x="3861166" y="453651"/>
                  </a:lnTo>
                  <a:lnTo>
                    <a:pt x="3869166" y="504078"/>
                  </a:lnTo>
                  <a:lnTo>
                    <a:pt x="3893566" y="542797"/>
                  </a:lnTo>
                  <a:lnTo>
                    <a:pt x="3932269" y="566975"/>
                  </a:lnTo>
                  <a:lnTo>
                    <a:pt x="3983355" y="575055"/>
                  </a:lnTo>
                  <a:lnTo>
                    <a:pt x="4012501" y="572581"/>
                  </a:lnTo>
                  <a:lnTo>
                    <a:pt x="4041457" y="565165"/>
                  </a:lnTo>
                  <a:lnTo>
                    <a:pt x="4070223" y="552821"/>
                  </a:lnTo>
                  <a:lnTo>
                    <a:pt x="4098798" y="535558"/>
                  </a:lnTo>
                  <a:lnTo>
                    <a:pt x="4289170" y="535558"/>
                  </a:lnTo>
                  <a:lnTo>
                    <a:pt x="4289170" y="478027"/>
                  </a:lnTo>
                  <a:lnTo>
                    <a:pt x="4225290" y="478027"/>
                  </a:lnTo>
                  <a:lnTo>
                    <a:pt x="4225290" y="471042"/>
                  </a:lnTo>
                  <a:lnTo>
                    <a:pt x="4028820" y="471042"/>
                  </a:lnTo>
                  <a:lnTo>
                    <a:pt x="4017843" y="470374"/>
                  </a:lnTo>
                  <a:lnTo>
                    <a:pt x="3989308" y="444722"/>
                  </a:lnTo>
                  <a:lnTo>
                    <a:pt x="3987038" y="419862"/>
                  </a:lnTo>
                  <a:lnTo>
                    <a:pt x="3987038" y="173100"/>
                  </a:lnTo>
                  <a:close/>
                </a:path>
                <a:path w="4289425" h="748664">
                  <a:moveTo>
                    <a:pt x="4289170" y="535558"/>
                  </a:moveTo>
                  <a:lnTo>
                    <a:pt x="4098798" y="535558"/>
                  </a:lnTo>
                  <a:lnTo>
                    <a:pt x="4098798" y="569340"/>
                  </a:lnTo>
                  <a:lnTo>
                    <a:pt x="4289170" y="569340"/>
                  </a:lnTo>
                  <a:lnTo>
                    <a:pt x="4289170" y="535558"/>
                  </a:lnTo>
                  <a:close/>
                </a:path>
                <a:path w="4289425" h="748664">
                  <a:moveTo>
                    <a:pt x="4225290" y="173100"/>
                  </a:moveTo>
                  <a:lnTo>
                    <a:pt x="4037838" y="173100"/>
                  </a:lnTo>
                  <a:lnTo>
                    <a:pt x="4037838" y="264413"/>
                  </a:lnTo>
                  <a:lnTo>
                    <a:pt x="4098798" y="264413"/>
                  </a:lnTo>
                  <a:lnTo>
                    <a:pt x="4098798" y="442848"/>
                  </a:lnTo>
                  <a:lnTo>
                    <a:pt x="4080130" y="455183"/>
                  </a:lnTo>
                  <a:lnTo>
                    <a:pt x="4062237" y="463994"/>
                  </a:lnTo>
                  <a:lnTo>
                    <a:pt x="4045130" y="469280"/>
                  </a:lnTo>
                  <a:lnTo>
                    <a:pt x="4028820" y="471042"/>
                  </a:lnTo>
                  <a:lnTo>
                    <a:pt x="4225290" y="471042"/>
                  </a:lnTo>
                  <a:lnTo>
                    <a:pt x="4225290" y="173100"/>
                  </a:lnTo>
                  <a:close/>
                </a:path>
                <a:path w="4289425" h="748664">
                  <a:moveTo>
                    <a:pt x="3023869" y="264413"/>
                  </a:moveTo>
                  <a:lnTo>
                    <a:pt x="2890392" y="264413"/>
                  </a:lnTo>
                  <a:lnTo>
                    <a:pt x="3034665" y="586485"/>
                  </a:lnTo>
                  <a:lnTo>
                    <a:pt x="3008249" y="656843"/>
                  </a:lnTo>
                  <a:lnTo>
                    <a:pt x="2932176" y="656843"/>
                  </a:lnTo>
                  <a:lnTo>
                    <a:pt x="2932176" y="748156"/>
                  </a:lnTo>
                  <a:lnTo>
                    <a:pt x="3070479" y="748156"/>
                  </a:lnTo>
                  <a:lnTo>
                    <a:pt x="3190439" y="442721"/>
                  </a:lnTo>
                  <a:lnTo>
                    <a:pt x="3089783" y="442721"/>
                  </a:lnTo>
                  <a:lnTo>
                    <a:pt x="3023869" y="264413"/>
                  </a:lnTo>
                  <a:close/>
                </a:path>
                <a:path w="4289425" h="748664">
                  <a:moveTo>
                    <a:pt x="3260470" y="264413"/>
                  </a:moveTo>
                  <a:lnTo>
                    <a:pt x="3160141" y="264413"/>
                  </a:lnTo>
                  <a:lnTo>
                    <a:pt x="3089783" y="442721"/>
                  </a:lnTo>
                  <a:lnTo>
                    <a:pt x="3190439" y="442721"/>
                  </a:lnTo>
                  <a:lnTo>
                    <a:pt x="3260470" y="264413"/>
                  </a:lnTo>
                  <a:close/>
                </a:path>
                <a:path w="4289425" h="748664">
                  <a:moveTo>
                    <a:pt x="3070479" y="173100"/>
                  </a:moveTo>
                  <a:lnTo>
                    <a:pt x="2833116" y="173100"/>
                  </a:lnTo>
                  <a:lnTo>
                    <a:pt x="2833116" y="264413"/>
                  </a:lnTo>
                  <a:lnTo>
                    <a:pt x="3070479" y="264413"/>
                  </a:lnTo>
                  <a:lnTo>
                    <a:pt x="3070479" y="173100"/>
                  </a:lnTo>
                  <a:close/>
                </a:path>
                <a:path w="4289425" h="748664">
                  <a:moveTo>
                    <a:pt x="3316859" y="173100"/>
                  </a:moveTo>
                  <a:lnTo>
                    <a:pt x="3108579" y="173100"/>
                  </a:lnTo>
                  <a:lnTo>
                    <a:pt x="3108579" y="264413"/>
                  </a:lnTo>
                  <a:lnTo>
                    <a:pt x="3316859" y="264413"/>
                  </a:lnTo>
                  <a:lnTo>
                    <a:pt x="3316859" y="173100"/>
                  </a:lnTo>
                  <a:close/>
                </a:path>
                <a:path w="4289425" h="748664">
                  <a:moveTo>
                    <a:pt x="2297430" y="0"/>
                  </a:moveTo>
                  <a:lnTo>
                    <a:pt x="2107438" y="0"/>
                  </a:lnTo>
                  <a:lnTo>
                    <a:pt x="2107438" y="91312"/>
                  </a:lnTo>
                  <a:lnTo>
                    <a:pt x="2171319" y="91312"/>
                  </a:lnTo>
                  <a:lnTo>
                    <a:pt x="2171319" y="478027"/>
                  </a:lnTo>
                  <a:lnTo>
                    <a:pt x="2107438" y="478027"/>
                  </a:lnTo>
                  <a:lnTo>
                    <a:pt x="2107438" y="569340"/>
                  </a:lnTo>
                  <a:lnTo>
                    <a:pt x="2345309" y="569340"/>
                  </a:lnTo>
                  <a:lnTo>
                    <a:pt x="2345309" y="482472"/>
                  </a:lnTo>
                  <a:lnTo>
                    <a:pt x="2297430" y="482472"/>
                  </a:lnTo>
                  <a:lnTo>
                    <a:pt x="2297430" y="0"/>
                  </a:lnTo>
                  <a:close/>
                </a:path>
                <a:path w="4289425" h="748664">
                  <a:moveTo>
                    <a:pt x="2589149" y="173100"/>
                  </a:moveTo>
                  <a:lnTo>
                    <a:pt x="2349754" y="173100"/>
                  </a:lnTo>
                  <a:lnTo>
                    <a:pt x="2349754" y="248792"/>
                  </a:lnTo>
                  <a:lnTo>
                    <a:pt x="2433447" y="248792"/>
                  </a:lnTo>
                  <a:lnTo>
                    <a:pt x="2297430" y="359537"/>
                  </a:lnTo>
                  <a:lnTo>
                    <a:pt x="2472563" y="569340"/>
                  </a:lnTo>
                  <a:lnTo>
                    <a:pt x="2594102" y="569340"/>
                  </a:lnTo>
                  <a:lnTo>
                    <a:pt x="2594102" y="478027"/>
                  </a:lnTo>
                  <a:lnTo>
                    <a:pt x="2539238" y="478027"/>
                  </a:lnTo>
                  <a:lnTo>
                    <a:pt x="2433574" y="352170"/>
                  </a:lnTo>
                  <a:lnTo>
                    <a:pt x="2549525" y="253364"/>
                  </a:lnTo>
                  <a:lnTo>
                    <a:pt x="2589149" y="253364"/>
                  </a:lnTo>
                  <a:lnTo>
                    <a:pt x="2589149" y="173100"/>
                  </a:lnTo>
                  <a:close/>
                </a:path>
                <a:path w="4289425" h="748664">
                  <a:moveTo>
                    <a:pt x="1832483" y="478027"/>
                  </a:moveTo>
                  <a:lnTo>
                    <a:pt x="1584452" y="478027"/>
                  </a:lnTo>
                  <a:lnTo>
                    <a:pt x="1584452" y="569340"/>
                  </a:lnTo>
                  <a:lnTo>
                    <a:pt x="1832483" y="569340"/>
                  </a:lnTo>
                  <a:lnTo>
                    <a:pt x="1832483" y="478027"/>
                  </a:lnTo>
                  <a:close/>
                </a:path>
                <a:path w="4289425" h="748664">
                  <a:moveTo>
                    <a:pt x="2003554" y="273430"/>
                  </a:moveTo>
                  <a:lnTo>
                    <a:pt x="1843532" y="273430"/>
                  </a:lnTo>
                  <a:lnTo>
                    <a:pt x="1852840" y="274169"/>
                  </a:lnTo>
                  <a:lnTo>
                    <a:pt x="1860756" y="276383"/>
                  </a:lnTo>
                  <a:lnTo>
                    <a:pt x="1880576" y="314531"/>
                  </a:lnTo>
                  <a:lnTo>
                    <a:pt x="1881124" y="329438"/>
                  </a:lnTo>
                  <a:lnTo>
                    <a:pt x="1881124" y="569340"/>
                  </a:lnTo>
                  <a:lnTo>
                    <a:pt x="2067433" y="569340"/>
                  </a:lnTo>
                  <a:lnTo>
                    <a:pt x="2067433" y="478027"/>
                  </a:lnTo>
                  <a:lnTo>
                    <a:pt x="2007615" y="478027"/>
                  </a:lnTo>
                  <a:lnTo>
                    <a:pt x="2007615" y="320039"/>
                  </a:lnTo>
                  <a:lnTo>
                    <a:pt x="2003554" y="273430"/>
                  </a:lnTo>
                  <a:close/>
                </a:path>
                <a:path w="4289425" h="748664">
                  <a:moveTo>
                    <a:pt x="1771523" y="173100"/>
                  </a:moveTo>
                  <a:lnTo>
                    <a:pt x="1584452" y="173100"/>
                  </a:lnTo>
                  <a:lnTo>
                    <a:pt x="1584452" y="264413"/>
                  </a:lnTo>
                  <a:lnTo>
                    <a:pt x="1645031" y="264413"/>
                  </a:lnTo>
                  <a:lnTo>
                    <a:pt x="1645031" y="478027"/>
                  </a:lnTo>
                  <a:lnTo>
                    <a:pt x="1771523" y="478027"/>
                  </a:lnTo>
                  <a:lnTo>
                    <a:pt x="1771523" y="299212"/>
                  </a:lnTo>
                  <a:lnTo>
                    <a:pt x="1789810" y="287897"/>
                  </a:lnTo>
                  <a:lnTo>
                    <a:pt x="1807908" y="279844"/>
                  </a:lnTo>
                  <a:lnTo>
                    <a:pt x="1825815" y="275030"/>
                  </a:lnTo>
                  <a:lnTo>
                    <a:pt x="1843532" y="273430"/>
                  </a:lnTo>
                  <a:lnTo>
                    <a:pt x="2003554" y="273430"/>
                  </a:lnTo>
                  <a:lnTo>
                    <a:pt x="2002816" y="264963"/>
                  </a:lnTo>
                  <a:lnTo>
                    <a:pt x="1988421" y="222115"/>
                  </a:lnTo>
                  <a:lnTo>
                    <a:pt x="1978875" y="209930"/>
                  </a:lnTo>
                  <a:lnTo>
                    <a:pt x="1771523" y="209930"/>
                  </a:lnTo>
                  <a:lnTo>
                    <a:pt x="1771523" y="173100"/>
                  </a:lnTo>
                  <a:close/>
                </a:path>
                <a:path w="4289425" h="748664">
                  <a:moveTo>
                    <a:pt x="1887727" y="167004"/>
                  </a:moveTo>
                  <a:lnTo>
                    <a:pt x="1858373" y="169693"/>
                  </a:lnTo>
                  <a:lnTo>
                    <a:pt x="1829196" y="177752"/>
                  </a:lnTo>
                  <a:lnTo>
                    <a:pt x="1800234" y="191168"/>
                  </a:lnTo>
                  <a:lnTo>
                    <a:pt x="1771523" y="209930"/>
                  </a:lnTo>
                  <a:lnTo>
                    <a:pt x="1978875" y="209930"/>
                  </a:lnTo>
                  <a:lnTo>
                    <a:pt x="1964438" y="191502"/>
                  </a:lnTo>
                  <a:lnTo>
                    <a:pt x="1930871" y="173130"/>
                  </a:lnTo>
                  <a:lnTo>
                    <a:pt x="1887727" y="167004"/>
                  </a:lnTo>
                  <a:close/>
                </a:path>
                <a:path w="4289425" h="748664">
                  <a:moveTo>
                    <a:pt x="810387" y="478027"/>
                  </a:moveTo>
                  <a:lnTo>
                    <a:pt x="564007" y="478027"/>
                  </a:lnTo>
                  <a:lnTo>
                    <a:pt x="564007" y="569340"/>
                  </a:lnTo>
                  <a:lnTo>
                    <a:pt x="810387" y="569340"/>
                  </a:lnTo>
                  <a:lnTo>
                    <a:pt x="810387" y="478027"/>
                  </a:lnTo>
                  <a:close/>
                </a:path>
                <a:path w="4289425" h="748664">
                  <a:moveTo>
                    <a:pt x="984092" y="266445"/>
                  </a:moveTo>
                  <a:lnTo>
                    <a:pt x="821436" y="266445"/>
                  </a:lnTo>
                  <a:lnTo>
                    <a:pt x="830818" y="267090"/>
                  </a:lnTo>
                  <a:lnTo>
                    <a:pt x="838962" y="269033"/>
                  </a:lnTo>
                  <a:lnTo>
                    <a:pt x="860946" y="302273"/>
                  </a:lnTo>
                  <a:lnTo>
                    <a:pt x="861568" y="315087"/>
                  </a:lnTo>
                  <a:lnTo>
                    <a:pt x="861568" y="569340"/>
                  </a:lnTo>
                  <a:lnTo>
                    <a:pt x="1046099" y="569340"/>
                  </a:lnTo>
                  <a:lnTo>
                    <a:pt x="1046099" y="478027"/>
                  </a:lnTo>
                  <a:lnTo>
                    <a:pt x="988060" y="478027"/>
                  </a:lnTo>
                  <a:lnTo>
                    <a:pt x="988060" y="309371"/>
                  </a:lnTo>
                  <a:lnTo>
                    <a:pt x="984092" y="266445"/>
                  </a:lnTo>
                  <a:close/>
                </a:path>
                <a:path w="4289425" h="748664">
                  <a:moveTo>
                    <a:pt x="753872" y="0"/>
                  </a:moveTo>
                  <a:lnTo>
                    <a:pt x="564007" y="0"/>
                  </a:lnTo>
                  <a:lnTo>
                    <a:pt x="564007" y="91312"/>
                  </a:lnTo>
                  <a:lnTo>
                    <a:pt x="627888" y="91312"/>
                  </a:lnTo>
                  <a:lnTo>
                    <a:pt x="627888" y="478027"/>
                  </a:lnTo>
                  <a:lnTo>
                    <a:pt x="753872" y="478027"/>
                  </a:lnTo>
                  <a:lnTo>
                    <a:pt x="753872" y="291338"/>
                  </a:lnTo>
                  <a:lnTo>
                    <a:pt x="772876" y="280429"/>
                  </a:lnTo>
                  <a:lnTo>
                    <a:pt x="790463" y="272653"/>
                  </a:lnTo>
                  <a:lnTo>
                    <a:pt x="806646" y="267995"/>
                  </a:lnTo>
                  <a:lnTo>
                    <a:pt x="821436" y="266445"/>
                  </a:lnTo>
                  <a:lnTo>
                    <a:pt x="984092" y="266445"/>
                  </a:lnTo>
                  <a:lnTo>
                    <a:pt x="983198" y="256777"/>
                  </a:lnTo>
                  <a:lnTo>
                    <a:pt x="968613" y="215881"/>
                  </a:lnTo>
                  <a:lnTo>
                    <a:pt x="959643" y="205104"/>
                  </a:lnTo>
                  <a:lnTo>
                    <a:pt x="753872" y="205104"/>
                  </a:lnTo>
                  <a:lnTo>
                    <a:pt x="753872" y="0"/>
                  </a:lnTo>
                  <a:close/>
                </a:path>
                <a:path w="4289425" h="748664">
                  <a:moveTo>
                    <a:pt x="866521" y="163321"/>
                  </a:moveTo>
                  <a:lnTo>
                    <a:pt x="839686" y="165921"/>
                  </a:lnTo>
                  <a:lnTo>
                    <a:pt x="811958" y="173736"/>
                  </a:lnTo>
                  <a:lnTo>
                    <a:pt x="783349" y="186789"/>
                  </a:lnTo>
                  <a:lnTo>
                    <a:pt x="753872" y="205104"/>
                  </a:lnTo>
                  <a:lnTo>
                    <a:pt x="959643" y="205104"/>
                  </a:lnTo>
                  <a:lnTo>
                    <a:pt x="944305" y="186677"/>
                  </a:lnTo>
                  <a:lnTo>
                    <a:pt x="910275" y="169159"/>
                  </a:lnTo>
                  <a:lnTo>
                    <a:pt x="866521" y="163321"/>
                  </a:lnTo>
                  <a:close/>
                </a:path>
                <a:path w="4289425" h="748664">
                  <a:moveTo>
                    <a:pt x="417068" y="473075"/>
                  </a:moveTo>
                  <a:lnTo>
                    <a:pt x="97789" y="473075"/>
                  </a:lnTo>
                  <a:lnTo>
                    <a:pt x="97789" y="569340"/>
                  </a:lnTo>
                  <a:lnTo>
                    <a:pt x="417068" y="569340"/>
                  </a:lnTo>
                  <a:lnTo>
                    <a:pt x="417068" y="473075"/>
                  </a:lnTo>
                  <a:close/>
                </a:path>
                <a:path w="4289425" h="748664">
                  <a:moveTo>
                    <a:pt x="331470" y="96138"/>
                  </a:moveTo>
                  <a:lnTo>
                    <a:pt x="183261" y="96138"/>
                  </a:lnTo>
                  <a:lnTo>
                    <a:pt x="183261" y="473075"/>
                  </a:lnTo>
                  <a:lnTo>
                    <a:pt x="331470" y="473075"/>
                  </a:lnTo>
                  <a:lnTo>
                    <a:pt x="331470" y="96138"/>
                  </a:lnTo>
                  <a:close/>
                </a:path>
                <a:path w="4289425" h="748664">
                  <a:moveTo>
                    <a:pt x="516000" y="0"/>
                  </a:moveTo>
                  <a:lnTo>
                    <a:pt x="0" y="0"/>
                  </a:lnTo>
                  <a:lnTo>
                    <a:pt x="0" y="228726"/>
                  </a:lnTo>
                  <a:lnTo>
                    <a:pt x="97789" y="228726"/>
                  </a:lnTo>
                  <a:lnTo>
                    <a:pt x="97789" y="96138"/>
                  </a:lnTo>
                  <a:lnTo>
                    <a:pt x="516000" y="96138"/>
                  </a:lnTo>
                  <a:lnTo>
                    <a:pt x="516000" y="0"/>
                  </a:lnTo>
                  <a:close/>
                </a:path>
                <a:path w="4289425" h="748664">
                  <a:moveTo>
                    <a:pt x="516000" y="96138"/>
                  </a:moveTo>
                  <a:lnTo>
                    <a:pt x="419481" y="96138"/>
                  </a:lnTo>
                  <a:lnTo>
                    <a:pt x="419481" y="228726"/>
                  </a:lnTo>
                  <a:lnTo>
                    <a:pt x="516000" y="228726"/>
                  </a:lnTo>
                  <a:lnTo>
                    <a:pt x="516000" y="9613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957063" y="3180080"/>
              <a:ext cx="144272" cy="11607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203185" y="3046730"/>
              <a:ext cx="170814" cy="23304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480" y="2475824"/>
            <a:ext cx="12192000" cy="4451985"/>
          </a:xfrm>
          <a:custGeom>
            <a:avLst/>
            <a:gdLst/>
            <a:ahLst/>
            <a:cxnLst/>
            <a:rect l="l" t="t" r="r" b="b"/>
            <a:pathLst>
              <a:path w="12192000" h="4451984">
                <a:moveTo>
                  <a:pt x="12192000" y="0"/>
                </a:moveTo>
                <a:lnTo>
                  <a:pt x="0" y="0"/>
                </a:lnTo>
                <a:lnTo>
                  <a:pt x="0" y="4451602"/>
                </a:lnTo>
                <a:lnTo>
                  <a:pt x="12192000" y="4451602"/>
                </a:lnTo>
                <a:lnTo>
                  <a:pt x="12192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-38346" y="108014"/>
            <a:ext cx="12192000" cy="2286000"/>
          </a:xfrm>
          <a:custGeom>
            <a:avLst/>
            <a:gdLst/>
            <a:ahLst/>
            <a:cxnLst/>
            <a:rect l="l" t="t" r="r" b="b"/>
            <a:pathLst>
              <a:path w="12192000" h="2286000">
                <a:moveTo>
                  <a:pt x="12192000" y="0"/>
                </a:moveTo>
                <a:lnTo>
                  <a:pt x="0" y="0"/>
                </a:lnTo>
                <a:lnTo>
                  <a:pt x="0" y="2285999"/>
                </a:lnTo>
                <a:lnTo>
                  <a:pt x="12192000" y="22859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24A69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58774" y="4807458"/>
            <a:ext cx="520065" cy="13970"/>
          </a:xfrm>
          <a:custGeom>
            <a:avLst/>
            <a:gdLst/>
            <a:ahLst/>
            <a:cxnLst/>
            <a:rect l="l" t="t" r="r" b="b"/>
            <a:pathLst>
              <a:path w="520065" h="13970">
                <a:moveTo>
                  <a:pt x="0" y="0"/>
                </a:moveTo>
                <a:lnTo>
                  <a:pt x="519684" y="13716"/>
                </a:lnTo>
              </a:path>
            </a:pathLst>
          </a:custGeom>
          <a:ln w="28955">
            <a:solidFill>
              <a:srgbClr val="FFF9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78658" y="1238865"/>
            <a:ext cx="12143822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  <a:cs typeface="Cambria"/>
              </a:rPr>
              <a:t>UNIT CONVERTER</a:t>
            </a:r>
            <a:endParaRPr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/>
              <a:cs typeface="Cambr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670429" y="2697607"/>
            <a:ext cx="5824855" cy="3676015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 indent="723900">
              <a:lnSpc>
                <a:spcPts val="2800"/>
              </a:lnSpc>
              <a:spcBef>
                <a:spcPts val="260"/>
              </a:spcBef>
            </a:pPr>
            <a:r>
              <a:rPr sz="2400" b="1" spc="-25" dirty="0">
                <a:solidFill>
                  <a:srgbClr val="FFF9EE"/>
                </a:solidFill>
                <a:latin typeface="Times New Roman"/>
                <a:cs typeface="Times New Roman"/>
              </a:rPr>
              <a:t>Computer </a:t>
            </a:r>
            <a:r>
              <a:rPr sz="2400" b="1" spc="5" dirty="0">
                <a:solidFill>
                  <a:srgbClr val="FFF9EE"/>
                </a:solidFill>
                <a:latin typeface="Times New Roman"/>
                <a:cs typeface="Times New Roman"/>
              </a:rPr>
              <a:t>Science </a:t>
            </a:r>
            <a:r>
              <a:rPr sz="2400" b="1" dirty="0">
                <a:solidFill>
                  <a:srgbClr val="FFF9EE"/>
                </a:solidFill>
                <a:latin typeface="Times New Roman"/>
                <a:cs typeface="Times New Roman"/>
              </a:rPr>
              <a:t>&amp; </a:t>
            </a:r>
            <a:r>
              <a:rPr sz="2400" b="1" spc="-5" dirty="0">
                <a:solidFill>
                  <a:srgbClr val="FFF9EE"/>
                </a:solidFill>
                <a:latin typeface="Times New Roman"/>
                <a:cs typeface="Times New Roman"/>
              </a:rPr>
              <a:t>Engineering </a:t>
            </a:r>
            <a:r>
              <a:rPr sz="2400" b="1" dirty="0">
                <a:solidFill>
                  <a:srgbClr val="FFF9EE"/>
                </a:solidFill>
                <a:latin typeface="Times New Roman"/>
                <a:cs typeface="Times New Roman"/>
              </a:rPr>
              <a:t> Artificial</a:t>
            </a:r>
            <a:r>
              <a:rPr sz="2400" b="1" spc="-125" dirty="0">
                <a:solidFill>
                  <a:srgbClr val="FFF9EE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F9EE"/>
                </a:solidFill>
                <a:latin typeface="Times New Roman"/>
                <a:cs typeface="Times New Roman"/>
              </a:rPr>
              <a:t>Intelligence</a:t>
            </a:r>
            <a:r>
              <a:rPr sz="2400" b="1" spc="-110" dirty="0">
                <a:solidFill>
                  <a:srgbClr val="FFF9EE"/>
                </a:solidFill>
                <a:latin typeface="Times New Roman"/>
                <a:cs typeface="Times New Roman"/>
              </a:rPr>
              <a:t> </a:t>
            </a:r>
            <a:r>
              <a:rPr sz="2400" b="1" spc="-15" dirty="0">
                <a:solidFill>
                  <a:srgbClr val="FFF9EE"/>
                </a:solidFill>
                <a:latin typeface="Times New Roman"/>
                <a:cs typeface="Times New Roman"/>
              </a:rPr>
              <a:t>and</a:t>
            </a:r>
            <a:r>
              <a:rPr sz="2400" b="1" spc="-60" dirty="0">
                <a:solidFill>
                  <a:srgbClr val="FFF9EE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F9EE"/>
                </a:solidFill>
                <a:latin typeface="Times New Roman"/>
                <a:cs typeface="Times New Roman"/>
              </a:rPr>
              <a:t>Machine</a:t>
            </a:r>
            <a:r>
              <a:rPr sz="2400" b="1" spc="10" dirty="0">
                <a:solidFill>
                  <a:srgbClr val="FFF9EE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F9EE"/>
                </a:solidFill>
                <a:latin typeface="Times New Roman"/>
                <a:cs typeface="Times New Roman"/>
              </a:rPr>
              <a:t>Learning</a:t>
            </a:r>
            <a:endParaRPr sz="2400" dirty="0">
              <a:latin typeface="Times New Roman"/>
              <a:cs typeface="Times New Roman"/>
            </a:endParaRPr>
          </a:p>
          <a:p>
            <a:pPr algn="ctr">
              <a:lnSpc>
                <a:spcPts val="2725"/>
              </a:lnSpc>
            </a:pPr>
            <a:r>
              <a:rPr sz="2400" spc="-20" dirty="0">
                <a:solidFill>
                  <a:srgbClr val="FFF9EE"/>
                </a:solidFill>
                <a:latin typeface="Times New Roman"/>
                <a:cs typeface="Times New Roman"/>
              </a:rPr>
              <a:t>By</a:t>
            </a:r>
            <a:endParaRPr sz="2400" dirty="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lang="en-US" sz="2400" spc="-40" dirty="0">
                <a:solidFill>
                  <a:srgbClr val="FFF9EE"/>
                </a:solidFill>
                <a:latin typeface="Times New Roman"/>
                <a:cs typeface="Times New Roman"/>
              </a:rPr>
              <a:t>Mahesh Shinde</a:t>
            </a:r>
            <a:r>
              <a:rPr sz="2400" dirty="0">
                <a:solidFill>
                  <a:srgbClr val="FFF9EE"/>
                </a:solidFill>
                <a:latin typeface="Times New Roman"/>
                <a:cs typeface="Times New Roman"/>
              </a:rPr>
              <a:t> (</a:t>
            </a:r>
            <a:r>
              <a:rPr sz="2400" spc="-15" dirty="0">
                <a:solidFill>
                  <a:srgbClr val="FFF9EE"/>
                </a:solidFill>
                <a:latin typeface="Times New Roman"/>
                <a:cs typeface="Times New Roman"/>
              </a:rPr>
              <a:t>2</a:t>
            </a:r>
            <a:r>
              <a:rPr lang="en-US" sz="2400" spc="-15" dirty="0">
                <a:solidFill>
                  <a:srgbClr val="FFF9EE"/>
                </a:solidFill>
                <a:latin typeface="Times New Roman"/>
                <a:cs typeface="Times New Roman"/>
              </a:rPr>
              <a:t>2106128</a:t>
            </a:r>
            <a:r>
              <a:rPr sz="2400" dirty="0">
                <a:solidFill>
                  <a:srgbClr val="FFF9EE"/>
                </a:solidFill>
                <a:latin typeface="Times New Roman"/>
                <a:cs typeface="Times New Roman"/>
              </a:rPr>
              <a:t>)</a:t>
            </a:r>
            <a:endParaRPr sz="2400" dirty="0">
              <a:latin typeface="Times New Roman"/>
              <a:cs typeface="Times New Roman"/>
            </a:endParaRPr>
          </a:p>
          <a:p>
            <a:pPr marL="635" algn="ctr">
              <a:lnSpc>
                <a:spcPct val="100000"/>
              </a:lnSpc>
            </a:pPr>
            <a:r>
              <a:rPr lang="en-US" sz="2400" spc="-30" dirty="0">
                <a:solidFill>
                  <a:srgbClr val="FFF9EE"/>
                </a:solidFill>
                <a:latin typeface="Times New Roman"/>
                <a:cs typeface="Times New Roman"/>
              </a:rPr>
              <a:t>Anup Singh</a:t>
            </a:r>
            <a:r>
              <a:rPr sz="2400" spc="-10" dirty="0">
                <a:solidFill>
                  <a:srgbClr val="FFF9EE"/>
                </a:solidFill>
                <a:latin typeface="Times New Roman"/>
                <a:cs typeface="Times New Roman"/>
              </a:rPr>
              <a:t> </a:t>
            </a:r>
            <a:r>
              <a:rPr sz="2400" spc="-25" dirty="0">
                <a:solidFill>
                  <a:srgbClr val="FFF9EE"/>
                </a:solidFill>
                <a:latin typeface="Times New Roman"/>
                <a:cs typeface="Times New Roman"/>
              </a:rPr>
              <a:t>(2</a:t>
            </a:r>
            <a:r>
              <a:rPr lang="en-US" sz="2400" spc="-25" dirty="0">
                <a:solidFill>
                  <a:srgbClr val="FFF9EE"/>
                </a:solidFill>
                <a:latin typeface="Times New Roman"/>
                <a:cs typeface="Times New Roman"/>
              </a:rPr>
              <a:t>2106104</a:t>
            </a:r>
            <a:r>
              <a:rPr sz="2400" spc="-25" dirty="0">
                <a:solidFill>
                  <a:srgbClr val="FFF9EE"/>
                </a:solidFill>
                <a:latin typeface="Times New Roman"/>
                <a:cs typeface="Times New Roman"/>
              </a:rPr>
              <a:t>)</a:t>
            </a:r>
            <a:endParaRPr sz="2400" dirty="0">
              <a:latin typeface="Times New Roman"/>
              <a:cs typeface="Times New Roman"/>
            </a:endParaRPr>
          </a:p>
          <a:p>
            <a:pPr marL="635" algn="ctr">
              <a:lnSpc>
                <a:spcPct val="100000"/>
              </a:lnSpc>
            </a:pPr>
            <a:r>
              <a:rPr lang="en-US" sz="2400" spc="-35" dirty="0">
                <a:solidFill>
                  <a:srgbClr val="FFF9EE"/>
                </a:solidFill>
                <a:latin typeface="Times New Roman"/>
                <a:cs typeface="Times New Roman"/>
              </a:rPr>
              <a:t>Shubham Patil (22106</a:t>
            </a:r>
            <a:r>
              <a:rPr lang="en-US" sz="2400" spc="-25" dirty="0">
                <a:solidFill>
                  <a:srgbClr val="FFF9EE"/>
                </a:solidFill>
                <a:latin typeface="Times New Roman"/>
                <a:cs typeface="Times New Roman"/>
              </a:rPr>
              <a:t>047</a:t>
            </a:r>
            <a:r>
              <a:rPr sz="2400" spc="-25" dirty="0">
                <a:solidFill>
                  <a:srgbClr val="FFF9EE"/>
                </a:solidFill>
                <a:latin typeface="Times New Roman"/>
                <a:cs typeface="Times New Roman"/>
              </a:rPr>
              <a:t>)</a:t>
            </a:r>
            <a:endParaRPr sz="2400" dirty="0">
              <a:latin typeface="Times New Roman"/>
              <a:cs typeface="Times New Roman"/>
            </a:endParaRPr>
          </a:p>
          <a:p>
            <a:pPr marL="4445" algn="ctr">
              <a:lnSpc>
                <a:spcPct val="100000"/>
              </a:lnSpc>
            </a:pPr>
            <a:r>
              <a:rPr lang="en-US" sz="2400" spc="-70" dirty="0">
                <a:solidFill>
                  <a:srgbClr val="FFF9EE"/>
                </a:solidFill>
                <a:latin typeface="Times New Roman"/>
                <a:cs typeface="Times New Roman"/>
              </a:rPr>
              <a:t>Harsh </a:t>
            </a:r>
            <a:r>
              <a:rPr lang="en-US" sz="2400" spc="-70" dirty="0" err="1">
                <a:solidFill>
                  <a:srgbClr val="FFF9EE"/>
                </a:solidFill>
                <a:latin typeface="Times New Roman"/>
                <a:cs typeface="Times New Roman"/>
              </a:rPr>
              <a:t>Salunkhe</a:t>
            </a:r>
            <a:r>
              <a:rPr lang="en-US" sz="2400" spc="-70" dirty="0">
                <a:solidFill>
                  <a:srgbClr val="FFF9EE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FFF9EE"/>
                </a:solidFill>
                <a:latin typeface="Times New Roman"/>
                <a:cs typeface="Times New Roman"/>
              </a:rPr>
              <a:t>(2</a:t>
            </a:r>
            <a:r>
              <a:rPr lang="en-US" sz="2400" spc="-10" dirty="0">
                <a:solidFill>
                  <a:srgbClr val="FFF9EE"/>
                </a:solidFill>
                <a:latin typeface="Times New Roman"/>
                <a:cs typeface="Times New Roman"/>
              </a:rPr>
              <a:t>2106133</a:t>
            </a:r>
            <a:r>
              <a:rPr sz="2400" spc="-10" dirty="0">
                <a:solidFill>
                  <a:srgbClr val="FFF9EE"/>
                </a:solidFill>
                <a:latin typeface="Times New Roman"/>
                <a:cs typeface="Times New Roman"/>
              </a:rPr>
              <a:t>)</a:t>
            </a:r>
            <a:endParaRPr sz="2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550" dirty="0">
              <a:latin typeface="Times New Roman"/>
              <a:cs typeface="Times New Roman"/>
            </a:endParaRPr>
          </a:p>
          <a:p>
            <a:pPr marL="1533525" marR="1523365" algn="ctr">
              <a:lnSpc>
                <a:spcPct val="100000"/>
              </a:lnSpc>
            </a:pPr>
            <a:r>
              <a:rPr sz="2400" spc="-25" dirty="0">
                <a:solidFill>
                  <a:srgbClr val="FFF9EE"/>
                </a:solidFill>
                <a:latin typeface="Times New Roman"/>
                <a:cs typeface="Times New Roman"/>
              </a:rPr>
              <a:t>Under</a:t>
            </a:r>
            <a:r>
              <a:rPr sz="2400" dirty="0">
                <a:solidFill>
                  <a:srgbClr val="FFF9EE"/>
                </a:solidFill>
                <a:latin typeface="Times New Roman"/>
                <a:cs typeface="Times New Roman"/>
              </a:rPr>
              <a:t> </a:t>
            </a:r>
            <a:r>
              <a:rPr sz="2400" spc="5" dirty="0">
                <a:solidFill>
                  <a:srgbClr val="FFF9EE"/>
                </a:solidFill>
                <a:latin typeface="Times New Roman"/>
                <a:cs typeface="Times New Roman"/>
              </a:rPr>
              <a:t>the</a:t>
            </a:r>
            <a:r>
              <a:rPr sz="2400" spc="-100" dirty="0">
                <a:solidFill>
                  <a:srgbClr val="FFF9EE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FFF9EE"/>
                </a:solidFill>
                <a:latin typeface="Times New Roman"/>
                <a:cs typeface="Times New Roman"/>
              </a:rPr>
              <a:t>Guidance</a:t>
            </a:r>
            <a:r>
              <a:rPr sz="2400" dirty="0">
                <a:solidFill>
                  <a:srgbClr val="FFF9EE"/>
                </a:solidFill>
                <a:latin typeface="Times New Roman"/>
                <a:cs typeface="Times New Roman"/>
              </a:rPr>
              <a:t> of </a:t>
            </a:r>
            <a:r>
              <a:rPr sz="2400" spc="-585" dirty="0">
                <a:solidFill>
                  <a:srgbClr val="FFF9EE"/>
                </a:solidFill>
                <a:latin typeface="Times New Roman"/>
                <a:cs typeface="Times New Roman"/>
              </a:rPr>
              <a:t> </a:t>
            </a:r>
            <a:r>
              <a:rPr sz="2400" spc="-45" dirty="0">
                <a:solidFill>
                  <a:srgbClr val="FFF9EE"/>
                </a:solidFill>
                <a:latin typeface="Times New Roman"/>
                <a:cs typeface="Times New Roman"/>
              </a:rPr>
              <a:t>Prof.</a:t>
            </a:r>
            <a:r>
              <a:rPr sz="2400" spc="-95" dirty="0">
                <a:solidFill>
                  <a:srgbClr val="FFF9EE"/>
                </a:solidFill>
                <a:latin typeface="Times New Roman"/>
                <a:cs typeface="Times New Roman"/>
              </a:rPr>
              <a:t> </a:t>
            </a:r>
            <a:r>
              <a:rPr lang="en-US" sz="2400" spc="-45" dirty="0" err="1">
                <a:solidFill>
                  <a:srgbClr val="FFF9EE"/>
                </a:solidFill>
                <a:latin typeface="Times New Roman"/>
                <a:cs typeface="Times New Roman"/>
              </a:rPr>
              <a:t>Sayali</a:t>
            </a:r>
            <a:r>
              <a:rPr lang="en-US" sz="2400" spc="-45" dirty="0">
                <a:solidFill>
                  <a:srgbClr val="FFF9EE"/>
                </a:solidFill>
                <a:latin typeface="Times New Roman"/>
                <a:cs typeface="Times New Roman"/>
              </a:rPr>
              <a:t> Badhan</a:t>
            </a:r>
            <a:endParaRPr sz="2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20385" y="585292"/>
            <a:ext cx="151701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FFFF00"/>
                </a:solidFill>
              </a:rPr>
              <a:t>Index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800600" y="1269323"/>
            <a:ext cx="3505200" cy="5318123"/>
          </a:xfrm>
          <a:prstGeom prst="rect">
            <a:avLst/>
          </a:prstGeom>
        </p:spPr>
        <p:txBody>
          <a:bodyPr vert="horz" wrap="square" lIns="0" tIns="19939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57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200" dirty="0">
                <a:solidFill>
                  <a:srgbClr val="FFFFFF"/>
                </a:solidFill>
                <a:latin typeface="Times New Roman"/>
                <a:cs typeface="Times New Roman"/>
              </a:rPr>
              <a:t>Introduction</a:t>
            </a:r>
            <a:endParaRPr sz="22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46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200" spc="-5" dirty="0">
                <a:solidFill>
                  <a:srgbClr val="FFFFFF"/>
                </a:solidFill>
                <a:latin typeface="Times New Roman"/>
                <a:cs typeface="Times New Roman"/>
              </a:rPr>
              <a:t>Objectives</a:t>
            </a:r>
            <a:endParaRPr sz="22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45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200" spc="-5" dirty="0">
                <a:solidFill>
                  <a:srgbClr val="FFFFFF"/>
                </a:solidFill>
                <a:latin typeface="Times New Roman"/>
                <a:cs typeface="Times New Roman"/>
              </a:rPr>
              <a:t>Features</a:t>
            </a:r>
            <a:endParaRPr sz="22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46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lang="en-US" sz="2200" spc="-5" dirty="0">
                <a:solidFill>
                  <a:srgbClr val="FFFFFF"/>
                </a:solidFill>
                <a:latin typeface="Times New Roman"/>
                <a:cs typeface="Times New Roman"/>
              </a:rPr>
              <a:t>Future Scope </a:t>
            </a:r>
            <a:endParaRPr sz="22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45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200" spc="-5" dirty="0">
                <a:solidFill>
                  <a:srgbClr val="FFFFFF"/>
                </a:solidFill>
                <a:latin typeface="Times New Roman"/>
                <a:cs typeface="Times New Roman"/>
              </a:rPr>
              <a:t>Block</a:t>
            </a:r>
            <a:r>
              <a:rPr sz="22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Times New Roman"/>
                <a:cs typeface="Times New Roman"/>
              </a:rPr>
              <a:t>Diagram</a:t>
            </a:r>
            <a:endParaRPr sz="22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46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lang="en-US" sz="2200" spc="-15" dirty="0">
                <a:solidFill>
                  <a:srgbClr val="FFFFFF"/>
                </a:solidFill>
                <a:latin typeface="Times New Roman"/>
                <a:cs typeface="Times New Roman"/>
              </a:rPr>
              <a:t>Technology Stack</a:t>
            </a:r>
            <a:endParaRPr sz="22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45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200" spc="-5" dirty="0">
                <a:solidFill>
                  <a:srgbClr val="FFFFFF"/>
                </a:solidFill>
                <a:latin typeface="Times New Roman"/>
                <a:cs typeface="Times New Roman"/>
              </a:rPr>
              <a:t>Implementation</a:t>
            </a:r>
            <a:endParaRPr lang="en-US" sz="2200" spc="-5" dirty="0">
              <a:solidFill>
                <a:srgbClr val="FFFFFF"/>
              </a:solidFill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45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lang="en-IN" sz="2200" spc="-5" dirty="0">
                <a:solidFill>
                  <a:srgbClr val="FFFFFF"/>
                </a:solidFill>
                <a:latin typeface="Times New Roman"/>
                <a:cs typeface="Times New Roman"/>
              </a:rPr>
              <a:t>Advantages</a:t>
            </a:r>
            <a:endParaRPr sz="22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45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200" spc="-5" dirty="0">
                <a:solidFill>
                  <a:srgbClr val="FFFFFF"/>
                </a:solidFill>
                <a:latin typeface="Times New Roman"/>
                <a:cs typeface="Times New Roman"/>
              </a:rPr>
              <a:t>Conclusion</a:t>
            </a:r>
            <a:endParaRPr sz="22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46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200" spc="-5" dirty="0">
                <a:solidFill>
                  <a:srgbClr val="FFFFFF"/>
                </a:solidFill>
                <a:latin typeface="Times New Roman"/>
                <a:cs typeface="Times New Roman"/>
              </a:rPr>
              <a:t>References</a:t>
            </a:r>
            <a:endParaRPr sz="2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48810" y="503046"/>
            <a:ext cx="374713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-5" dirty="0">
                <a:solidFill>
                  <a:srgbClr val="FFFF00"/>
                </a:solidFill>
              </a:rPr>
              <a:t>Int</a:t>
            </a:r>
            <a:r>
              <a:rPr sz="5400" spc="-105" dirty="0">
                <a:solidFill>
                  <a:srgbClr val="FFFF00"/>
                </a:solidFill>
              </a:rPr>
              <a:t>r</a:t>
            </a:r>
            <a:r>
              <a:rPr sz="5400" spc="-5" dirty="0">
                <a:solidFill>
                  <a:srgbClr val="FFFF00"/>
                </a:solidFill>
              </a:rPr>
              <a:t>oduction</a:t>
            </a:r>
            <a:endParaRPr sz="5400"/>
          </a:p>
        </p:txBody>
      </p:sp>
      <p:sp>
        <p:nvSpPr>
          <p:cNvPr id="3" name="object 3"/>
          <p:cNvSpPr txBox="1"/>
          <p:nvPr/>
        </p:nvSpPr>
        <p:spPr>
          <a:xfrm>
            <a:off x="1524000" y="1676400"/>
            <a:ext cx="9067800" cy="259750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54965" algn="l"/>
                <a:tab pos="355600" algn="l"/>
              </a:tabLst>
            </a:pPr>
            <a:r>
              <a:rPr lang="en-US" sz="2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a world where measurements and units vary across borders and disciplines, the need for a versatile and accurate unit converter is ever-present. The Unit Converter Application aims to be the quintessential solution to this universal challenge, providing a streamlined and user-friendly tool for converting between different units of measurement.</a:t>
            </a:r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xfrm>
            <a:off x="838200" y="1828800"/>
            <a:ext cx="10177424" cy="1812676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215266" algn="just">
              <a:spcBef>
                <a:spcPts val="695"/>
              </a:spcBef>
              <a:tabLst>
                <a:tab pos="672465" algn="l"/>
                <a:tab pos="673735" algn="l"/>
              </a:tabLst>
            </a:pP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develop a user-friendly unit converter application that provides quick and accurate conversions between diverse units of measurement, catering to the needs of students, professionals, and enthusiasts in various fields.</a:t>
            </a:r>
            <a:endParaRPr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673346" y="457022"/>
            <a:ext cx="284543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dirty="0">
                <a:solidFill>
                  <a:srgbClr val="FFFF00"/>
                </a:solidFill>
              </a:rPr>
              <a:t>Objective</a:t>
            </a:r>
            <a:endParaRPr sz="5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1961C-E84E-5494-C25B-C92DF20CE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1009" y="312003"/>
            <a:ext cx="10270311" cy="830997"/>
          </a:xfrm>
        </p:spPr>
        <p:txBody>
          <a:bodyPr/>
          <a:lstStyle/>
          <a:p>
            <a:r>
              <a:rPr lang="en-US" sz="5400" dirty="0">
                <a:solidFill>
                  <a:srgbClr val="FFFF00"/>
                </a:solidFill>
              </a:rPr>
              <a:t>Features </a:t>
            </a:r>
            <a:endParaRPr lang="en-IN" sz="5400" dirty="0">
              <a:solidFill>
                <a:srgbClr val="FFFF00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D25E0F-C839-C32E-BD6A-552D3921E6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4399" y="1752600"/>
            <a:ext cx="10177424" cy="3962400"/>
          </a:xfrm>
        </p:spPr>
        <p:txBody>
          <a:bodyPr/>
          <a:lstStyle/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en-US" sz="2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Convenience</a:t>
            </a: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convenient way to perform unit conversions.</a:t>
            </a:r>
          </a:p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en-US" sz="2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Accuracy</a:t>
            </a: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The accuracy of the application programmed with up-to-date conversion factors and formulas.</a:t>
            </a:r>
          </a:p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en-US" sz="2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Time-Saving</a:t>
            </a: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 application can save users a significant amount of time when performing multiple conversions.</a:t>
            </a:r>
          </a:p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en-US" sz="2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Ease of Use</a:t>
            </a: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:User-friendly interface that makes the application accessible to users of all levels of expertise.</a:t>
            </a:r>
          </a:p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en-IN" sz="2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Consistency :</a:t>
            </a: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application ensures consistent conversions adhering to standard measurement units.</a:t>
            </a:r>
          </a:p>
        </p:txBody>
      </p:sp>
    </p:spTree>
    <p:extLst>
      <p:ext uri="{BB962C8B-B14F-4D97-AF65-F5344CB8AC3E}">
        <p14:creationId xmlns:p14="http://schemas.microsoft.com/office/powerpoint/2010/main" val="2393065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F04F6-868F-603D-1131-48C76FFA0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287" y="533399"/>
            <a:ext cx="10177423" cy="830997"/>
          </a:xfrm>
        </p:spPr>
        <p:txBody>
          <a:bodyPr/>
          <a:lstStyle/>
          <a:p>
            <a:r>
              <a:rPr lang="en-US" sz="5400" dirty="0">
                <a:solidFill>
                  <a:srgbClr val="FFFF00"/>
                </a:solidFill>
              </a:rPr>
              <a:t>Future scope</a:t>
            </a:r>
            <a:endParaRPr lang="en-IN" sz="5400" dirty="0">
              <a:solidFill>
                <a:srgbClr val="FFFF00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424E55-E33C-47E8-5E3D-1101CA6002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07287" y="1630902"/>
            <a:ext cx="10177424" cy="1723549"/>
          </a:xfrm>
        </p:spPr>
        <p:txBody>
          <a:bodyPr/>
          <a:lstStyle/>
          <a:p>
            <a:r>
              <a:rPr lang="en-US" sz="2800" dirty="0"/>
              <a:t>The future scope of unit converter applications includes 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/>
              <a:t>improved user interfaces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/>
              <a:t>real-time data integration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/>
              <a:t>voice recognition</a:t>
            </a:r>
          </a:p>
        </p:txBody>
      </p:sp>
    </p:spTree>
    <p:extLst>
      <p:ext uri="{BB962C8B-B14F-4D97-AF65-F5344CB8AC3E}">
        <p14:creationId xmlns:p14="http://schemas.microsoft.com/office/powerpoint/2010/main" val="40417615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2E4812F-C8CF-B17A-2949-F63DB481F6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00" y="1304331"/>
            <a:ext cx="3891165" cy="547747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4FFF0BD-6969-D81E-CD4D-9362D6C8076D}"/>
              </a:ext>
            </a:extLst>
          </p:cNvPr>
          <p:cNvSpPr txBox="1"/>
          <p:nvPr/>
        </p:nvSpPr>
        <p:spPr>
          <a:xfrm>
            <a:off x="1143000" y="381000"/>
            <a:ext cx="96774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5400" spc="-5" dirty="0">
                <a:solidFill>
                  <a:srgbClr val="FFFF00"/>
                </a:solidFill>
              </a:rPr>
              <a:t>BLOCK</a:t>
            </a:r>
            <a:r>
              <a:rPr lang="en-IN" sz="5400" spc="-80" dirty="0">
                <a:solidFill>
                  <a:srgbClr val="FFFF00"/>
                </a:solidFill>
              </a:rPr>
              <a:t> </a:t>
            </a:r>
            <a:r>
              <a:rPr lang="en-IN" sz="5400" dirty="0">
                <a:solidFill>
                  <a:srgbClr val="FFFF00"/>
                </a:solidFill>
              </a:rPr>
              <a:t>DIAGRAM</a:t>
            </a:r>
            <a:endParaRPr lang="en-IN" sz="5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61846" y="347218"/>
            <a:ext cx="9883775" cy="879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600" spc="-40" dirty="0">
                <a:solidFill>
                  <a:srgbClr val="FFFF00"/>
                </a:solidFill>
              </a:rPr>
              <a:t>T</a:t>
            </a:r>
            <a:r>
              <a:rPr lang="en-US" sz="5600" spc="-40" dirty="0">
                <a:solidFill>
                  <a:srgbClr val="FFFF00"/>
                </a:solidFill>
              </a:rPr>
              <a:t>echnology Stack</a:t>
            </a:r>
            <a:endParaRPr sz="5600" dirty="0"/>
          </a:p>
        </p:txBody>
      </p:sp>
      <p:sp>
        <p:nvSpPr>
          <p:cNvPr id="3" name="object 3"/>
          <p:cNvSpPr txBox="1"/>
          <p:nvPr/>
        </p:nvSpPr>
        <p:spPr>
          <a:xfrm>
            <a:off x="762000" y="2438400"/>
            <a:ext cx="10055860" cy="1878078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12065">
              <a:lnSpc>
                <a:spcPct val="100000"/>
              </a:lnSpc>
              <a:spcBef>
                <a:spcPts val="305"/>
              </a:spcBef>
              <a:tabLst>
                <a:tab pos="355600" algn="l"/>
                <a:tab pos="356235" algn="l"/>
              </a:tabLst>
            </a:pPr>
            <a:r>
              <a:rPr lang="en-US" sz="2800" b="1" dirty="0">
                <a:solidFill>
                  <a:schemeClr val="bg1"/>
                </a:solidFill>
                <a:latin typeface="Times New Roman"/>
                <a:cs typeface="Times New Roman"/>
              </a:rPr>
              <a:t>Programming Language :Java</a:t>
            </a:r>
          </a:p>
          <a:p>
            <a:pPr marL="12065">
              <a:lnSpc>
                <a:spcPct val="100000"/>
              </a:lnSpc>
              <a:spcBef>
                <a:spcPts val="305"/>
              </a:spcBef>
              <a:tabLst>
                <a:tab pos="355600" algn="l"/>
                <a:tab pos="356235" algn="l"/>
              </a:tabLst>
            </a:pPr>
            <a:r>
              <a:rPr lang="en-US" sz="2800" b="1" dirty="0">
                <a:solidFill>
                  <a:schemeClr val="bg1"/>
                </a:solidFill>
                <a:latin typeface="Times New Roman"/>
                <a:cs typeface="Times New Roman"/>
              </a:rPr>
              <a:t>JDK Version: </a:t>
            </a:r>
            <a:r>
              <a:rPr lang="en-US" sz="2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JDK-JavaSE20</a:t>
            </a:r>
            <a:endParaRPr lang="en-US" sz="2800" b="1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marL="12065">
              <a:lnSpc>
                <a:spcPct val="100000"/>
              </a:lnSpc>
              <a:spcBef>
                <a:spcPts val="305"/>
              </a:spcBef>
              <a:tabLst>
                <a:tab pos="355600" algn="l"/>
                <a:tab pos="356235" algn="l"/>
              </a:tabLst>
            </a:pPr>
            <a:r>
              <a:rPr lang="en-US" sz="2800" spc="-150" dirty="0">
                <a:solidFill>
                  <a:srgbClr val="FFFFFF"/>
                </a:solidFill>
                <a:latin typeface="Times New Roman"/>
                <a:cs typeface="Times New Roman"/>
              </a:rPr>
              <a:t>Text Editor: Visual Studio Code</a:t>
            </a:r>
            <a:endParaRPr lang="en-US" sz="2200" spc="-150" dirty="0">
              <a:solidFill>
                <a:srgbClr val="FFFFFF"/>
              </a:solidFill>
              <a:latin typeface="Times New Roman"/>
              <a:cs typeface="Times New Roman"/>
            </a:endParaRPr>
          </a:p>
          <a:p>
            <a:pPr marL="12065">
              <a:lnSpc>
                <a:spcPct val="100000"/>
              </a:lnSpc>
              <a:spcBef>
                <a:spcPts val="305"/>
              </a:spcBef>
              <a:tabLst>
                <a:tab pos="355600" algn="l"/>
                <a:tab pos="356235" algn="l"/>
              </a:tabLst>
            </a:pPr>
            <a:endParaRPr lang="en-US" sz="2800" spc="-150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213</TotalTime>
  <Words>507</Words>
  <Application>Microsoft Office PowerPoint</Application>
  <PresentationFormat>Widescreen</PresentationFormat>
  <Paragraphs>71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Arial</vt:lpstr>
      <vt:lpstr>Arial MT</vt:lpstr>
      <vt:lpstr>Calibri</vt:lpstr>
      <vt:lpstr>Cambria</vt:lpstr>
      <vt:lpstr>Segoe UI</vt:lpstr>
      <vt:lpstr>Söhne</vt:lpstr>
      <vt:lpstr>Times New Roman</vt:lpstr>
      <vt:lpstr>Wingdings</vt:lpstr>
      <vt:lpstr>Office Theme</vt:lpstr>
      <vt:lpstr>Department of Computer Science &amp;Engineering  Artificial Intelligence &amp; Machine Learning</vt:lpstr>
      <vt:lpstr>UNIT CONVERTER</vt:lpstr>
      <vt:lpstr>Index</vt:lpstr>
      <vt:lpstr>Introduction</vt:lpstr>
      <vt:lpstr>Objective</vt:lpstr>
      <vt:lpstr>Features </vt:lpstr>
      <vt:lpstr>Future scope</vt:lpstr>
      <vt:lpstr>PowerPoint Presentation</vt:lpstr>
      <vt:lpstr>Technology Stack</vt:lpstr>
      <vt:lpstr>PROJECT WORK</vt:lpstr>
      <vt:lpstr>Implementation</vt:lpstr>
      <vt:lpstr>Applications</vt:lpstr>
      <vt:lpstr>Conclusion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Swasth Seva</dc:title>
  <dc:creator>Neel Naik</dc:creator>
  <cp:lastModifiedBy>Shubham Patil</cp:lastModifiedBy>
  <cp:revision>9</cp:revision>
  <dcterms:created xsi:type="dcterms:W3CDTF">2023-09-14T10:28:11Z</dcterms:created>
  <dcterms:modified xsi:type="dcterms:W3CDTF">2023-11-04T04:01:07Z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2023-08-24T00:00:00Z</vt:filetime>
  </property>
  <property fmtid="{D5CDD505-2E9C-101B-9397-08002B2CF9AE}" pid="3" name="LastSaved">
    <vt:filetime>2023-09-14T00:00:00Z</vt:filetime>
  </property>
</Properties>
</file>