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5" r:id="rId2"/>
    <p:sldId id="266" r:id="rId3"/>
    <p:sldId id="282" r:id="rId4"/>
    <p:sldId id="283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3" r:id="rId16"/>
    <p:sldId id="296" r:id="rId17"/>
    <p:sldId id="299" r:id="rId18"/>
    <p:sldId id="297" r:id="rId19"/>
    <p:sldId id="298" r:id="rId20"/>
    <p:sldId id="285" r:id="rId21"/>
    <p:sldId id="267" r:id="rId22"/>
    <p:sldId id="268" r:id="rId23"/>
    <p:sldId id="269" r:id="rId24"/>
    <p:sldId id="271" r:id="rId25"/>
    <p:sldId id="270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</p:sldIdLst>
  <p:sldSz cx="12188825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pThnRneDj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Programming Language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Week 1</a:t>
            </a:r>
          </a:p>
          <a:p>
            <a:r>
              <a:rPr lang="it-IT"/>
              <a:t>Introduction &amp; HTML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5B89-83EA-4EBD-9CF7-4263EB46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JavaScript! (Vanilla)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519AD-46EB-476D-8757-6436FD55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programming language of the browser</a:t>
            </a:r>
          </a:p>
          <a:p>
            <a:r>
              <a:rPr lang="en-US" dirty="0"/>
              <a:t>Also core language of Node.js, React etc.</a:t>
            </a:r>
          </a:p>
          <a:p>
            <a:endParaRPr lang="en-US" dirty="0"/>
          </a:p>
          <a:p>
            <a:pPr lvl="1"/>
            <a:r>
              <a:rPr lang="en-US" dirty="0"/>
              <a:t>Fundamentals (Variables, Types, Functions, Classes, Control Structures)</a:t>
            </a:r>
          </a:p>
          <a:p>
            <a:pPr lvl="1"/>
            <a:r>
              <a:rPr lang="en-US" dirty="0"/>
              <a:t>DOM (Document Object Model)</a:t>
            </a:r>
          </a:p>
          <a:p>
            <a:pPr lvl="1"/>
            <a:r>
              <a:rPr lang="en-US" dirty="0"/>
              <a:t>JSON (JavaScript Object Notation)</a:t>
            </a:r>
          </a:p>
          <a:p>
            <a:pPr lvl="1"/>
            <a:r>
              <a:rPr lang="en-US" dirty="0"/>
              <a:t>Fetch API</a:t>
            </a:r>
          </a:p>
          <a:p>
            <a:pPr lvl="2"/>
            <a:r>
              <a:rPr lang="en-US" dirty="0"/>
              <a:t>AJAX (Asynchronous JavaScript and XML)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JQuery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4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6214-2641-467D-9C5D-2F8ACD12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C3D0-8C92-4F21-915D-7BC8F9B68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Version Control (</a:t>
            </a:r>
            <a:r>
              <a:rPr lang="en-US" dirty="0" err="1"/>
              <a:t>Github</a:t>
            </a:r>
            <a:r>
              <a:rPr lang="en-US" dirty="0"/>
              <a:t>, Bitbucket)</a:t>
            </a:r>
          </a:p>
          <a:p>
            <a:r>
              <a:rPr lang="en-US" dirty="0"/>
              <a:t>Browser </a:t>
            </a:r>
            <a:r>
              <a:rPr lang="en-US" dirty="0" err="1"/>
              <a:t>DevTools</a:t>
            </a:r>
            <a:endParaRPr lang="en-US" dirty="0"/>
          </a:p>
          <a:p>
            <a:pPr lvl="1"/>
            <a:r>
              <a:rPr lang="en-US" dirty="0"/>
              <a:t>Chrome / Firefox</a:t>
            </a:r>
          </a:p>
          <a:p>
            <a:r>
              <a:rPr lang="en-US" dirty="0"/>
              <a:t>NPM / Yarn</a:t>
            </a:r>
          </a:p>
          <a:p>
            <a:pPr lvl="1"/>
            <a:r>
              <a:rPr lang="en-US" dirty="0"/>
              <a:t>JavaScript Package Managers for Node.JS</a:t>
            </a:r>
          </a:p>
          <a:p>
            <a:pPr lvl="1"/>
            <a:r>
              <a:rPr lang="en-US" dirty="0"/>
              <a:t>Alternatives like Composer for PHP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6538-2137-4CE5-9987-9B8B2EC9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C36B-9EE2-4D9F-9351-63F9044C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Domain Name Registration</a:t>
            </a:r>
          </a:p>
          <a:p>
            <a:pPr lvl="1"/>
            <a:r>
              <a:rPr lang="en-US" dirty="0"/>
              <a:t>Namecheap, Google Domains…</a:t>
            </a:r>
          </a:p>
          <a:p>
            <a:r>
              <a:rPr lang="en-US" dirty="0"/>
              <a:t>Managed Hosting</a:t>
            </a:r>
          </a:p>
          <a:p>
            <a:pPr lvl="1"/>
            <a:r>
              <a:rPr lang="en-US" dirty="0" err="1"/>
              <a:t>Hostgator</a:t>
            </a:r>
            <a:r>
              <a:rPr lang="en-US" dirty="0"/>
              <a:t>, Bluehost…</a:t>
            </a:r>
          </a:p>
          <a:p>
            <a:r>
              <a:rPr lang="en-US" dirty="0"/>
              <a:t>Hosting</a:t>
            </a:r>
          </a:p>
          <a:p>
            <a:pPr lvl="1"/>
            <a:r>
              <a:rPr lang="en-US" dirty="0" err="1"/>
              <a:t>Linode</a:t>
            </a:r>
            <a:r>
              <a:rPr lang="en-US" dirty="0"/>
              <a:t>…</a:t>
            </a:r>
          </a:p>
          <a:p>
            <a:pPr marL="231775" lvl="1" indent="0">
              <a:buNone/>
            </a:pPr>
            <a:endParaRPr lang="en-US" dirty="0"/>
          </a:p>
          <a:p>
            <a:r>
              <a:rPr lang="en-US" dirty="0"/>
              <a:t>FTP/SFTP</a:t>
            </a:r>
          </a:p>
          <a:p>
            <a:pPr lvl="1"/>
            <a:r>
              <a:rPr lang="en-US" dirty="0"/>
              <a:t>File Transfer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5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2BC5-3161-4D29-8F8C-99758F90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“Basic Front End Developer”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62CC-3CD6-41AB-A105-81D5FDC10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Build websites for individuals &amp; small businesses</a:t>
            </a:r>
          </a:p>
          <a:p>
            <a:r>
              <a:rPr lang="en-US" dirty="0"/>
              <a:t>Create mobile friendly layouts</a:t>
            </a:r>
          </a:p>
          <a:p>
            <a:r>
              <a:rPr lang="en-US" dirty="0"/>
              <a:t>Create CSS animations &amp; effects</a:t>
            </a:r>
          </a:p>
          <a:p>
            <a:r>
              <a:rPr lang="en-US" dirty="0"/>
              <a:t>Work with a CSS framework</a:t>
            </a:r>
          </a:p>
          <a:p>
            <a:r>
              <a:rPr lang="en-US" dirty="0"/>
              <a:t>Dynamic page functionality</a:t>
            </a:r>
          </a:p>
          <a:p>
            <a:r>
              <a:rPr lang="en-US" dirty="0"/>
              <a:t>Small client side JS apps</a:t>
            </a:r>
          </a:p>
          <a:p>
            <a:r>
              <a:rPr lang="en-US" dirty="0"/>
              <a:t>Browser dev tools</a:t>
            </a:r>
          </a:p>
          <a:p>
            <a:r>
              <a:rPr lang="en-US" dirty="0"/>
              <a:t>Git for version control</a:t>
            </a:r>
          </a:p>
          <a:p>
            <a:r>
              <a:rPr lang="en-US" dirty="0"/>
              <a:t>Deploy / maintain small projects</a:t>
            </a:r>
          </a:p>
        </p:txBody>
      </p:sp>
    </p:spTree>
    <p:extLst>
      <p:ext uri="{BB962C8B-B14F-4D97-AF65-F5344CB8AC3E}">
        <p14:creationId xmlns:p14="http://schemas.microsoft.com/office/powerpoint/2010/main" val="314448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F2F9-40E2-4A17-8F67-6DE306B0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4C8D-87B8-4174-A247-D3D18FAB1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Side Language</a:t>
            </a:r>
          </a:p>
          <a:p>
            <a:pPr lvl="1"/>
            <a:r>
              <a:rPr lang="en-US" dirty="0"/>
              <a:t>PHP, Node.js, Ruby, Python, C#, Go, Java, Rust…</a:t>
            </a:r>
          </a:p>
          <a:p>
            <a:endParaRPr lang="en-US" dirty="0"/>
          </a:p>
          <a:p>
            <a:r>
              <a:rPr lang="en-US" dirty="0"/>
              <a:t>Frontend JS Framework</a:t>
            </a:r>
          </a:p>
          <a:p>
            <a:pPr lvl="1"/>
            <a:r>
              <a:rPr lang="en-US" dirty="0"/>
              <a:t>React, Vue, Angular…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7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78BF-AEDB-4E54-8BB2-5E24B1F9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A9F7-2D1B-4083-80BB-73FCF35B0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Back-End developer / Full Stack</a:t>
            </a:r>
          </a:p>
          <a:p>
            <a:pPr lvl="1"/>
            <a:r>
              <a:rPr lang="en-US" dirty="0"/>
              <a:t>Node.js – technically not a language (JavaScript Runtime)</a:t>
            </a:r>
          </a:p>
          <a:p>
            <a:pPr lvl="2"/>
            <a:r>
              <a:rPr lang="en-US" dirty="0"/>
              <a:t>Fairly new</a:t>
            </a:r>
          </a:p>
          <a:p>
            <a:pPr lvl="2"/>
            <a:r>
              <a:rPr lang="en-US" dirty="0"/>
              <a:t>Fast</a:t>
            </a:r>
          </a:p>
          <a:p>
            <a:pPr lvl="2"/>
            <a:r>
              <a:rPr lang="en-US" dirty="0"/>
              <a:t>JS Everywhere</a:t>
            </a:r>
          </a:p>
          <a:p>
            <a:pPr lvl="2"/>
            <a:r>
              <a:rPr lang="en-US" dirty="0"/>
              <a:t>Part of the MEAN Stack</a:t>
            </a:r>
          </a:p>
          <a:p>
            <a:pPr lvl="1"/>
            <a:r>
              <a:rPr lang="en-US" dirty="0"/>
              <a:t>PHP – Hypertext </a:t>
            </a:r>
            <a:r>
              <a:rPr lang="en-US" dirty="0" err="1"/>
              <a:t>PreProcessor</a:t>
            </a:r>
            <a:endParaRPr lang="en-US" dirty="0"/>
          </a:p>
          <a:p>
            <a:pPr lvl="2"/>
            <a:r>
              <a:rPr lang="en-US" dirty="0"/>
              <a:t>Easy to learn</a:t>
            </a:r>
          </a:p>
          <a:p>
            <a:pPr lvl="2"/>
            <a:r>
              <a:rPr lang="en-US" dirty="0"/>
              <a:t>Easy to set up</a:t>
            </a:r>
          </a:p>
          <a:p>
            <a:pPr lvl="2"/>
            <a:r>
              <a:rPr lang="en-US" dirty="0"/>
              <a:t>Backbone of many server side frameworks and software (</a:t>
            </a:r>
            <a:r>
              <a:rPr lang="en-US" dirty="0" err="1"/>
              <a:t>Wordpress</a:t>
            </a:r>
            <a:r>
              <a:rPr lang="en-US" dirty="0"/>
              <a:t>, Laravel)</a:t>
            </a:r>
          </a:p>
          <a:p>
            <a:pPr lvl="2"/>
            <a:r>
              <a:rPr lang="en-US" dirty="0"/>
              <a:t>Part of the WAMP/LAMP/MAMP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4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81F5-C043-4379-BE3B-B1B2B509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64B-7062-4800-9D0D-DA86EFAA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– Laravel, </a:t>
            </a:r>
            <a:r>
              <a:rPr lang="en-US" dirty="0" err="1"/>
              <a:t>Symfony</a:t>
            </a:r>
            <a:r>
              <a:rPr lang="en-US" dirty="0"/>
              <a:t>, Slim</a:t>
            </a:r>
          </a:p>
          <a:p>
            <a:r>
              <a:rPr lang="en-US" dirty="0"/>
              <a:t>Node.js – Express, Koa, Adonis, Feathers.js, Nest.js</a:t>
            </a:r>
          </a:p>
          <a:p>
            <a:r>
              <a:rPr lang="en-US" dirty="0"/>
              <a:t>Ruby – Ruby on Rails, Sinatra</a:t>
            </a:r>
          </a:p>
          <a:p>
            <a:r>
              <a:rPr lang="en-US" dirty="0"/>
              <a:t>Python – Django, Flask</a:t>
            </a:r>
          </a:p>
        </p:txBody>
      </p:sp>
    </p:spTree>
    <p:extLst>
      <p:ext uri="{BB962C8B-B14F-4D97-AF65-F5344CB8AC3E}">
        <p14:creationId xmlns:p14="http://schemas.microsoft.com/office/powerpoint/2010/main" val="57352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5C73-591E-47FD-A379-ABE2D1FB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5CC1-2A23-4805-9581-F32ADCB0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Systems (CMS)</a:t>
            </a:r>
          </a:p>
          <a:p>
            <a:pPr lvl="1"/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/>
              <a:t>Drupal</a:t>
            </a:r>
          </a:p>
          <a:p>
            <a:r>
              <a:rPr lang="en-US" dirty="0"/>
              <a:t>E-Commerce</a:t>
            </a:r>
          </a:p>
          <a:p>
            <a:pPr lvl="1"/>
            <a:r>
              <a:rPr lang="en-US" dirty="0" err="1"/>
              <a:t>Woocommerce</a:t>
            </a:r>
            <a:endParaRPr lang="en-US" dirty="0"/>
          </a:p>
          <a:p>
            <a:pPr lvl="1"/>
            <a:r>
              <a:rPr lang="en-US" dirty="0"/>
              <a:t>Magento</a:t>
            </a:r>
          </a:p>
        </p:txBody>
      </p:sp>
    </p:spTree>
    <p:extLst>
      <p:ext uri="{BB962C8B-B14F-4D97-AF65-F5344CB8AC3E}">
        <p14:creationId xmlns:p14="http://schemas.microsoft.com/office/powerpoint/2010/main" val="230233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3304-4773-4170-B70C-C7DF6EF4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51F9-B8D6-409C-9FEB-F37475EE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  <a:p>
            <a:pPr lvl="1"/>
            <a:r>
              <a:rPr lang="en-US" dirty="0"/>
              <a:t>MySQL (Part of WAMP stack)</a:t>
            </a:r>
          </a:p>
          <a:p>
            <a:pPr lvl="1"/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NoSQL</a:t>
            </a:r>
          </a:p>
          <a:p>
            <a:pPr lvl="1"/>
            <a:r>
              <a:rPr lang="en-US" dirty="0"/>
              <a:t>MongoDB (Part of MEAN stack)</a:t>
            </a:r>
          </a:p>
          <a:p>
            <a:pPr lvl="1"/>
            <a:r>
              <a:rPr lang="en-US" dirty="0"/>
              <a:t>compass</a:t>
            </a:r>
          </a:p>
          <a:p>
            <a:r>
              <a:rPr lang="en-US" dirty="0"/>
              <a:t>Cloud Database</a:t>
            </a:r>
          </a:p>
          <a:p>
            <a:pPr lvl="1"/>
            <a:r>
              <a:rPr lang="en-US" dirty="0"/>
              <a:t>Firebase, AWS</a:t>
            </a:r>
          </a:p>
        </p:txBody>
      </p:sp>
    </p:spTree>
    <p:extLst>
      <p:ext uri="{BB962C8B-B14F-4D97-AF65-F5344CB8AC3E}">
        <p14:creationId xmlns:p14="http://schemas.microsoft.com/office/powerpoint/2010/main" val="8938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299E-FCE0-4FD0-9A80-4CAACE4F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FE2D-3515-437E-A1B4-B7913A9A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Reusable components, more interactive user interfaces</a:t>
            </a:r>
          </a:p>
          <a:p>
            <a:pPr lvl="1"/>
            <a:r>
              <a:rPr lang="en-US" dirty="0"/>
              <a:t>React </a:t>
            </a:r>
          </a:p>
          <a:p>
            <a:pPr lvl="2"/>
            <a:r>
              <a:rPr lang="en-US" dirty="0"/>
              <a:t>Popular, relatively easy to learn</a:t>
            </a:r>
          </a:p>
          <a:p>
            <a:pPr lvl="1"/>
            <a:r>
              <a:rPr lang="en-US" dirty="0"/>
              <a:t>Vue</a:t>
            </a:r>
          </a:p>
          <a:p>
            <a:pPr lvl="2"/>
            <a:r>
              <a:rPr lang="en-US" dirty="0"/>
              <a:t>Growing popularity, Fairly easy to learn</a:t>
            </a:r>
          </a:p>
          <a:p>
            <a:pPr lvl="1"/>
            <a:r>
              <a:rPr lang="en-US" dirty="0"/>
              <a:t>Angular</a:t>
            </a:r>
          </a:p>
          <a:p>
            <a:pPr lvl="2"/>
            <a:r>
              <a:rPr lang="en-US" dirty="0"/>
              <a:t>Used in a lot of enterprises, Steep learning curve</a:t>
            </a:r>
          </a:p>
          <a:p>
            <a:pPr lvl="1"/>
            <a:r>
              <a:rPr lang="en-US" dirty="0"/>
              <a:t>Svelte</a:t>
            </a:r>
          </a:p>
          <a:p>
            <a:pPr lvl="2"/>
            <a:r>
              <a:rPr lang="en-US" dirty="0"/>
              <a:t>New growing popularity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90C48B-1E32-4FE5-9A61-F972E5A2DD34}"/>
              </a:ext>
            </a:extLst>
          </p:cNvPr>
          <p:cNvSpPr/>
          <p:nvPr/>
        </p:nvSpPr>
        <p:spPr>
          <a:xfrm>
            <a:off x="2494012" y="2636912"/>
            <a:ext cx="5976664" cy="28803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B74D2-DA88-45BF-A83C-492B3658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269200 Web Programming Language(s)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5A0CC-1752-4F9F-BAEF-C52F54E3AF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2708920"/>
            <a:ext cx="5731510" cy="27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4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10AC-6CD0-4E82-B083-AB43B28B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B888-86F3-4925-8A14-9D99C21EF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Development?</a:t>
            </a:r>
          </a:p>
          <a:p>
            <a:pPr lvl="1"/>
            <a:r>
              <a:rPr lang="en-US" dirty="0"/>
              <a:t>Flutter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Ionic</a:t>
            </a:r>
          </a:p>
        </p:txBody>
      </p:sp>
    </p:spTree>
    <p:extLst>
      <p:ext uri="{BB962C8B-B14F-4D97-AF65-F5344CB8AC3E}">
        <p14:creationId xmlns:p14="http://schemas.microsoft.com/office/powerpoint/2010/main" val="25897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6761-2321-4E18-8360-00A52E2F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DCD9F-6F8B-4557-A395-79092F7E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HTML Tags</a:t>
            </a:r>
          </a:p>
          <a:p>
            <a:r>
              <a:rPr lang="en-US" dirty="0"/>
              <a:t>HTML Tables</a:t>
            </a:r>
          </a:p>
          <a:p>
            <a:r>
              <a:rPr lang="en-US" dirty="0"/>
              <a:t>Images &amp; HTML Attributes</a:t>
            </a:r>
          </a:p>
          <a:p>
            <a:r>
              <a:rPr lang="en-US" dirty="0"/>
              <a:t>Hypertext &amp; Links</a:t>
            </a:r>
          </a:p>
          <a:p>
            <a:r>
              <a:rPr lang="en-US" dirty="0"/>
              <a:t>HTML Comments</a:t>
            </a:r>
          </a:p>
        </p:txBody>
      </p:sp>
    </p:spTree>
    <p:extLst>
      <p:ext uri="{BB962C8B-B14F-4D97-AF65-F5344CB8AC3E}">
        <p14:creationId xmlns:p14="http://schemas.microsoft.com/office/powerpoint/2010/main" val="144425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86BF-57CC-4489-9846-117CAA0C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6E8FD-A58D-4F31-BDE9-EDBFD476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Hypertext Markup Language</a:t>
            </a:r>
          </a:p>
          <a:p>
            <a:r>
              <a:rPr lang="en-US" dirty="0"/>
              <a:t>Text &amp; Tags</a:t>
            </a:r>
          </a:p>
          <a:p>
            <a:r>
              <a:rPr lang="en-US" dirty="0"/>
              <a:t>Opening Tag: &lt;HTML&gt; or &lt;html&gt;</a:t>
            </a:r>
          </a:p>
          <a:p>
            <a:r>
              <a:rPr lang="en-US" dirty="0"/>
              <a:t>Closing Tag: &lt;/HTML&gt; or &lt;/html&gt;</a:t>
            </a:r>
          </a:p>
        </p:txBody>
      </p:sp>
    </p:spTree>
    <p:extLst>
      <p:ext uri="{BB962C8B-B14F-4D97-AF65-F5344CB8AC3E}">
        <p14:creationId xmlns:p14="http://schemas.microsoft.com/office/powerpoint/2010/main" val="4864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2A28-29FD-4355-8605-0A75E4F5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AF6D-3710-42F9-BA60-3EC70C30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r>
              <a:rPr lang="en-US" i="1" dirty="0"/>
              <a:t> 								</a:t>
            </a:r>
            <a:br>
              <a:rPr lang="en-US" dirty="0"/>
            </a:br>
            <a:r>
              <a:rPr lang="en-US" dirty="0"/>
              <a:t>  &lt;head&gt;</a:t>
            </a:r>
            <a:br>
              <a:rPr lang="en-US" dirty="0"/>
            </a:br>
            <a:r>
              <a:rPr lang="en-US" dirty="0"/>
              <a:t>    &lt;title&gt;My First Webpage&lt;/title&gt;</a:t>
            </a:r>
            <a:br>
              <a:rPr lang="en-US" dirty="0"/>
            </a:br>
            <a:r>
              <a:rPr lang="en-US" dirty="0"/>
              <a:t>  &lt;/head&gt;</a:t>
            </a:r>
            <a:br>
              <a:rPr lang="en-US" dirty="0"/>
            </a:br>
            <a:r>
              <a:rPr lang="en-US" dirty="0"/>
              <a:t>  &lt;body&gt;</a:t>
            </a:r>
            <a:br>
              <a:rPr lang="en-US" dirty="0"/>
            </a:br>
            <a:r>
              <a:rPr lang="en-US" dirty="0"/>
              <a:t>    Hello World!</a:t>
            </a:r>
            <a:br>
              <a:rPr lang="en-US" dirty="0"/>
            </a:br>
            <a:r>
              <a:rPr lang="en-US" dirty="0"/>
              <a:t>  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1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4C14-CD49-456B-84E9-950C866F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Webpage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A933A-2113-463F-887A-DEFCC9701A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00" y="2060848"/>
            <a:ext cx="5314950" cy="4248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68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AD03-A362-4D31-BC4B-C08D3922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3162C-5CE9-4944-A985-79C636709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&lt;html&gt;…&lt;/html&gt; - Everything inside is HTML</a:t>
            </a:r>
          </a:p>
          <a:p>
            <a:r>
              <a:rPr lang="en-US" dirty="0"/>
              <a:t>&lt;head&gt;…&lt;/head&gt; - Contains header data, which doesn’t appear on the page</a:t>
            </a:r>
          </a:p>
          <a:p>
            <a:r>
              <a:rPr lang="en-US" dirty="0"/>
              <a:t>&lt;body&gt;…&lt;/body&gt; - Contains the parts that appear in the browser</a:t>
            </a:r>
          </a:p>
          <a:p>
            <a:r>
              <a:rPr lang="en-US" dirty="0"/>
              <a:t>&lt;title&gt;…&lt;/title&gt; - Appears on the browser toolbar</a:t>
            </a:r>
          </a:p>
        </p:txBody>
      </p:sp>
    </p:spTree>
    <p:extLst>
      <p:ext uri="{BB962C8B-B14F-4D97-AF65-F5344CB8AC3E}">
        <p14:creationId xmlns:p14="http://schemas.microsoft.com/office/powerpoint/2010/main" val="368172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A266-F6C0-4785-BAFD-39A3804F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: View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1B9D-7E06-480F-9A85-13459227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Or, Ctrl-U in Chrome</a:t>
            </a:r>
          </a:p>
        </p:txBody>
      </p:sp>
    </p:spTree>
    <p:extLst>
      <p:ext uri="{BB962C8B-B14F-4D97-AF65-F5344CB8AC3E}">
        <p14:creationId xmlns:p14="http://schemas.microsoft.com/office/powerpoint/2010/main" val="319783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BC38-2D61-41CD-8C2F-64D03D1B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160812"/>
            <a:ext cx="3707903" cy="1371600"/>
          </a:xfrm>
        </p:spPr>
        <p:txBody>
          <a:bodyPr/>
          <a:lstStyle/>
          <a:p>
            <a:r>
              <a:rPr lang="en-US" dirty="0"/>
              <a:t>Basic HTML Tags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B9B05B-4730-4493-9F29-A00355414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633194"/>
              </p:ext>
            </p:extLst>
          </p:nvPr>
        </p:nvGraphicFramePr>
        <p:xfrm>
          <a:off x="3718148" y="980728"/>
          <a:ext cx="8280920" cy="5483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3598705687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1904916041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&lt;p&gt;….&lt;/p&gt;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P is for paragraphs, and is used to define a text into paragraphs. By default the browser will add some space (or a margin) before and after each &lt;P&gt; tag.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492252"/>
                  </a:ext>
                </a:extLst>
              </a:tr>
              <a:tr h="1563962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&lt;h1&gt;…&lt;/h1&gt;</a:t>
                      </a: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&lt;h2&gt;…&lt;/h2&gt;</a:t>
                      </a: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&lt;h3&gt;…&lt;/h3&gt;</a:t>
                      </a: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&lt;h4&gt;…&lt;/h4&gt;</a:t>
                      </a: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&lt;h5&gt;…&lt;/h5&gt;</a:t>
                      </a: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&lt;h6&gt;…&lt;/h6&gt;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variety of headings can be easily added to a page using the tags from &lt;H1&gt; to &lt;H6&gt;. These tags highlight text into different sizes depending on which level heading is used.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71345"/>
                  </a:ext>
                </a:extLst>
              </a:tr>
              <a:tr h="772221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&lt;em&gt;…&lt;/em&gt;</a:t>
                      </a: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&lt;i&gt;…&lt;/i&gt;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&lt;EM&gt; can be used to stress emphasis, or to highlight a piece of text, by default making it appear like italics.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8185190"/>
                  </a:ext>
                </a:extLst>
              </a:tr>
              <a:tr h="772221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&lt;strong&gt;…&lt;/strong&gt;</a:t>
                      </a: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&lt;b&gt;…&lt;/b&gt;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Strong tags can be used to highlight important text, or make it appear bold.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7974731"/>
                  </a:ext>
                </a:extLst>
              </a:tr>
              <a:tr h="1036134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&lt;ul&gt;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&lt;li&gt;…&lt;/li&gt;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&lt;li&gt;…&lt;/li&gt;</a:t>
                      </a: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&lt;/ul&gt;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&lt;UL&gt; is used to create an unordered list of something, and the list will consist of list items &lt;LI&gt;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7782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3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7A4D-4ED9-431B-B8A5-45FE29F3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Subtle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32EB8-44D9-4AFC-B04A-1FC9846FD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&lt;strong&gt; and &lt;b&gt;?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difference between &lt;</a:t>
            </a:r>
            <a:r>
              <a:rPr lang="en-US" dirty="0" err="1"/>
              <a:t>em</a:t>
            </a:r>
            <a:r>
              <a:rPr lang="en-US" dirty="0"/>
              <a:t>&gt; and &lt;</a:t>
            </a:r>
            <a:r>
              <a:rPr lang="en-US" dirty="0" err="1"/>
              <a:t>i</a:t>
            </a:r>
            <a:r>
              <a:rPr lang="en-US" dirty="0"/>
              <a:t>&gt;?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5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7A4D-4ED9-431B-B8A5-45FE29F3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Subtle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32EB8-44D9-4AFC-B04A-1FC9846FD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&lt;strong&gt; and &lt;b&gt;?</a:t>
            </a:r>
          </a:p>
          <a:p>
            <a:pPr lvl="1"/>
            <a:r>
              <a:rPr lang="en-US" dirty="0"/>
              <a:t>&lt;b&gt; or “</a:t>
            </a:r>
            <a:r>
              <a:rPr lang="en-US" b="1" dirty="0"/>
              <a:t>Bold</a:t>
            </a:r>
            <a:r>
              <a:rPr lang="en-US" dirty="0"/>
              <a:t>” defines how the text should appear, &lt;strong&gt; indicates it is more significant that the surrounding text…</a:t>
            </a:r>
          </a:p>
          <a:p>
            <a:endParaRPr lang="en-US" dirty="0"/>
          </a:p>
          <a:p>
            <a:r>
              <a:rPr lang="en-US" dirty="0"/>
              <a:t>What is the difference between &lt;</a:t>
            </a:r>
            <a:r>
              <a:rPr lang="en-US" dirty="0" err="1"/>
              <a:t>em</a:t>
            </a:r>
            <a:r>
              <a:rPr lang="en-US" dirty="0"/>
              <a:t>&gt; and &lt;</a:t>
            </a:r>
            <a:r>
              <a:rPr lang="en-US" dirty="0" err="1"/>
              <a:t>i</a:t>
            </a:r>
            <a:r>
              <a:rPr lang="en-US" dirty="0"/>
              <a:t>&gt;?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 or </a:t>
            </a:r>
            <a:r>
              <a:rPr lang="en-US" i="1" dirty="0"/>
              <a:t>“Italic”</a:t>
            </a:r>
            <a:r>
              <a:rPr lang="en-US" dirty="0"/>
              <a:t> defines how the text should appear, which &lt;</a:t>
            </a:r>
            <a:r>
              <a:rPr lang="en-US" dirty="0" err="1"/>
              <a:t>em</a:t>
            </a:r>
            <a:r>
              <a:rPr lang="en-US" dirty="0"/>
              <a:t>&gt; indicates it should be “emphasized”…</a:t>
            </a:r>
          </a:p>
          <a:p>
            <a:endParaRPr lang="en-US" dirty="0"/>
          </a:p>
          <a:p>
            <a:r>
              <a:rPr lang="en-US" dirty="0"/>
              <a:t>Consider a browser for a blind person?</a:t>
            </a:r>
          </a:p>
        </p:txBody>
      </p:sp>
    </p:spTree>
    <p:extLst>
      <p:ext uri="{BB962C8B-B14F-4D97-AF65-F5344CB8AC3E}">
        <p14:creationId xmlns:p14="http://schemas.microsoft.com/office/powerpoint/2010/main" val="232385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8894-C33D-4656-B489-4ABEBE98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“Web Programming”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53A5-F85E-4798-8FE9-BDE8CC92E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Web Development…</a:t>
            </a:r>
          </a:p>
          <a:p>
            <a:pPr lvl="1"/>
            <a:r>
              <a:rPr lang="en-US" dirty="0"/>
              <a:t>Build  your own projects</a:t>
            </a:r>
          </a:p>
          <a:p>
            <a:pPr lvl="1"/>
            <a:r>
              <a:rPr lang="en-US" dirty="0"/>
              <a:t>Prepare for Senior Project!</a:t>
            </a:r>
          </a:p>
          <a:p>
            <a:pPr lvl="1"/>
            <a:r>
              <a:rPr lang="en-US" dirty="0"/>
              <a:t>Freelance</a:t>
            </a:r>
          </a:p>
          <a:p>
            <a:pPr lvl="1"/>
            <a:r>
              <a:rPr lang="en-US" dirty="0"/>
              <a:t>Become a developer (in Chiang Mai &amp; beyond)</a:t>
            </a:r>
          </a:p>
          <a:p>
            <a:pPr lvl="1"/>
            <a:r>
              <a:rPr lang="en-US" dirty="0"/>
              <a:t>Consultancy</a:t>
            </a:r>
          </a:p>
          <a:p>
            <a:pPr lvl="1"/>
            <a:r>
              <a:rPr lang="en-US" dirty="0"/>
              <a:t>Create / Use APIs</a:t>
            </a:r>
          </a:p>
          <a:p>
            <a:pPr lvl="1"/>
            <a:r>
              <a:rPr lang="en-US" dirty="0"/>
              <a:t>Hobby</a:t>
            </a:r>
          </a:p>
        </p:txBody>
      </p:sp>
    </p:spTree>
    <p:extLst>
      <p:ext uri="{BB962C8B-B14F-4D97-AF65-F5344CB8AC3E}">
        <p14:creationId xmlns:p14="http://schemas.microsoft.com/office/powerpoint/2010/main" val="5535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C3FA-3372-4A75-A819-CB736A70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75F50-961D-4DFB-A442-07F2D035E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&lt;table&gt;</a:t>
            </a:r>
            <a:r>
              <a:rPr lang="en-US" i="1" dirty="0"/>
              <a:t> 								</a:t>
            </a:r>
            <a:br>
              <a:rPr lang="en-US" dirty="0"/>
            </a:br>
            <a:r>
              <a:rPr lang="en-US" dirty="0"/>
              <a:t>  &lt;tr&gt;</a:t>
            </a:r>
            <a:br>
              <a:rPr lang="en-US" dirty="0"/>
            </a:br>
            <a:r>
              <a:rPr lang="en-US" dirty="0"/>
              <a:t>    &lt;td&gt;Country&lt;/td&gt;</a:t>
            </a:r>
            <a:br>
              <a:rPr lang="en-US" dirty="0"/>
            </a:br>
            <a:r>
              <a:rPr lang="en-US" dirty="0"/>
              <a:t>    &lt;td&gt;Capital&lt;/td&gt;</a:t>
            </a:r>
            <a:br>
              <a:rPr lang="en-US" dirty="0"/>
            </a:br>
            <a:r>
              <a:rPr lang="en-US" dirty="0"/>
              <a:t>    &lt;td&gt;Population&lt;/td&gt;</a:t>
            </a:r>
            <a:br>
              <a:rPr lang="en-US" dirty="0"/>
            </a:br>
            <a:r>
              <a:rPr lang="en-US" dirty="0"/>
              <a:t>  &lt;/tr&gt;</a:t>
            </a:r>
            <a:br>
              <a:rPr lang="en-US" dirty="0"/>
            </a:br>
            <a:r>
              <a:rPr lang="en-US" dirty="0"/>
              <a:t>  &lt;tr&gt;</a:t>
            </a:r>
            <a:br>
              <a:rPr lang="en-US" dirty="0"/>
            </a:br>
            <a:r>
              <a:rPr lang="en-US" dirty="0"/>
              <a:t>    &lt;td&gt;Thailand&lt;/td&gt;</a:t>
            </a:r>
            <a:br>
              <a:rPr lang="en-US" dirty="0"/>
            </a:br>
            <a:r>
              <a:rPr lang="en-US" dirty="0"/>
              <a:t>    &lt;td&gt;Bangkok&lt;/td&gt;</a:t>
            </a:r>
            <a:br>
              <a:rPr lang="en-US" dirty="0"/>
            </a:br>
            <a:r>
              <a:rPr lang="en-US" dirty="0"/>
              <a:t>    &lt;td&gt;67 Million&lt;/td&gt;</a:t>
            </a:r>
            <a:br>
              <a:rPr lang="en-US" dirty="0"/>
            </a:br>
            <a:r>
              <a:rPr lang="en-US" dirty="0"/>
              <a:t>  &lt;/tr&gt;</a:t>
            </a:r>
            <a:br>
              <a:rPr lang="en-US" dirty="0"/>
            </a:br>
            <a:r>
              <a:rPr lang="en-US" dirty="0"/>
              <a:t>&lt;/table&gt;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3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1BC7-B92F-4FE7-996F-B529FB4E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471B-18C2-482D-A47C-CE410A9A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use tables for layout!</a:t>
            </a:r>
          </a:p>
          <a:p>
            <a:pPr lvl="1"/>
            <a:r>
              <a:rPr lang="en-US" dirty="0"/>
              <a:t>Tables often use more bytes of markup, making pages take longer to download.</a:t>
            </a:r>
          </a:p>
          <a:p>
            <a:pPr lvl="1"/>
            <a:r>
              <a:rPr lang="en-US" dirty="0"/>
              <a:t>The browser needs to download most of a table before it can render any of the page.</a:t>
            </a:r>
          </a:p>
          <a:p>
            <a:pPr lvl="1"/>
            <a:r>
              <a:rPr lang="en-US" dirty="0"/>
              <a:t>Tables can make website maintenance and particularly redesign much more complicated.</a:t>
            </a:r>
          </a:p>
          <a:p>
            <a:pPr lvl="1"/>
            <a:r>
              <a:rPr lang="en-US" dirty="0"/>
              <a:t>Tables can make content inaccessible to screen readers.</a:t>
            </a:r>
          </a:p>
          <a:p>
            <a:pPr lvl="1"/>
            <a:r>
              <a:rPr lang="en-US" dirty="0"/>
              <a:t>Tables can break text copying.</a:t>
            </a:r>
          </a:p>
          <a:p>
            <a:r>
              <a:rPr lang="en-US" dirty="0"/>
              <a:t>In short, tables weren’t meant for page layouts, but they ARE meant for displaying tabular data!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7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A76C-A0DA-4722-9C5F-6CFF56E9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&amp; 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8073-0A62-40A2-9DC1-2BBEDB322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904999"/>
            <a:ext cx="11089231" cy="411480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=”</a:t>
            </a:r>
            <a:r>
              <a:rPr lang="en-US" dirty="0" err="1"/>
              <a:t>img</a:t>
            </a:r>
            <a:r>
              <a:rPr lang="en-US" dirty="0"/>
              <a:t>/picture.jpg” alt=”company logo” style=”width:300px;height:300px”&gt;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839FB-3BE4-4404-B64C-AFB8C89E3308}"/>
              </a:ext>
            </a:extLst>
          </p:cNvPr>
          <p:cNvSpPr txBox="1"/>
          <p:nvPr/>
        </p:nvSpPr>
        <p:spPr>
          <a:xfrm>
            <a:off x="765820" y="2178478"/>
            <a:ext cx="191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src</a:t>
            </a:r>
            <a:r>
              <a:rPr lang="en-US" dirty="0"/>
              <a:t>” attribute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74AF89-963F-47D0-80A1-35DE4225BC8A}"/>
              </a:ext>
            </a:extLst>
          </p:cNvPr>
          <p:cNvCxnSpPr>
            <a:cxnSpLocks/>
          </p:cNvCxnSpPr>
          <p:nvPr/>
        </p:nvCxnSpPr>
        <p:spPr>
          <a:xfrm>
            <a:off x="1341884" y="2547810"/>
            <a:ext cx="432048" cy="49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920467-4E81-49DB-AACC-D583AFB69451}"/>
              </a:ext>
            </a:extLst>
          </p:cNvPr>
          <p:cNvSpPr txBox="1"/>
          <p:nvPr/>
        </p:nvSpPr>
        <p:spPr>
          <a:xfrm>
            <a:off x="1804319" y="4125525"/>
            <a:ext cx="191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Link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8C7511-C3F3-4F6A-9CF3-A934E002C29F}"/>
              </a:ext>
            </a:extLst>
          </p:cNvPr>
          <p:cNvCxnSpPr/>
          <p:nvPr/>
        </p:nvCxnSpPr>
        <p:spPr>
          <a:xfrm flipV="1">
            <a:off x="2925154" y="3464678"/>
            <a:ext cx="319325" cy="67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2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AD68-1EF7-4D4C-BE61-94C9D9BC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&amp;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87C6-8B23-4C32-B30D-F224F0D6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=”http://www.example.com” target=”_blank”&gt;link here&lt;/a&gt;</a:t>
            </a:r>
            <a:r>
              <a:rPr lang="en-US" i="1" dirty="0"/>
              <a:t> 	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=”#html-linking”&gt;Go to the HTML Linking Section&lt;/a&gt;</a:t>
            </a:r>
            <a:r>
              <a:rPr lang="en-US" i="1" dirty="0"/>
              <a:t> 	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21DC8-1331-4F2A-9454-C8042B3C453A}"/>
              </a:ext>
            </a:extLst>
          </p:cNvPr>
          <p:cNvSpPr txBox="1"/>
          <p:nvPr/>
        </p:nvSpPr>
        <p:spPr>
          <a:xfrm>
            <a:off x="1125860" y="213285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Href</a:t>
            </a:r>
            <a:r>
              <a:rPr lang="en-US" dirty="0"/>
              <a:t> attribute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61D8C8-BB9E-4B84-B226-EF215E1024E8}"/>
              </a:ext>
            </a:extLst>
          </p:cNvPr>
          <p:cNvCxnSpPr/>
          <p:nvPr/>
        </p:nvCxnSpPr>
        <p:spPr>
          <a:xfrm>
            <a:off x="2205980" y="2564904"/>
            <a:ext cx="21602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498F11-23B0-495B-8C52-07F88AB4DF76}"/>
              </a:ext>
            </a:extLst>
          </p:cNvPr>
          <p:cNvSpPr txBox="1"/>
          <p:nvPr/>
        </p:nvSpPr>
        <p:spPr>
          <a:xfrm>
            <a:off x="3142084" y="213285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Absolute Link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2B1DD4-ED4E-4F26-B924-FA77E7404B7E}"/>
              </a:ext>
            </a:extLst>
          </p:cNvPr>
          <p:cNvCxnSpPr/>
          <p:nvPr/>
        </p:nvCxnSpPr>
        <p:spPr>
          <a:xfrm>
            <a:off x="4222204" y="2502188"/>
            <a:ext cx="144016" cy="56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A9E80C-4A33-4152-97A0-A4D2C94BE847}"/>
              </a:ext>
            </a:extLst>
          </p:cNvPr>
          <p:cNvSpPr txBox="1"/>
          <p:nvPr/>
        </p:nvSpPr>
        <p:spPr>
          <a:xfrm>
            <a:off x="6937157" y="2132856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 new tab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15D03-75DE-49E4-B668-8250B51CF302}"/>
              </a:ext>
            </a:extLst>
          </p:cNvPr>
          <p:cNvCxnSpPr/>
          <p:nvPr/>
        </p:nvCxnSpPr>
        <p:spPr>
          <a:xfrm flipH="1">
            <a:off x="7678588" y="2502188"/>
            <a:ext cx="432048" cy="49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AFA114-D17D-4232-928C-3B7E4581E110}"/>
              </a:ext>
            </a:extLst>
          </p:cNvPr>
          <p:cNvSpPr txBox="1"/>
          <p:nvPr/>
        </p:nvSpPr>
        <p:spPr>
          <a:xfrm>
            <a:off x="1522413" y="4355813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to somewhere on the page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982FCC-2354-4BFF-AA1B-5C8A8D80F1DA}"/>
              </a:ext>
            </a:extLst>
          </p:cNvPr>
          <p:cNvCxnSpPr/>
          <p:nvPr/>
        </p:nvCxnSpPr>
        <p:spPr>
          <a:xfrm>
            <a:off x="2566020" y="4725144"/>
            <a:ext cx="50405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2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8FB7-F328-4B7C-8C01-4D6EB557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D298A-66F8-4708-AEAC-DAD85A715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&lt;!--This is a comment --&gt;</a:t>
            </a:r>
            <a:br>
              <a:rPr lang="en-US" dirty="0"/>
            </a:br>
            <a:r>
              <a:rPr lang="en-US" dirty="0"/>
              <a:t>&lt;!--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=”</a:t>
            </a:r>
            <a:r>
              <a:rPr lang="en-US" dirty="0" err="1"/>
              <a:t>img</a:t>
            </a:r>
            <a:r>
              <a:rPr lang="en-US" dirty="0"/>
              <a:t>/test.jpg”&gt; Don’t show this yet! --&gt;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7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C61F-5B01-4DCE-B966-75E26E9A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599728"/>
          </a:xfrm>
        </p:spPr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E0DF9-32AD-436A-8590-8A1DACD2D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196753"/>
            <a:ext cx="10585175" cy="518457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HTML (Hyper Text Markup Language) is used to create simple webpages.</a:t>
            </a:r>
          </a:p>
          <a:p>
            <a:pPr lvl="0"/>
            <a:r>
              <a:rPr lang="en-US" dirty="0"/>
              <a:t>An HTML page consists of text and tags, with tags instructing a browser what to do with the text.</a:t>
            </a:r>
          </a:p>
          <a:p>
            <a:pPr lvl="0"/>
            <a:r>
              <a:rPr lang="en-US" dirty="0"/>
              <a:t>Opening tags, such as &lt;html&gt;, are matched with closing tags, such as &lt;/html&gt;.</a:t>
            </a:r>
          </a:p>
          <a:p>
            <a:pPr lvl="0"/>
            <a:r>
              <a:rPr lang="en-US" dirty="0"/>
              <a:t>Some HTML tags are used to define the structure of the document, such as &lt;head&gt; and &lt;body&gt;.</a:t>
            </a:r>
          </a:p>
          <a:p>
            <a:pPr lvl="0"/>
            <a:r>
              <a:rPr lang="en-US" dirty="0"/>
              <a:t>Some HTML tags instruct the browser how text should be displayed, such as &lt;strong&gt; or &lt;</a:t>
            </a:r>
            <a:r>
              <a:rPr lang="en-US" dirty="0" err="1"/>
              <a:t>i</a:t>
            </a:r>
            <a:r>
              <a:rPr lang="en-US" dirty="0"/>
              <a:t>&gt;.</a:t>
            </a:r>
          </a:p>
          <a:p>
            <a:pPr lvl="0"/>
            <a:r>
              <a:rPr lang="en-US" dirty="0"/>
              <a:t>The table tags can be used to display tabular data on a page.</a:t>
            </a:r>
          </a:p>
          <a:p>
            <a:pPr lvl="0"/>
            <a:r>
              <a:rPr lang="en-US" dirty="0"/>
              <a:t>Pictures can be included on a webpage using the &lt;</a:t>
            </a:r>
            <a:r>
              <a:rPr lang="en-US" dirty="0" err="1"/>
              <a:t>img</a:t>
            </a:r>
            <a:r>
              <a:rPr lang="en-US" dirty="0"/>
              <a:t>&gt; tag, which has no closing tag.</a:t>
            </a:r>
          </a:p>
          <a:p>
            <a:pPr lvl="0"/>
            <a:r>
              <a:rPr lang="en-US" dirty="0"/>
              <a:t>Some tags, such as the &lt;</a:t>
            </a:r>
            <a:r>
              <a:rPr lang="en-US" dirty="0" err="1"/>
              <a:t>img</a:t>
            </a:r>
            <a:r>
              <a:rPr lang="en-US" dirty="0"/>
              <a:t>&gt; tag need attributes, or parameters, to give the browser more information such as how big the image should be, or where the file is located.</a:t>
            </a:r>
          </a:p>
          <a:p>
            <a:pPr lvl="0"/>
            <a:r>
              <a:rPr lang="en-US" dirty="0"/>
              <a:t>The anchor tag, &lt;a&gt;, is used for creating links.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FC1F-0CFA-4AFD-AFD1-4975E0AF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End? Back End? Full Stack?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6FC9-A235-4D0E-A70E-7368F3DFB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pPr lvl="1"/>
            <a:r>
              <a:rPr lang="en-US" dirty="0"/>
              <a:t>Client Side (HTML, CSS, JavaScript)</a:t>
            </a:r>
          </a:p>
          <a:p>
            <a:pPr lvl="1"/>
            <a:r>
              <a:rPr lang="en-US" dirty="0"/>
              <a:t>Front-End Framework</a:t>
            </a:r>
          </a:p>
          <a:p>
            <a:r>
              <a:rPr lang="en-US" dirty="0"/>
              <a:t>Back-End</a:t>
            </a:r>
          </a:p>
          <a:p>
            <a:pPr lvl="1"/>
            <a:r>
              <a:rPr lang="en-US" dirty="0"/>
              <a:t>Databases, APIs, Services</a:t>
            </a:r>
          </a:p>
          <a:p>
            <a:r>
              <a:rPr lang="en-US" dirty="0"/>
              <a:t>Full Stack</a:t>
            </a:r>
          </a:p>
          <a:p>
            <a:pPr lvl="1"/>
            <a:r>
              <a:rPr lang="en-US" dirty="0"/>
              <a:t>Everything!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2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5B4D-E162-45D1-BD16-001A24A9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0AA56-BB33-48B1-8768-5DFB7957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Development In 2022 - A Practical Guide</a:t>
            </a:r>
            <a:endParaRPr lang="en-US" dirty="0">
              <a:hlinkClick r:id="rId2"/>
            </a:endParaRPr>
          </a:p>
          <a:p>
            <a:r>
              <a:rPr lang="en-US" dirty="0"/>
              <a:t>A lot of technologies mentioned (name dropped)</a:t>
            </a:r>
          </a:p>
          <a:p>
            <a:pPr lvl="1"/>
            <a:r>
              <a:rPr lang="en-US" dirty="0"/>
              <a:t>This is a BIG field</a:t>
            </a:r>
          </a:p>
          <a:p>
            <a:pPr lvl="1"/>
            <a:r>
              <a:rPr lang="en-US" dirty="0"/>
              <a:t>We can really only cover a taste of it</a:t>
            </a:r>
          </a:p>
        </p:txBody>
      </p:sp>
    </p:spTree>
    <p:extLst>
      <p:ext uri="{BB962C8B-B14F-4D97-AF65-F5344CB8AC3E}">
        <p14:creationId xmlns:p14="http://schemas.microsoft.com/office/powerpoint/2010/main" val="385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C1D2-13C9-4ED7-8D4D-4FB318B8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DF73-7B57-491C-9C4F-51B99D3F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Tools</a:t>
            </a:r>
          </a:p>
          <a:p>
            <a:r>
              <a:rPr lang="en-US" dirty="0"/>
              <a:t>Fundamentals – HTML / CSS</a:t>
            </a:r>
          </a:p>
          <a:p>
            <a:r>
              <a:rPr lang="en-US" dirty="0"/>
              <a:t>Front End Language</a:t>
            </a:r>
          </a:p>
          <a:p>
            <a:pPr lvl="1"/>
            <a:r>
              <a:rPr lang="en-US" dirty="0"/>
              <a:t>JavaScript</a:t>
            </a:r>
          </a:p>
          <a:p>
            <a:r>
              <a:rPr lang="en-US" dirty="0"/>
              <a:t>Development / Deployment Tools</a:t>
            </a:r>
          </a:p>
          <a:p>
            <a:r>
              <a:rPr lang="en-US" dirty="0"/>
              <a:t>Server Side Language</a:t>
            </a:r>
          </a:p>
          <a:p>
            <a:pPr lvl="1"/>
            <a:r>
              <a:rPr lang="en-US" dirty="0"/>
              <a:t>PHP, Node.js</a:t>
            </a:r>
          </a:p>
          <a:p>
            <a:r>
              <a:rPr lang="en-US" dirty="0"/>
              <a:t>Back-End / Front-End Framework</a:t>
            </a:r>
          </a:p>
          <a:p>
            <a:pPr lvl="1"/>
            <a:r>
              <a:rPr lang="en-US" dirty="0"/>
              <a:t>React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0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2B46-789D-4D93-BF43-F0EA7D3E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899AE-AE4E-41C7-83C3-CC1C50D51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Computer &amp; OS</a:t>
            </a:r>
          </a:p>
          <a:p>
            <a:pPr lvl="1"/>
            <a:r>
              <a:rPr lang="en-US" dirty="0"/>
              <a:t>Windows, Linux, Mac</a:t>
            </a:r>
          </a:p>
          <a:p>
            <a:r>
              <a:rPr lang="en-US" dirty="0"/>
              <a:t>Text Editor / IDE</a:t>
            </a:r>
          </a:p>
          <a:p>
            <a:pPr lvl="1"/>
            <a:r>
              <a:rPr lang="en-US" dirty="0"/>
              <a:t>Sublime Text, </a:t>
            </a:r>
            <a:r>
              <a:rPr lang="en-US" dirty="0" err="1"/>
              <a:t>VSCode</a:t>
            </a:r>
            <a:r>
              <a:rPr lang="en-US" dirty="0"/>
              <a:t>, Dreamweaver(555), Eclipse</a:t>
            </a:r>
          </a:p>
          <a:p>
            <a:r>
              <a:rPr lang="en-US" dirty="0"/>
              <a:t>Browser</a:t>
            </a:r>
          </a:p>
          <a:p>
            <a:pPr lvl="1"/>
            <a:r>
              <a:rPr lang="en-US" dirty="0"/>
              <a:t>Chrome, Firefox…….., Safari, Opera, IE</a:t>
            </a:r>
          </a:p>
          <a:p>
            <a:r>
              <a:rPr lang="en-US" dirty="0"/>
              <a:t>Terminal</a:t>
            </a:r>
          </a:p>
          <a:p>
            <a:pPr lvl="1"/>
            <a:r>
              <a:rPr lang="en-US" dirty="0"/>
              <a:t>Git Bash…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dirty="0"/>
              <a:t>Photoshop…</a:t>
            </a:r>
          </a:p>
        </p:txBody>
      </p:sp>
    </p:spTree>
    <p:extLst>
      <p:ext uri="{BB962C8B-B14F-4D97-AF65-F5344CB8AC3E}">
        <p14:creationId xmlns:p14="http://schemas.microsoft.com/office/powerpoint/2010/main" val="10679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75B8-078F-4B44-A823-41103315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DFA5-66FC-430B-9BCF-4434D5F2D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&amp; CSS</a:t>
            </a:r>
          </a:p>
          <a:p>
            <a:pPr lvl="1"/>
            <a:r>
              <a:rPr lang="en-US" dirty="0"/>
              <a:t>Hypertext </a:t>
            </a:r>
            <a:r>
              <a:rPr lang="en-US" dirty="0" err="1"/>
              <a:t>MarkUp</a:t>
            </a:r>
            <a:r>
              <a:rPr lang="en-US" dirty="0"/>
              <a:t> Language (5)</a:t>
            </a:r>
          </a:p>
          <a:p>
            <a:pPr lvl="2"/>
            <a:r>
              <a:rPr lang="en-US" dirty="0"/>
              <a:t>HTML5 is the current standard that defines HTML.</a:t>
            </a:r>
          </a:p>
          <a:p>
            <a:pPr lvl="3"/>
            <a:r>
              <a:rPr lang="en-US" dirty="0"/>
              <a:t>Everything we do now should conform to the HTML5 standard.</a:t>
            </a:r>
          </a:p>
          <a:p>
            <a:pPr lvl="3"/>
            <a:r>
              <a:rPr lang="en-US" dirty="0"/>
              <a:t>Semantic Tags</a:t>
            </a:r>
          </a:p>
          <a:p>
            <a:pPr lvl="3"/>
            <a:r>
              <a:rPr lang="en-US" dirty="0"/>
              <a:t>&lt;!DOCTYPE html&gt;</a:t>
            </a:r>
          </a:p>
          <a:p>
            <a:pPr lvl="1"/>
            <a:r>
              <a:rPr lang="en-US" dirty="0"/>
              <a:t>Cascading Style Sheets</a:t>
            </a:r>
          </a:p>
          <a:p>
            <a:pPr lvl="2"/>
            <a:r>
              <a:rPr lang="en-US" dirty="0"/>
              <a:t>Colors</a:t>
            </a:r>
          </a:p>
          <a:p>
            <a:pPr lvl="2"/>
            <a:r>
              <a:rPr lang="en-US" dirty="0"/>
              <a:t>Fonts</a:t>
            </a:r>
          </a:p>
          <a:p>
            <a:pPr lvl="2"/>
            <a:r>
              <a:rPr lang="en-US" dirty="0"/>
              <a:t>Positioning</a:t>
            </a:r>
          </a:p>
          <a:p>
            <a:pPr lvl="2"/>
            <a:r>
              <a:rPr lang="en-US" dirty="0"/>
              <a:t>Box Model</a:t>
            </a:r>
          </a:p>
          <a:p>
            <a:pPr lvl="2"/>
            <a:r>
              <a:rPr lang="en-US" dirty="0"/>
              <a:t>Grid / Flexbox</a:t>
            </a:r>
          </a:p>
        </p:txBody>
      </p:sp>
    </p:spTree>
    <p:extLst>
      <p:ext uri="{BB962C8B-B14F-4D97-AF65-F5344CB8AC3E}">
        <p14:creationId xmlns:p14="http://schemas.microsoft.com/office/powerpoint/2010/main" val="211162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E477-F6A4-4A56-BDD0-1C319CEF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Frameworks vs Custom CSS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4B50-3F8A-4B2E-8FDC-9CCB71DE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CSS Framework</a:t>
            </a:r>
          </a:p>
          <a:p>
            <a:pPr lvl="1"/>
            <a:r>
              <a:rPr lang="en-US" dirty="0"/>
              <a:t>Bootstrap (or Tailwind, Materialize, </a:t>
            </a:r>
            <a:r>
              <a:rPr lang="en-US" dirty="0" err="1"/>
              <a:t>Bulma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Make CSS positioning easier</a:t>
            </a:r>
          </a:p>
          <a:p>
            <a:r>
              <a:rPr lang="en-US" dirty="0"/>
              <a:t>Custom  CSS Components</a:t>
            </a:r>
          </a:p>
          <a:p>
            <a:pPr lvl="1"/>
            <a:r>
              <a:rPr lang="en-US" dirty="0"/>
              <a:t>Only include the CSS you need – a personal mini reusable framework</a:t>
            </a:r>
          </a:p>
          <a:p>
            <a:pPr lvl="1"/>
            <a:r>
              <a:rPr lang="en-US" dirty="0"/>
              <a:t>Sass (Syntactically Awesome Style Sheets)</a:t>
            </a:r>
          </a:p>
          <a:p>
            <a:pPr lvl="1"/>
            <a:endParaRPr lang="en-US" dirty="0"/>
          </a:p>
          <a:p>
            <a:r>
              <a:rPr lang="en-US" dirty="0"/>
              <a:t>Designs should be Responsive!</a:t>
            </a:r>
          </a:p>
          <a:p>
            <a:pPr lvl="1"/>
            <a:r>
              <a:rPr lang="en-US" dirty="0"/>
              <a:t>Mobile First vs Mobile Last?</a:t>
            </a:r>
          </a:p>
        </p:txBody>
      </p:sp>
    </p:spTree>
    <p:extLst>
      <p:ext uri="{BB962C8B-B14F-4D97-AF65-F5344CB8AC3E}">
        <p14:creationId xmlns:p14="http://schemas.microsoft.com/office/powerpoint/2010/main" val="316438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15112</TotalTime>
  <Words>1643</Words>
  <Application>Microsoft Office PowerPoint</Application>
  <PresentationFormat>Custom</PresentationFormat>
  <Paragraphs>257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Corbel</vt:lpstr>
      <vt:lpstr>Digital Blue Tunnel 16x9</vt:lpstr>
      <vt:lpstr>Web Programming Language</vt:lpstr>
      <vt:lpstr>269200 Web Programming Language(s)</vt:lpstr>
      <vt:lpstr>Why Study “Web Programming”</vt:lpstr>
      <vt:lpstr>Front End? Back End? Full Stack? </vt:lpstr>
      <vt:lpstr>Credit</vt:lpstr>
      <vt:lpstr>SUMMARY</vt:lpstr>
      <vt:lpstr>Basic Tools</vt:lpstr>
      <vt:lpstr>Web Fundamentals</vt:lpstr>
      <vt:lpstr>CSS Frameworks vs Custom CSS Components</vt:lpstr>
      <vt:lpstr>JavaScript! (Vanilla)</vt:lpstr>
      <vt:lpstr>Development Tools</vt:lpstr>
      <vt:lpstr>Deployment Tools</vt:lpstr>
      <vt:lpstr>“Basic Front End Developer”</vt:lpstr>
      <vt:lpstr>Where Next?</vt:lpstr>
      <vt:lpstr>Server Side Language</vt:lpstr>
      <vt:lpstr>Server Side Framework</vt:lpstr>
      <vt:lpstr>Apps</vt:lpstr>
      <vt:lpstr>Database</vt:lpstr>
      <vt:lpstr>Front-End Framework</vt:lpstr>
      <vt:lpstr>Where Next?</vt:lpstr>
      <vt:lpstr>Introducing HTML</vt:lpstr>
      <vt:lpstr>HTML</vt:lpstr>
      <vt:lpstr>My First Page</vt:lpstr>
      <vt:lpstr>My First Webpage</vt:lpstr>
      <vt:lpstr>Key Tags</vt:lpstr>
      <vt:lpstr>Tip : View Source</vt:lpstr>
      <vt:lpstr>Basic HTML Tags</vt:lpstr>
      <vt:lpstr>Subtle Difference?</vt:lpstr>
      <vt:lpstr>Subtle Difference?</vt:lpstr>
      <vt:lpstr>HTML Tables</vt:lpstr>
      <vt:lpstr>Tables Tip</vt:lpstr>
      <vt:lpstr>Images &amp; HTML Attributes</vt:lpstr>
      <vt:lpstr>Hypertext &amp; Links</vt:lpstr>
      <vt:lpstr>HTML Comments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Language</dc:title>
  <dc:creator>Admin</dc:creator>
  <cp:lastModifiedBy>KENNETH COSH</cp:lastModifiedBy>
  <cp:revision>21</cp:revision>
  <dcterms:created xsi:type="dcterms:W3CDTF">2018-07-27T08:02:52Z</dcterms:created>
  <dcterms:modified xsi:type="dcterms:W3CDTF">2022-05-21T15:27:27Z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