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88" r:id="rId14"/>
    <p:sldId id="290" r:id="rId15"/>
    <p:sldId id="291" r:id="rId16"/>
    <p:sldId id="289" r:id="rId17"/>
    <p:sldId id="292" r:id="rId18"/>
    <p:sldId id="293" r:id="rId19"/>
    <p:sldId id="294" r:id="rId20"/>
    <p:sldId id="295" r:id="rId21"/>
    <p:sldId id="296" r:id="rId22"/>
    <p:sldId id="299" r:id="rId23"/>
    <p:sldId id="298" r:id="rId24"/>
    <p:sldId id="297" r:id="rId25"/>
    <p:sldId id="300" r:id="rId26"/>
    <p:sldId id="301" r:id="rId27"/>
    <p:sldId id="287" r:id="rId28"/>
    <p:sldId id="2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847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4E64-F3C7-48AF-BD0C-99989686B66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4ABA-C594-480F-83EA-E521B7EF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4E64-F3C7-48AF-BD0C-99989686B66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4ABA-C594-480F-83EA-E521B7EF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9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4E64-F3C7-48AF-BD0C-99989686B66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4ABA-C594-480F-83EA-E521B7EF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1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4E64-F3C7-48AF-BD0C-99989686B66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4ABA-C594-480F-83EA-E521B7EF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1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4E64-F3C7-48AF-BD0C-99989686B66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4ABA-C594-480F-83EA-E521B7EF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4E64-F3C7-48AF-BD0C-99989686B66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4ABA-C594-480F-83EA-E521B7EF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6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4E64-F3C7-48AF-BD0C-99989686B66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4ABA-C594-480F-83EA-E521B7EF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4E64-F3C7-48AF-BD0C-99989686B66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4ABA-C594-480F-83EA-E521B7EF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4E64-F3C7-48AF-BD0C-99989686B66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4ABA-C594-480F-83EA-E521B7EF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4E64-F3C7-48AF-BD0C-99989686B66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4ABA-C594-480F-83EA-E521B7EF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7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D4E64-F3C7-48AF-BD0C-99989686B66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4ABA-C594-480F-83EA-E521B7EF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20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5A7A-3C30-4C8A-86B9-83D7B0525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661CE-B057-4C98-B48B-E0D64D01B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Week </a:t>
            </a:r>
            <a:r>
              <a:rPr lang="en-US" dirty="0"/>
              <a:t>11</a:t>
            </a:r>
          </a:p>
          <a:p>
            <a:r>
              <a:rPr lang="en-US" dirty="0"/>
              <a:t>Managing State in </a:t>
            </a:r>
            <a:r>
              <a:rPr lang="en-US" dirty="0" err="1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2141-4CC5-3E80-F05F-A637C3CE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0C466-C0B2-4E8A-DFD8-87B72B6C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'./Tweet.css’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setLikes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handleLike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setLikes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"Tweet"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Likes: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handleLike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E7F03C-5DB9-7472-E370-EDBFA7262381}"/>
              </a:ext>
            </a:extLst>
          </p:cNvPr>
          <p:cNvCxnSpPr>
            <a:cxnSpLocks/>
          </p:cNvCxnSpPr>
          <p:nvPr/>
        </p:nvCxnSpPr>
        <p:spPr>
          <a:xfrm flipH="1">
            <a:off x="8229600" y="1535837"/>
            <a:ext cx="1305017" cy="8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091519-287A-E780-DB3F-BEF90F31EA9E}"/>
              </a:ext>
            </a:extLst>
          </p:cNvPr>
          <p:cNvSpPr txBox="1"/>
          <p:nvPr/>
        </p:nvSpPr>
        <p:spPr>
          <a:xfrm>
            <a:off x="8882108" y="1166505"/>
            <a:ext cx="26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initial likes from State</a:t>
            </a:r>
          </a:p>
        </p:txBody>
      </p:sp>
    </p:spTree>
    <p:extLst>
      <p:ext uri="{BB962C8B-B14F-4D97-AF65-F5344CB8AC3E}">
        <p14:creationId xmlns:p14="http://schemas.microsoft.com/office/powerpoint/2010/main" val="360421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0547-347A-C7FD-70B6-0AF304FB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add a ‘Nav’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12F9-A7AC-FAF6-1C24-BA6BC29F3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'react’</a:t>
            </a:r>
            <a:b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Profile: Ken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 of Tweets: ?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9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127E-79FC-F0A1-51C6-42FA5D9C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it to the App.js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F073-BBFD-C089-B92A-7C67E1FB9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'./App.css’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TweetList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TweetList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'./Nav’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TweetList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35DE17-FEB8-5E7E-BCED-78ADF18740F1}"/>
              </a:ext>
            </a:extLst>
          </p:cNvPr>
          <p:cNvCxnSpPr/>
          <p:nvPr/>
        </p:nvCxnSpPr>
        <p:spPr>
          <a:xfrm flipH="1" flipV="1">
            <a:off x="3835153" y="3941685"/>
            <a:ext cx="3852909" cy="23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6E792E-A615-2531-4D4A-EB7EF269009B}"/>
              </a:ext>
            </a:extLst>
          </p:cNvPr>
          <p:cNvSpPr txBox="1"/>
          <p:nvPr/>
        </p:nvSpPr>
        <p:spPr>
          <a:xfrm>
            <a:off x="7688062" y="3987839"/>
            <a:ext cx="4050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But… how can it get access to the State?</a:t>
            </a:r>
            <a:br>
              <a:rPr lang="en-US" dirty="0"/>
            </a:br>
            <a:r>
              <a:rPr lang="en-US" dirty="0"/>
              <a:t>i.e. number of Tweets</a:t>
            </a:r>
          </a:p>
        </p:txBody>
      </p:sp>
    </p:spTree>
    <p:extLst>
      <p:ext uri="{BB962C8B-B14F-4D97-AF65-F5344CB8AC3E}">
        <p14:creationId xmlns:p14="http://schemas.microsoft.com/office/powerpoint/2010/main" val="87144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AE7C-0A82-582D-B904-0ED190DD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useContext</a:t>
            </a:r>
            <a:r>
              <a:rPr lang="en-US" dirty="0"/>
              <a:t>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4897-C8C1-8D7F-0EC3-4E2B093C4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manage state globally</a:t>
            </a:r>
          </a:p>
          <a:p>
            <a:r>
              <a:rPr lang="en-US" dirty="0"/>
              <a:t>Share state between deeply nested components more conveniently than using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Involves;</a:t>
            </a:r>
          </a:p>
          <a:p>
            <a:pPr lvl="1"/>
            <a:r>
              <a:rPr lang="en-US" dirty="0" err="1"/>
              <a:t>createContext</a:t>
            </a:r>
            <a:endParaRPr lang="en-US" dirty="0"/>
          </a:p>
          <a:p>
            <a:pPr lvl="1"/>
            <a:r>
              <a:rPr lang="en-US" dirty="0" err="1"/>
              <a:t>Context.Provider</a:t>
            </a:r>
            <a:endParaRPr lang="en-US" dirty="0"/>
          </a:p>
          <a:p>
            <a:pPr lvl="1"/>
            <a:r>
              <a:rPr lang="en-US" dirty="0" err="1"/>
              <a:t>useContext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1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CD47-D056-A2A0-D319-12FD78C0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TweetContext.js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7A87E-8230-1323-CFA5-407CD1A63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 by importing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createContext</a:t>
            </a:r>
            <a:endParaRPr lang="en-US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t the </a:t>
            </a:r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TweetContext</a:t>
            </a:r>
            <a:endParaRPr lang="en-US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2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4B2E-1DF0-BD92-6083-A6BE2033D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604421"/>
          </a:xfrm>
        </p:spPr>
        <p:txBody>
          <a:bodyPr/>
          <a:lstStyle/>
          <a:p>
            <a:r>
              <a:rPr lang="en-US" dirty="0"/>
              <a:t>TweetContext.js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4DB8-2E6D-7509-1252-FE5EE2912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0" y="1127465"/>
            <a:ext cx="10277840" cy="53495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Add the State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TweetProvider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'React!’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likes: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'2nd Tweet’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'What a world!’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likes: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TweetContext.Provider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TweetContext.Provider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85C790-8FCC-90AE-8407-CA49A8318378}"/>
              </a:ext>
            </a:extLst>
          </p:cNvPr>
          <p:cNvCxnSpPr/>
          <p:nvPr/>
        </p:nvCxnSpPr>
        <p:spPr>
          <a:xfrm flipH="1">
            <a:off x="6427433" y="1819922"/>
            <a:ext cx="268993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1D7468-D99E-5D72-2A44-B3B700FC538F}"/>
              </a:ext>
            </a:extLst>
          </p:cNvPr>
          <p:cNvSpPr txBox="1"/>
          <p:nvPr/>
        </p:nvSpPr>
        <p:spPr>
          <a:xfrm>
            <a:off x="9277165" y="1686757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Contains the state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994A7C-7BA0-CD79-DB86-DF46139F414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607511" y="5548544"/>
            <a:ext cx="3860167" cy="370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FF95E3-2006-9A28-1362-99C900398813}"/>
              </a:ext>
            </a:extLst>
          </p:cNvPr>
          <p:cNvSpPr txBox="1"/>
          <p:nvPr/>
        </p:nvSpPr>
        <p:spPr>
          <a:xfrm>
            <a:off x="8467678" y="5734436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Passes state to child components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9F54B2-C142-3567-F6A1-5ACD415AAF9E}"/>
              </a:ext>
            </a:extLst>
          </p:cNvPr>
          <p:cNvCxnSpPr/>
          <p:nvPr/>
        </p:nvCxnSpPr>
        <p:spPr>
          <a:xfrm flipH="1">
            <a:off x="6214369" y="4518734"/>
            <a:ext cx="1864311" cy="63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AD9B60-5CA0-DEA3-5143-61F59DA504C6}"/>
              </a:ext>
            </a:extLst>
          </p:cNvPr>
          <p:cNvSpPr txBox="1"/>
          <p:nvPr/>
        </p:nvSpPr>
        <p:spPr>
          <a:xfrm>
            <a:off x="8078680" y="4334068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Provides the array of Tweets</a:t>
            </a:r>
          </a:p>
        </p:txBody>
      </p:sp>
    </p:spTree>
    <p:extLst>
      <p:ext uri="{BB962C8B-B14F-4D97-AF65-F5344CB8AC3E}">
        <p14:creationId xmlns:p14="http://schemas.microsoft.com/office/powerpoint/2010/main" val="400444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93C0-CE15-F0C0-A786-4CA3BAAE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251" y="185691"/>
            <a:ext cx="9146383" cy="524522"/>
          </a:xfrm>
        </p:spPr>
        <p:txBody>
          <a:bodyPr>
            <a:normAutofit fontScale="90000"/>
          </a:bodyPr>
          <a:lstStyle/>
          <a:p>
            <a:r>
              <a:rPr lang="en-US" dirty="0"/>
              <a:t>Remove State from </a:t>
            </a:r>
            <a:r>
              <a:rPr lang="en-US" dirty="0" err="1"/>
              <a:t>TweetList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F014-9BBE-2AEE-D1DF-3C2C29CF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1904999"/>
            <a:ext cx="11523215" cy="44336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'react’</a:t>
            </a:r>
            <a:b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'./Tweet’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TweetContext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TweetContext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TweetList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TweetList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1DE6AE-839F-BFC3-DA2D-61D01E0FD140}"/>
              </a:ext>
            </a:extLst>
          </p:cNvPr>
          <p:cNvCxnSpPr/>
          <p:nvPr/>
        </p:nvCxnSpPr>
        <p:spPr>
          <a:xfrm flipH="1">
            <a:off x="5483442" y="1216241"/>
            <a:ext cx="793071" cy="61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C82DFDA-4E6E-7602-BDDE-F5E9CCF94F4B}"/>
              </a:ext>
            </a:extLst>
          </p:cNvPr>
          <p:cNvSpPr txBox="1"/>
          <p:nvPr/>
        </p:nvSpPr>
        <p:spPr>
          <a:xfrm>
            <a:off x="6365289" y="103157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</a:t>
            </a:r>
            <a:r>
              <a:rPr lang="en-US" dirty="0" err="1"/>
              <a:t>useContext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28E3B0-9C98-5DC5-1062-85D7685A74A1}"/>
              </a:ext>
            </a:extLst>
          </p:cNvPr>
          <p:cNvCxnSpPr/>
          <p:nvPr/>
        </p:nvCxnSpPr>
        <p:spPr>
          <a:xfrm flipH="1">
            <a:off x="7945515" y="2352583"/>
            <a:ext cx="1757778" cy="64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EECC22-F847-865D-3B87-8403EB89A865}"/>
              </a:ext>
            </a:extLst>
          </p:cNvPr>
          <p:cNvSpPr txBox="1"/>
          <p:nvPr/>
        </p:nvSpPr>
        <p:spPr>
          <a:xfrm>
            <a:off x="9703293" y="1917550"/>
            <a:ext cx="2024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 the Context we want to use</a:t>
            </a:r>
          </a:p>
        </p:txBody>
      </p:sp>
    </p:spTree>
    <p:extLst>
      <p:ext uri="{BB962C8B-B14F-4D97-AF65-F5344CB8AC3E}">
        <p14:creationId xmlns:p14="http://schemas.microsoft.com/office/powerpoint/2010/main" val="238169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78B5-0AB7-ABAE-09CA-ACE54A22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693198"/>
          </a:xfrm>
        </p:spPr>
        <p:txBody>
          <a:bodyPr/>
          <a:lstStyle/>
          <a:p>
            <a:r>
              <a:rPr lang="en-US" dirty="0"/>
              <a:t>Wrap the App in the </a:t>
            </a:r>
            <a:r>
              <a:rPr lang="en-US" dirty="0" err="1"/>
              <a:t>TweetProvider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2EE7-E67A-FC07-3DE5-93A69B7E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'./App.css’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TweetProvider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TweetContext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TweetList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TweetList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TweetProvider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TweetList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TweetProvider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0492ED-4245-0D8A-86F7-135AE4C6FAB1}"/>
              </a:ext>
            </a:extLst>
          </p:cNvPr>
          <p:cNvCxnSpPr/>
          <p:nvPr/>
        </p:nvCxnSpPr>
        <p:spPr>
          <a:xfrm flipH="1">
            <a:off x="4953740" y="1447060"/>
            <a:ext cx="1287262" cy="69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396BAC-4D60-2589-DE9A-E3345E2856E0}"/>
              </a:ext>
            </a:extLst>
          </p:cNvPr>
          <p:cNvSpPr txBox="1"/>
          <p:nvPr/>
        </p:nvSpPr>
        <p:spPr>
          <a:xfrm>
            <a:off x="6241002" y="1262394"/>
            <a:ext cx="380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(Braces because it isn’t default export)</a:t>
            </a:r>
          </a:p>
        </p:txBody>
      </p:sp>
    </p:spTree>
    <p:extLst>
      <p:ext uri="{BB962C8B-B14F-4D97-AF65-F5344CB8AC3E}">
        <p14:creationId xmlns:p14="http://schemas.microsoft.com/office/powerpoint/2010/main" val="1992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24D7-542D-5412-E7B4-82F63100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state can be available in the Nav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7E4B-EEA9-07A1-B580-65FAADE2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'react’</a:t>
            </a:r>
            <a:b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TweetContext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TweetContext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setTweets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Profile: Ken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 of Tweets: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0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A3B8-5DD3-1796-9B8B-9CA50BB2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291A3-781B-E5ED-ABD8-C11FFE700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useContext</a:t>
            </a:r>
            <a:r>
              <a:rPr lang="en-US" dirty="0"/>
              <a:t> allows the state of the app to be available across any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2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B6A7-F845-90C6-0554-11D19B06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State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CD59-118B-0B8D-0AE1-5EF474A94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Hooks</a:t>
            </a:r>
          </a:p>
          <a:p>
            <a:pPr lvl="1"/>
            <a:r>
              <a:rPr lang="en-US" dirty="0" err="1"/>
              <a:t>useState</a:t>
            </a:r>
            <a:endParaRPr lang="en-US" dirty="0"/>
          </a:p>
          <a:p>
            <a:pPr lvl="1"/>
            <a:r>
              <a:rPr lang="en-US" dirty="0" err="1"/>
              <a:t>useContext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1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DEB7-3162-2800-8138-2EA97D3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Tweets?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B7C3-1AFF-C782-8A13-4AA25EFB3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a Form component</a:t>
            </a:r>
          </a:p>
          <a:p>
            <a:r>
              <a:rPr lang="en-US" dirty="0"/>
              <a:t>Give it access to the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1C5B-3E20-78A0-BB16-CDC7B85C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197" y="189390"/>
            <a:ext cx="9146383" cy="648810"/>
          </a:xfrm>
        </p:spPr>
        <p:txBody>
          <a:bodyPr/>
          <a:lstStyle/>
          <a:p>
            <a:r>
              <a:rPr lang="en-US" dirty="0"/>
              <a:t>AddTweet.js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A1CC-D637-088F-BF4D-50220D2DB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0" y="1225118"/>
            <a:ext cx="11381173" cy="50876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'react’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TweetContext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TweetContext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    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prevTweets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[...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prevTweets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likes: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addTweet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updateTitle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updateContent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AddTweet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C21B-BCBA-6A97-32A2-B49BBF9F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A85A-126E-FD67-D647-425765A46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we refresh the page?</a:t>
            </a:r>
          </a:p>
          <a:p>
            <a:pPr lvl="1"/>
            <a:r>
              <a:rPr lang="en-US" dirty="0"/>
              <a:t>The state returns to the default state</a:t>
            </a:r>
          </a:p>
          <a:p>
            <a:pPr lvl="1"/>
            <a:endParaRPr lang="en-US" dirty="0"/>
          </a:p>
          <a:p>
            <a:r>
              <a:rPr lang="en-US" dirty="0"/>
              <a:t>We aren’t storing the data anywhere!</a:t>
            </a:r>
          </a:p>
          <a:p>
            <a:pPr lvl="1"/>
            <a:r>
              <a:rPr lang="en-US" dirty="0"/>
              <a:t>Of course storing data on a server makes sense, but for now we can consider storing data in the browser, in </a:t>
            </a:r>
            <a:r>
              <a:rPr lang="en-US" dirty="0" err="1"/>
              <a:t>localStorage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9E6-9896-4AEE-B835-F6D54E2A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EDC5-0660-474D-9E59-767CA8CC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2" y="1852657"/>
            <a:ext cx="9134391" cy="41137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Cookies of the “future”!</a:t>
            </a:r>
          </a:p>
          <a:p>
            <a:r>
              <a:rPr lang="en-US" dirty="0"/>
              <a:t>&lt;div id='set'&gt;Set&lt;/div&gt;</a:t>
            </a:r>
            <a:br>
              <a:rPr lang="en-US" dirty="0"/>
            </a:br>
            <a:r>
              <a:rPr lang="en-US" dirty="0"/>
              <a:t>&lt;div id='unset'&gt;Unset&lt;/div&gt;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  $(document).ready(function(){	</a:t>
            </a:r>
            <a:br>
              <a:rPr lang="en-US" dirty="0"/>
            </a:br>
            <a:r>
              <a:rPr lang="en-US" dirty="0"/>
              <a:t>  $("#set").click(function()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localStorage.setItem</a:t>
            </a:r>
            <a:r>
              <a:rPr lang="en-US" dirty="0"/>
              <a:t>('username', 'ken')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localStorage.setItem</a:t>
            </a:r>
            <a:r>
              <a:rPr lang="en-US" dirty="0"/>
              <a:t>('password', 'pass')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  $("#unset").click(function()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localStorage.removeItem</a:t>
            </a:r>
            <a:r>
              <a:rPr lang="en-US" dirty="0"/>
              <a:t>('username')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localStorage.removeItem</a:t>
            </a:r>
            <a:r>
              <a:rPr lang="en-US" dirty="0"/>
              <a:t>('password')</a:t>
            </a:r>
            <a:br>
              <a:rPr lang="en-US" dirty="0"/>
            </a:br>
            <a:r>
              <a:rPr lang="en-US" dirty="0"/>
              <a:t>   });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&lt;/script&gt;);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B9E43-4D40-4F2B-B6E9-C374FB909F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520" y="572830"/>
            <a:ext cx="5942052" cy="2559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800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2F28-FFD4-ADA8-E2F5-37969592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</a:t>
            </a:r>
            <a:r>
              <a:rPr lang="en-US" dirty="0" err="1"/>
              <a:t>addTweet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541E-806A-382A-D9EB-AEE61BAE7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5" y="2290439"/>
            <a:ext cx="10928411" cy="3729361"/>
          </a:xfrm>
        </p:spPr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</a:rPr>
              <a:t>We could set the tweets state to </a:t>
            </a:r>
            <a:r>
              <a:rPr lang="en-US" b="0" dirty="0" err="1">
                <a:solidFill>
                  <a:srgbClr val="D4D4D4"/>
                </a:solidFill>
                <a:effectLst/>
              </a:rPr>
              <a:t>localStorage</a:t>
            </a:r>
            <a:r>
              <a:rPr lang="en-US" b="0" dirty="0">
                <a:solidFill>
                  <a:srgbClr val="D4D4D4"/>
                </a:solidFill>
                <a:effectLst/>
              </a:rPr>
              <a:t> when a new tweet is added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addTweet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setTweet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prevTweets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[...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prevTweets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likes: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tweets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}]);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'tweets'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dirty="0"/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38749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6EDB-6B32-2203-378D-CF33079C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586666"/>
          </a:xfrm>
        </p:spPr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303D6-1DFD-8A8C-190B-86F0321C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7" y="1100831"/>
            <a:ext cx="11549849" cy="5477522"/>
          </a:xfrm>
        </p:spPr>
        <p:txBody>
          <a:bodyPr>
            <a:normAutofit/>
          </a:bodyPr>
          <a:lstStyle/>
          <a:p>
            <a:r>
              <a:rPr lang="en-US" dirty="0"/>
              <a:t>Even though we “changed” the state using </a:t>
            </a:r>
            <a:r>
              <a:rPr lang="en-US" dirty="0" err="1"/>
              <a:t>setTweet</a:t>
            </a:r>
            <a:r>
              <a:rPr lang="en-US" dirty="0"/>
              <a:t>, the state of the tweet object remains as it was at start of the function!</a:t>
            </a:r>
          </a:p>
          <a:p>
            <a:pPr lvl="1"/>
            <a:r>
              <a:rPr lang="en-US" dirty="0"/>
              <a:t>“Gotcha”</a:t>
            </a:r>
          </a:p>
          <a:p>
            <a:r>
              <a:rPr lang="en-US" dirty="0"/>
              <a:t>Hack around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prevTweets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[...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prevTweets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likes: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allTweets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allTweets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likes: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'tweets'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allTweets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1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113B-1873-DEF8-B4B5-CA95316B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from </a:t>
            </a:r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F3D5-A93F-8145-BF46-2CA2EC8E4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904999"/>
            <a:ext cx="11310151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TweetProvider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'tweets'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TweetContext.Provider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TweetContext.Provider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5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3164-7F57-22F5-DD14-DD44F93D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on YouTube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FB8D-7277-CF98-F215-8C723639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https://www.youtube.com/watch?v=35lXWvCuM8o</a:t>
            </a:r>
          </a:p>
        </p:txBody>
      </p:sp>
    </p:spTree>
    <p:extLst>
      <p:ext uri="{BB962C8B-B14F-4D97-AF65-F5344CB8AC3E}">
        <p14:creationId xmlns:p14="http://schemas.microsoft.com/office/powerpoint/2010/main" val="115102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D4AE-8E20-4B51-873F-F4C95E42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B244-A114-4FBA-B556-E606D3FE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Managing State in React</a:t>
            </a:r>
          </a:p>
          <a:p>
            <a:r>
              <a:rPr lang="en-US" dirty="0" err="1"/>
              <a:t>useState</a:t>
            </a:r>
            <a:endParaRPr lang="en-US" dirty="0"/>
          </a:p>
          <a:p>
            <a:r>
              <a:rPr lang="en-US" dirty="0" err="1"/>
              <a:t>useContext</a:t>
            </a:r>
            <a:endParaRPr lang="en-US" dirty="0"/>
          </a:p>
          <a:p>
            <a:r>
              <a:rPr lang="en-US" dirty="0" err="1"/>
              <a:t>localStorage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CFC9-3712-6D49-E6E4-FAEC1EFE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9E7C6-B2D1-38AE-A519-083559726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Hooks allow function components to have access to state amongst other React features.</a:t>
            </a:r>
          </a:p>
          <a:p>
            <a:pPr lvl="1"/>
            <a:r>
              <a:rPr lang="en-US" dirty="0"/>
              <a:t>Previously React used class components, but now function components (as we saw last week) are more popular.</a:t>
            </a:r>
          </a:p>
          <a:p>
            <a:r>
              <a:rPr lang="en-US" dirty="0"/>
              <a:t>Hooks</a:t>
            </a:r>
          </a:p>
          <a:p>
            <a:pPr lvl="1"/>
            <a:r>
              <a:rPr lang="en-US" dirty="0" err="1"/>
              <a:t>useState</a:t>
            </a:r>
            <a:endParaRPr lang="en-US" dirty="0"/>
          </a:p>
          <a:p>
            <a:pPr lvl="1"/>
            <a:r>
              <a:rPr lang="en-US" dirty="0" err="1"/>
              <a:t>useEffect</a:t>
            </a:r>
            <a:endParaRPr lang="en-US" dirty="0"/>
          </a:p>
          <a:p>
            <a:pPr lvl="1"/>
            <a:r>
              <a:rPr lang="en-US" dirty="0" err="1"/>
              <a:t>useContext</a:t>
            </a:r>
            <a:endParaRPr lang="en-US" dirty="0"/>
          </a:p>
          <a:p>
            <a:pPr lvl="1"/>
            <a:r>
              <a:rPr lang="en-US" dirty="0" err="1"/>
              <a:t>useRef</a:t>
            </a:r>
            <a:endParaRPr lang="en-US" dirty="0"/>
          </a:p>
          <a:p>
            <a:pPr lvl="1"/>
            <a:r>
              <a:rPr lang="en-US" dirty="0" err="1"/>
              <a:t>useReducer</a:t>
            </a:r>
            <a:endParaRPr lang="en-US" dirty="0"/>
          </a:p>
          <a:p>
            <a:pPr lvl="1"/>
            <a:r>
              <a:rPr lang="en-US" dirty="0" err="1"/>
              <a:t>useCallback</a:t>
            </a:r>
            <a:endParaRPr lang="en-US" dirty="0"/>
          </a:p>
          <a:p>
            <a:pPr lvl="1"/>
            <a:r>
              <a:rPr lang="en-US" dirty="0" err="1"/>
              <a:t>useMemo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3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E154-14C1-7410-8162-EA663202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B6C8B-1B0D-0D22-00EA-A2F33616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track of the state of a function component</a:t>
            </a:r>
          </a:p>
          <a:p>
            <a:pPr lvl="1"/>
            <a:r>
              <a:rPr lang="en-US" dirty="0"/>
              <a:t>State refers to data or properties</a:t>
            </a:r>
          </a:p>
          <a:p>
            <a:pPr lvl="1"/>
            <a:r>
              <a:rPr lang="en-US" dirty="0"/>
              <a:t>Perhaps the number of times a tweet has been liked!</a:t>
            </a:r>
          </a:p>
          <a:p>
            <a:r>
              <a:rPr lang="en-US" dirty="0"/>
              <a:t>First step is to import </a:t>
            </a:r>
            <a:r>
              <a:rPr lang="en-US" dirty="0" err="1"/>
              <a:t>useState</a:t>
            </a:r>
            <a:r>
              <a:rPr lang="en-US" dirty="0"/>
              <a:t> into the component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9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C5E6-9A80-C954-6880-02274D85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Initialising</a:t>
            </a:r>
            <a:r>
              <a:rPr lang="en-US" dirty="0"/>
              <a:t>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3DC63-DA9D-DB2F-48BF-2568D925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initialize the state using </a:t>
            </a:r>
            <a:r>
              <a:rPr lang="en-US" dirty="0" err="1"/>
              <a:t>useState</a:t>
            </a:r>
            <a:endParaRPr lang="en-US" dirty="0"/>
          </a:p>
          <a:p>
            <a:pPr lvl="1"/>
            <a:r>
              <a:rPr lang="en-US" dirty="0" err="1"/>
              <a:t>useState</a:t>
            </a:r>
            <a:r>
              <a:rPr lang="en-US" dirty="0"/>
              <a:t> accepts an initial state and returns 2 values;</a:t>
            </a:r>
          </a:p>
          <a:p>
            <a:pPr lvl="2"/>
            <a:r>
              <a:rPr lang="en-US" dirty="0"/>
              <a:t>The current state</a:t>
            </a:r>
          </a:p>
          <a:p>
            <a:pPr lvl="2"/>
            <a:r>
              <a:rPr lang="en-US" dirty="0"/>
              <a:t>A function to update the state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setLikes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56D5F3-A04A-C65E-73B6-2C32073C9BBB}"/>
              </a:ext>
            </a:extLst>
          </p:cNvPr>
          <p:cNvCxnSpPr/>
          <p:nvPr/>
        </p:nvCxnSpPr>
        <p:spPr>
          <a:xfrm flipV="1">
            <a:off x="3080551" y="4323425"/>
            <a:ext cx="461639" cy="10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DA3D16-FB21-92CF-86F6-0DB6D3D9890D}"/>
              </a:ext>
            </a:extLst>
          </p:cNvPr>
          <p:cNvSpPr txBox="1"/>
          <p:nvPr/>
        </p:nvSpPr>
        <p:spPr>
          <a:xfrm>
            <a:off x="2183906" y="5303213"/>
            <a:ext cx="146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State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38CA7C-528C-7882-B919-97470D70770C}"/>
              </a:ext>
            </a:extLst>
          </p:cNvPr>
          <p:cNvCxnSpPr/>
          <p:nvPr/>
        </p:nvCxnSpPr>
        <p:spPr>
          <a:xfrm flipH="1" flipV="1">
            <a:off x="5246703" y="4323425"/>
            <a:ext cx="763480" cy="10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FB701A-6C39-AAA5-042A-5B643CDF214B}"/>
              </a:ext>
            </a:extLst>
          </p:cNvPr>
          <p:cNvSpPr txBox="1"/>
          <p:nvPr/>
        </p:nvSpPr>
        <p:spPr>
          <a:xfrm>
            <a:off x="5024762" y="5295814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to update 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19AC80-6160-34E4-695E-50C8BA4D21C5}"/>
              </a:ext>
            </a:extLst>
          </p:cNvPr>
          <p:cNvCxnSpPr/>
          <p:nvPr/>
        </p:nvCxnSpPr>
        <p:spPr>
          <a:xfrm flipH="1">
            <a:off x="8158579" y="3275860"/>
            <a:ext cx="727969" cy="61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3F4CC1-7A08-6707-1B6D-BB1E1D27E530}"/>
              </a:ext>
            </a:extLst>
          </p:cNvPr>
          <p:cNvSpPr txBox="1"/>
          <p:nvPr/>
        </p:nvSpPr>
        <p:spPr>
          <a:xfrm>
            <a:off x="8780016" y="3124940"/>
            <a:ext cx="127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</p:spTree>
    <p:extLst>
      <p:ext uri="{BB962C8B-B14F-4D97-AF65-F5344CB8AC3E}">
        <p14:creationId xmlns:p14="http://schemas.microsoft.com/office/powerpoint/2010/main" val="428113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EAC5-DEB2-E217-5D40-3ACFF56E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A38D-C130-C6AF-96CA-4B31E4EE8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the state can be used anywhere within the component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Likes: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A197-F497-8B19-025E-0A44B340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90BE-BC4F-95CF-C535-2C816818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add an event, perhaps a button click;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handleLike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then implement the handler which will call the update function</a:t>
            </a:r>
          </a:p>
          <a:p>
            <a:pPr marL="0" indent="0">
              <a:buNone/>
            </a:pP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handleLike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b-N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setLikes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7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FB18-68CE-75E9-355B-2A06EB57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A3624-F2E1-0F6A-AA0D-F3F419CD2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we have the ‘State’ stored in App.js</a:t>
            </a:r>
          </a:p>
          <a:p>
            <a:pPr lvl="1"/>
            <a:r>
              <a:rPr lang="en-US" dirty="0"/>
              <a:t>It is then accessed by other components using props</a:t>
            </a:r>
          </a:p>
          <a:p>
            <a:r>
              <a:rPr lang="en-US" dirty="0"/>
              <a:t>“Prop Drilling”</a:t>
            </a:r>
          </a:p>
          <a:p>
            <a:pPr lvl="1"/>
            <a:r>
              <a:rPr lang="en-US" dirty="0"/>
              <a:t>When state is passed down a tree of components, potentially passing through multiple nested components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The data may not be needed at each level</a:t>
            </a:r>
          </a:p>
          <a:p>
            <a:pPr lvl="1"/>
            <a:r>
              <a:rPr lang="en-US" dirty="0"/>
              <a:t>Is the App.js really the place to store the state?</a:t>
            </a:r>
          </a:p>
        </p:txBody>
      </p:sp>
    </p:spTree>
    <p:extLst>
      <p:ext uri="{BB962C8B-B14F-4D97-AF65-F5344CB8AC3E}">
        <p14:creationId xmlns:p14="http://schemas.microsoft.com/office/powerpoint/2010/main" val="19315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B9E1-E29B-497B-1A34-E84E3A10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586666"/>
          </a:xfrm>
        </p:spPr>
        <p:txBody>
          <a:bodyPr/>
          <a:lstStyle/>
          <a:p>
            <a:r>
              <a:rPr lang="en-US" dirty="0"/>
              <a:t>TweetList.js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F0403-7DBE-ACB3-93AC-EFF93AAA8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5" y="967666"/>
            <a:ext cx="11301274" cy="56728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'react’</a:t>
            </a:r>
            <a:b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'./Tweet'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TweetList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'React!’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likes: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2,</a:t>
            </a:r>
            <a:b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'2nd Tweet’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'What a world!’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likes: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6 ,</a:t>
            </a:r>
            <a:b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'Feeling Good’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'Loving life’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likes: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9 ,</a:t>
            </a:r>
            <a:b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TweetList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215130-DC7A-6D5E-6078-FA634F81E748}"/>
              </a:ext>
            </a:extLst>
          </p:cNvPr>
          <p:cNvCxnSpPr/>
          <p:nvPr/>
        </p:nvCxnSpPr>
        <p:spPr>
          <a:xfrm flipH="1">
            <a:off x="4033649" y="1686757"/>
            <a:ext cx="3107185" cy="63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2451B5-5F92-7957-2954-99CAC098C42F}"/>
              </a:ext>
            </a:extLst>
          </p:cNvPr>
          <p:cNvSpPr txBox="1"/>
          <p:nvPr/>
        </p:nvSpPr>
        <p:spPr>
          <a:xfrm>
            <a:off x="7057748" y="1502091"/>
            <a:ext cx="234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Tweet Objects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672BD0-CEFB-CCAE-0F55-AB83CAB160D4}"/>
              </a:ext>
            </a:extLst>
          </p:cNvPr>
          <p:cNvCxnSpPr/>
          <p:nvPr/>
        </p:nvCxnSpPr>
        <p:spPr>
          <a:xfrm flipH="1">
            <a:off x="9661288" y="4057095"/>
            <a:ext cx="370479" cy="87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0E970-872C-8B6C-06A4-01B9B6AD6458}"/>
              </a:ext>
            </a:extLst>
          </p:cNvPr>
          <p:cNvSpPr txBox="1"/>
          <p:nvPr/>
        </p:nvSpPr>
        <p:spPr>
          <a:xfrm>
            <a:off x="9011437" y="3701962"/>
            <a:ext cx="280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key needed for map</a:t>
            </a:r>
          </a:p>
        </p:txBody>
      </p:sp>
    </p:spTree>
    <p:extLst>
      <p:ext uri="{BB962C8B-B14F-4D97-AF65-F5344CB8AC3E}">
        <p14:creationId xmlns:p14="http://schemas.microsoft.com/office/powerpoint/2010/main" val="367301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72A8E7-A343-428D-A8B1-A51E5041A0E1}" vid="{A8B9B1ED-DE8D-43F6-A341-9AEC8D0BBD3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8493</TotalTime>
  <Words>2044</Words>
  <Application>Microsoft Office PowerPoint</Application>
  <PresentationFormat>Widescreen</PresentationFormat>
  <Paragraphs>124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Consolas</vt:lpstr>
      <vt:lpstr>Corbel</vt:lpstr>
      <vt:lpstr>Theme1</vt:lpstr>
      <vt:lpstr>Web Programming Language</vt:lpstr>
      <vt:lpstr>Managing State in React</vt:lpstr>
      <vt:lpstr>Hooks</vt:lpstr>
      <vt:lpstr>useState Hook</vt:lpstr>
      <vt:lpstr>Initialising State</vt:lpstr>
      <vt:lpstr>Using the state</vt:lpstr>
      <vt:lpstr>Updating the State</vt:lpstr>
      <vt:lpstr>Managing the State</vt:lpstr>
      <vt:lpstr>TweetList.js</vt:lpstr>
      <vt:lpstr>Tweet.js</vt:lpstr>
      <vt:lpstr>Lets add a ‘Nav’ component</vt:lpstr>
      <vt:lpstr>Add it to the App.js</vt:lpstr>
      <vt:lpstr>useContext Hook</vt:lpstr>
      <vt:lpstr>TweetContext.js</vt:lpstr>
      <vt:lpstr>TweetContext.js</vt:lpstr>
      <vt:lpstr>Remove State from TweetList</vt:lpstr>
      <vt:lpstr>Wrap the App in the TweetProvider</vt:lpstr>
      <vt:lpstr>Now the state can be available in the Nav</vt:lpstr>
      <vt:lpstr>useContext</vt:lpstr>
      <vt:lpstr>New Tweets?</vt:lpstr>
      <vt:lpstr>AddTweet.js</vt:lpstr>
      <vt:lpstr>Problem</vt:lpstr>
      <vt:lpstr>Local Storage</vt:lpstr>
      <vt:lpstr>Editing addTweet</vt:lpstr>
      <vt:lpstr>State</vt:lpstr>
      <vt:lpstr>Retrieving from LocalStorage</vt:lpstr>
      <vt:lpstr>Recommended on YouTube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Language</dc:title>
  <dc:creator>Admin</dc:creator>
  <cp:lastModifiedBy>KENNETH COSH</cp:lastModifiedBy>
  <cp:revision>29</cp:revision>
  <dcterms:created xsi:type="dcterms:W3CDTF">2018-10-16T11:37:12Z</dcterms:created>
  <dcterms:modified xsi:type="dcterms:W3CDTF">2022-09-10T09:00:30Z</dcterms:modified>
</cp:coreProperties>
</file>