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5" r:id="rId19"/>
    <p:sldId id="286" r:id="rId20"/>
    <p:sldId id="287" r:id="rId21"/>
    <p:sldId id="290" r:id="rId22"/>
    <p:sldId id="291" r:id="rId23"/>
    <p:sldId id="288" r:id="rId24"/>
    <p:sldId id="282" r:id="rId25"/>
    <p:sldId id="283" r:id="rId26"/>
    <p:sldId id="284" r:id="rId27"/>
  </p:sldIdLst>
  <p:sldSz cx="12188825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1/getting-started/introductio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Programming Language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Week 3</a:t>
            </a:r>
          </a:p>
          <a:p>
            <a:r>
              <a:rPr lang="it-IT"/>
              <a:t>CSS for Layout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CE7D-0D09-4581-BBA5-3AFB3E92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6820A3-525E-4D19-9399-D7FFDC1B0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441268"/>
              </p:ext>
            </p:extLst>
          </p:nvPr>
        </p:nvGraphicFramePr>
        <p:xfrm>
          <a:off x="1989956" y="2060848"/>
          <a:ext cx="8856983" cy="4176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964868069"/>
                    </a:ext>
                  </a:extLst>
                </a:gridCol>
                <a:gridCol w="7632847">
                  <a:extLst>
                    <a:ext uri="{9D8B030D-6E8A-4147-A177-3AD203B41FA5}">
                      <a16:colId xmlns:a16="http://schemas.microsoft.com/office/drawing/2014/main" val="73636015"/>
                    </a:ext>
                  </a:extLst>
                </a:gridCol>
              </a:tblGrid>
              <a:tr h="93208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Property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Effects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987205"/>
                  </a:ext>
                </a:extLst>
              </a:tr>
              <a:tr h="44814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static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Default setting, element will follow previous element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9976995"/>
                  </a:ext>
                </a:extLst>
              </a:tr>
              <a:tr h="93208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relative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Element is moved relative to itself, i.e. moved from where it would statically appear, based on the top, left, right and bottom settings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320061"/>
                  </a:ext>
                </a:extLst>
              </a:tr>
              <a:tr h="93208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absolute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Element is moved to an absolute position within its parent element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256904"/>
                  </a:ext>
                </a:extLst>
              </a:tr>
              <a:tr h="93208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Element is fixed in position in the viewport, and will not move as the page scrolls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823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19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BDF8-452A-418C-A126-2BF7CCBB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relative and absolute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99DB-E9BA-4404-8F2E-1787CED2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5" y="1904999"/>
            <a:ext cx="9674960" cy="48363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Here we can create 2 columns, like a table…</a:t>
            </a:r>
          </a:p>
          <a:p>
            <a:pPr lvl="1"/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   .relative { </a:t>
            </a:r>
            <a:r>
              <a:rPr lang="en-US" dirty="0" err="1"/>
              <a:t>position:relative</a:t>
            </a:r>
            <a:r>
              <a:rPr lang="en-US" dirty="0"/>
              <a:t>; width:500px;}</a:t>
            </a:r>
            <a:br>
              <a:rPr lang="en-US" dirty="0"/>
            </a:br>
            <a:r>
              <a:rPr lang="en-US" dirty="0"/>
              <a:t>   .col1 { </a:t>
            </a:r>
            <a:r>
              <a:rPr lang="en-US" dirty="0" err="1"/>
              <a:t>position:absolute</a:t>
            </a:r>
            <a:r>
              <a:rPr lang="en-US" dirty="0"/>
              <a:t>; top:0; left:0; width:250px;}</a:t>
            </a:r>
            <a:br>
              <a:rPr lang="en-US" dirty="0"/>
            </a:br>
            <a:r>
              <a:rPr lang="en-US" dirty="0"/>
              <a:t>   .col2 { </a:t>
            </a:r>
            <a:r>
              <a:rPr lang="en-US" dirty="0" err="1"/>
              <a:t>position:absolute</a:t>
            </a:r>
            <a:r>
              <a:rPr lang="en-US" dirty="0"/>
              <a:t>; top:0; right:0; width:250px;}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   &lt;div class="relative"&gt;</a:t>
            </a:r>
            <a:br>
              <a:rPr lang="en-US" dirty="0"/>
            </a:br>
            <a:r>
              <a:rPr lang="en-US" dirty="0"/>
              <a:t>      &lt;div class="col1"&gt;</a:t>
            </a:r>
            <a:br>
              <a:rPr lang="en-US" dirty="0"/>
            </a:br>
            <a:r>
              <a:rPr lang="en-US" dirty="0"/>
              <a:t>        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br>
              <a:rPr lang="en-US" dirty="0"/>
            </a:br>
            <a:r>
              <a:rPr lang="en-US" dirty="0"/>
              <a:t>      &lt;/div&gt;</a:t>
            </a:r>
            <a:br>
              <a:rPr lang="en-US" dirty="0"/>
            </a:br>
            <a:r>
              <a:rPr lang="en-US" dirty="0"/>
              <a:t>      &lt;div class="col2"&gt;</a:t>
            </a:r>
            <a:br>
              <a:rPr lang="en-US" dirty="0"/>
            </a:br>
            <a:r>
              <a:rPr lang="en-US" dirty="0"/>
              <a:t>        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    </a:t>
            </a:r>
            <a:br>
              <a:rPr lang="en-US" dirty="0"/>
            </a:br>
            <a:r>
              <a:rPr lang="en-US" dirty="0"/>
              <a:t>        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      &lt;/div&gt;</a:t>
            </a:r>
            <a:br>
              <a:rPr lang="en-US" dirty="0"/>
            </a:br>
            <a:r>
              <a:rPr lang="en-US" dirty="0"/>
              <a:t>   &lt;/div&gt;</a:t>
            </a:r>
            <a:br>
              <a:rPr lang="en-US" dirty="0"/>
            </a:br>
            <a:r>
              <a:rPr lang="en-US" dirty="0"/>
              <a:t>   This content will cause a problem.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r>
              <a:rPr lang="en-US" dirty="0"/>
              <a:t>But what will happen?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8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7204-D953-4B5C-8701-ABB5E714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90EE-897E-4353-BBD8-D4D90E4DB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2 absolute </a:t>
            </a:r>
            <a:r>
              <a:rPr lang="en-US" dirty="0" err="1"/>
              <a:t>divs</a:t>
            </a:r>
            <a:r>
              <a:rPr lang="en-US" dirty="0"/>
              <a:t> are removed from the flow of the document, so the relative div has no height, and following content appears in the wrong place.</a:t>
            </a:r>
          </a:p>
          <a:p>
            <a:r>
              <a:rPr lang="en-US" dirty="0"/>
              <a:t>We *could* add a height parameter, but what if the content height is unpredictable?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8D22F-6A61-414C-BAE1-1725519BEF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68" y="3573016"/>
            <a:ext cx="5976664" cy="20882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3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BE69-6BFA-4A73-BA86-2C2532EC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116632"/>
            <a:ext cx="9144001" cy="1371600"/>
          </a:xfrm>
        </p:spPr>
        <p:txBody>
          <a:bodyPr/>
          <a:lstStyle/>
          <a:p>
            <a:r>
              <a:rPr lang="en-US" dirty="0"/>
              <a:t>Floating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19CE-E15D-4E38-8CA6-2EA378BA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4" y="1904999"/>
            <a:ext cx="11161240" cy="45720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&lt;html&gt;&lt;head&gt;</a:t>
            </a:r>
            <a:br>
              <a:rPr lang="en-US" dirty="0"/>
            </a:b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   .relative { </a:t>
            </a:r>
            <a:r>
              <a:rPr lang="en-US" dirty="0" err="1"/>
              <a:t>position:relative</a:t>
            </a:r>
            <a:r>
              <a:rPr lang="en-US" dirty="0"/>
              <a:t>; width:500px;}</a:t>
            </a:r>
            <a:br>
              <a:rPr lang="en-US" dirty="0"/>
            </a:br>
            <a:r>
              <a:rPr lang="en-US" dirty="0"/>
              <a:t>   .float { </a:t>
            </a:r>
            <a:r>
              <a:rPr lang="en-US" dirty="0" err="1"/>
              <a:t>float:right</a:t>
            </a:r>
            <a:r>
              <a:rPr lang="en-US" dirty="0"/>
              <a:t>;}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   &lt;div class="relative"&gt;</a:t>
            </a:r>
            <a:br>
              <a:rPr lang="en-US" dirty="0"/>
            </a:br>
            <a:r>
              <a:rPr lang="en-US" dirty="0"/>
              <a:t>      &lt;div class="float"&gt;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="grey.jpg"&gt;</a:t>
            </a:r>
            <a:br>
              <a:rPr lang="en-US" dirty="0"/>
            </a:br>
            <a:r>
              <a:rPr lang="en-US" dirty="0"/>
              <a:t>      &lt;/div&gt;</a:t>
            </a:r>
            <a:br>
              <a:rPr lang="en-US" dirty="0"/>
            </a:br>
            <a:r>
              <a:rPr lang="en-US" dirty="0"/>
              <a:t>     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br>
              <a:rPr lang="en-US" dirty="0"/>
            </a:br>
            <a:r>
              <a:rPr lang="en-US" dirty="0"/>
              <a:t>     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  &lt;/div&gt;</a:t>
            </a:r>
            <a:br>
              <a:rPr lang="en-US" dirty="0"/>
            </a:br>
            <a:r>
              <a:rPr lang="en-US" dirty="0"/>
              <a:t>&lt;/body&gt;&lt;/html&gt;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ADA7C-5FAE-46C4-B948-8125899A51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784" y="1705707"/>
            <a:ext cx="4937760" cy="201168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72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82E5-6A8F-4455-B6FF-3207981A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71736"/>
          </a:xfrm>
        </p:spPr>
        <p:txBody>
          <a:bodyPr/>
          <a:lstStyle/>
          <a:p>
            <a:r>
              <a:rPr lang="en-US" dirty="0"/>
              <a:t>Floating Columns &amp;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B612-6B6B-4471-978F-4B9B225A7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1124745"/>
            <a:ext cx="11665296" cy="573325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&lt;html&gt;&lt;head&gt;</a:t>
            </a:r>
            <a:br>
              <a:rPr lang="en-US" dirty="0"/>
            </a:b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   .relative { </a:t>
            </a:r>
            <a:r>
              <a:rPr lang="en-US" dirty="0" err="1"/>
              <a:t>position:relative</a:t>
            </a:r>
            <a:r>
              <a:rPr lang="en-US" dirty="0"/>
              <a:t>; width:500px;}</a:t>
            </a:r>
            <a:br>
              <a:rPr lang="en-US" dirty="0"/>
            </a:br>
            <a:r>
              <a:rPr lang="en-US" dirty="0"/>
              <a:t>   .col { </a:t>
            </a:r>
            <a:r>
              <a:rPr lang="en-US" dirty="0" err="1"/>
              <a:t>float:left</a:t>
            </a:r>
            <a:r>
              <a:rPr lang="en-US" dirty="0"/>
              <a:t>; width:250px;}</a:t>
            </a:r>
            <a:br>
              <a:rPr lang="en-US" dirty="0"/>
            </a:br>
            <a:r>
              <a:rPr lang="en-US" dirty="0"/>
              <a:t>   .clear { </a:t>
            </a:r>
            <a:r>
              <a:rPr lang="en-US" dirty="0" err="1"/>
              <a:t>clear:both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   &lt;div class="relative"&gt;</a:t>
            </a:r>
            <a:br>
              <a:rPr lang="en-US" dirty="0"/>
            </a:br>
            <a:r>
              <a:rPr lang="en-US" dirty="0"/>
              <a:t>      &lt;div class="col"&gt;</a:t>
            </a:r>
            <a:br>
              <a:rPr lang="en-US" dirty="0"/>
            </a:br>
            <a:r>
              <a:rPr lang="en-US" dirty="0"/>
              <a:t>        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br>
              <a:rPr lang="en-US" dirty="0"/>
            </a:br>
            <a:r>
              <a:rPr lang="en-US" dirty="0"/>
              <a:t>     &lt;/div&gt;</a:t>
            </a:r>
            <a:br>
              <a:rPr lang="en-US" dirty="0"/>
            </a:br>
            <a:r>
              <a:rPr lang="en-US" dirty="0"/>
              <a:t>      &lt;div class="col"&gt;</a:t>
            </a:r>
            <a:br>
              <a:rPr lang="en-US" dirty="0"/>
            </a:br>
            <a:r>
              <a:rPr lang="en-US" dirty="0"/>
              <a:t>        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    </a:t>
            </a:r>
            <a:br>
              <a:rPr lang="en-US" dirty="0"/>
            </a:br>
            <a:r>
              <a:rPr lang="en-US" dirty="0"/>
              <a:t>       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      &lt;/div&gt;</a:t>
            </a:r>
            <a:br>
              <a:rPr lang="en-US" dirty="0"/>
            </a:br>
            <a:r>
              <a:rPr lang="en-US" dirty="0"/>
              <a:t>   &lt;/div&gt;</a:t>
            </a:r>
            <a:br>
              <a:rPr lang="en-US" dirty="0"/>
            </a:br>
            <a:r>
              <a:rPr lang="en-US" dirty="0"/>
              <a:t>   &lt;div class="clear"&gt;&lt;/div&gt;</a:t>
            </a:r>
            <a:br>
              <a:rPr lang="en-US" dirty="0"/>
            </a:br>
            <a:r>
              <a:rPr lang="en-US" dirty="0"/>
              <a:t>   Content continues here as expected.</a:t>
            </a:r>
            <a:br>
              <a:rPr lang="en-US" dirty="0"/>
            </a:br>
            <a:r>
              <a:rPr lang="en-US" dirty="0"/>
              <a:t>&lt;/body&gt;&lt;/html&gt;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CB950-5EA7-4EC4-833B-80E87F33DF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04" y="1196752"/>
            <a:ext cx="5544616" cy="20882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561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330D-FAB4-4EC8-AEAD-B27CB616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B75F-6F9C-448A-B6B7-F5A33DD98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simpleborder</a:t>
            </a:r>
            <a:r>
              <a:rPr lang="en-US" dirty="0"/>
              <a:t> { border: 1px solid black; 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CF14A-C11D-4269-9582-E45AE89446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2564904"/>
            <a:ext cx="5976664" cy="39120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7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15E0-A486-4566-8DDA-1B1E65AE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334C7-BD28-4CF6-95F5-668C4F06ED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2132857"/>
            <a:ext cx="8064896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84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D41E-422E-4E68-8279-A801B416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2D60-94A8-4EB0-B969-3D3A2582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.margins { margin-top: 5px;</a:t>
            </a:r>
            <a:br>
              <a:rPr lang="en-US" dirty="0"/>
            </a:br>
            <a:r>
              <a:rPr lang="en-US" dirty="0"/>
              <a:t>   margin-right: 4px;</a:t>
            </a:r>
            <a:br>
              <a:rPr lang="en-US" dirty="0"/>
            </a:br>
            <a:r>
              <a:rPr lang="en-US" dirty="0"/>
              <a:t>   margin-bottom: 3px;</a:t>
            </a:r>
            <a:br>
              <a:rPr lang="en-US" dirty="0"/>
            </a:br>
            <a:r>
              <a:rPr lang="en-US" dirty="0"/>
              <a:t>   margin-left: 2px; }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.margins { margin: 5px 4px 3px 2px; }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.margins { margin: 1px; }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.margin { width: 600px; margin 0 auto; }</a:t>
            </a:r>
          </a:p>
        </p:txBody>
      </p:sp>
    </p:spTree>
    <p:extLst>
      <p:ext uri="{BB962C8B-B14F-4D97-AF65-F5344CB8AC3E}">
        <p14:creationId xmlns:p14="http://schemas.microsoft.com/office/powerpoint/2010/main" val="13444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1E24-FACB-402B-8C1B-72C9BA2D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Box-Sizing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930A-D871-42C2-8E94-2728CF7D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Normally the actual height of an element is;</a:t>
            </a:r>
          </a:p>
          <a:p>
            <a:pPr lvl="1"/>
            <a:r>
              <a:rPr lang="en-US" dirty="0" err="1"/>
              <a:t>height+padding+border</a:t>
            </a:r>
            <a:endParaRPr lang="en-US" dirty="0"/>
          </a:p>
          <a:p>
            <a:r>
              <a:rPr lang="en-US" dirty="0"/>
              <a:t>And the actual width is;</a:t>
            </a:r>
          </a:p>
          <a:p>
            <a:pPr lvl="1"/>
            <a:r>
              <a:rPr lang="en-US" dirty="0" err="1"/>
              <a:t>width+padding+border</a:t>
            </a:r>
            <a:endParaRPr lang="en-US" dirty="0"/>
          </a:p>
          <a:p>
            <a:r>
              <a:rPr lang="en-US" dirty="0"/>
              <a:t>This can sometimes lead to some confusing calculations to position things precisely.</a:t>
            </a:r>
          </a:p>
          <a:p>
            <a:r>
              <a:rPr lang="en-US" dirty="0"/>
              <a:t>An alternative is to set;</a:t>
            </a:r>
          </a:p>
          <a:p>
            <a:pPr lvl="1"/>
            <a:r>
              <a:rPr lang="en-US" dirty="0"/>
              <a:t>box-sizing: border-box;</a:t>
            </a:r>
          </a:p>
          <a:p>
            <a:r>
              <a:rPr lang="en-US" dirty="0"/>
              <a:t>Now the border and padding are included in the height and width of an element.</a:t>
            </a:r>
          </a:p>
        </p:txBody>
      </p:sp>
    </p:spTree>
    <p:extLst>
      <p:ext uri="{BB962C8B-B14F-4D97-AF65-F5344CB8AC3E}">
        <p14:creationId xmlns:p14="http://schemas.microsoft.com/office/powerpoint/2010/main" val="18919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1669-0AA2-45A8-BFF7-C89AF85C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Responsive Grid-View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32D92-8415-43C5-90FF-C6203567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layout where each ‘row’ could have up to 12 columns</a:t>
            </a:r>
          </a:p>
          <a:p>
            <a:pPr lvl="1"/>
            <a:r>
              <a:rPr lang="en-US" dirty="0"/>
              <a:t>If there were 12 columns, each would be 8.33% of the width, while a column 3 times as wide would have 25% of the width.</a:t>
            </a:r>
          </a:p>
          <a:p>
            <a:pPr lvl="1"/>
            <a:r>
              <a:rPr lang="en-US" dirty="0"/>
              <a:t>Alternative width columns could then be created, such as;</a:t>
            </a:r>
          </a:p>
          <a:p>
            <a:pPr lvl="2"/>
            <a:r>
              <a:rPr lang="en-US" dirty="0"/>
              <a:t>.col-1 {width: 8.33%;}</a:t>
            </a:r>
          </a:p>
          <a:p>
            <a:pPr lvl="2"/>
            <a:r>
              <a:rPr lang="en-US" dirty="0"/>
              <a:t>.col-3 {width: 25%;}</a:t>
            </a:r>
          </a:p>
          <a:p>
            <a:pPr lvl="1"/>
            <a:r>
              <a:rPr lang="en-US" dirty="0"/>
              <a:t>For each row on the page, the “col-” should then add up to 12.</a:t>
            </a:r>
          </a:p>
          <a:p>
            <a:pPr lvl="2"/>
            <a:r>
              <a:rPr lang="en-US" dirty="0"/>
              <a:t>&lt;div class="row"&gt;</a:t>
            </a:r>
            <a:br>
              <a:rPr lang="en-US" dirty="0"/>
            </a:br>
            <a:r>
              <a:rPr lang="en-US" dirty="0"/>
              <a:t>  &lt;div class="col-3"&gt;...&lt;/div&gt; </a:t>
            </a:r>
            <a:br>
              <a:rPr lang="en-US" dirty="0"/>
            </a:br>
            <a:r>
              <a:rPr lang="en-US" dirty="0"/>
              <a:t>  &lt;div class="col-9"&gt;...&lt;/div&gt;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92109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6918-FD91-40DB-9F81-D2FB953E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6640-6213-40A8-B027-31A3948C4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Position Property</a:t>
            </a:r>
          </a:p>
          <a:p>
            <a:r>
              <a:rPr lang="en-US" dirty="0"/>
              <a:t>Float and Clear</a:t>
            </a:r>
          </a:p>
          <a:p>
            <a:r>
              <a:rPr lang="en-US" dirty="0"/>
              <a:t>Borders, Margins and Padding</a:t>
            </a:r>
          </a:p>
          <a:p>
            <a:r>
              <a:rPr lang="en-US" dirty="0"/>
              <a:t>Responsive Grid-View</a:t>
            </a:r>
          </a:p>
          <a:p>
            <a:r>
              <a:rPr lang="en-US" dirty="0"/>
              <a:t>Flexbox &amp; Bootstrap</a:t>
            </a:r>
          </a:p>
          <a:p>
            <a:r>
              <a:rPr lang="en-US" dirty="0"/>
              <a:t>Simple CSS Examples</a:t>
            </a:r>
          </a:p>
        </p:txBody>
      </p:sp>
    </p:spTree>
    <p:extLst>
      <p:ext uri="{BB962C8B-B14F-4D97-AF65-F5344CB8AC3E}">
        <p14:creationId xmlns:p14="http://schemas.microsoft.com/office/powerpoint/2010/main" val="30397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00E7-5C46-46F7-A697-64D60618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DC50-3773-484F-BDC1-F04256DF2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Flexbox module makes it easier to layout elements without using float or positioning, particularly with a view to responsive design.</a:t>
            </a:r>
          </a:p>
          <a:p>
            <a:r>
              <a:rPr lang="en-US" dirty="0"/>
              <a:t>It begins with a flexible container, inside which elements can be stacked in rows or columns.</a:t>
            </a:r>
          </a:p>
          <a:p>
            <a:pPr marL="231775" lvl="1" indent="0">
              <a:buNone/>
            </a:pPr>
            <a:r>
              <a:rPr lang="en-US" dirty="0"/>
              <a:t>	.flex-container {</a:t>
            </a:r>
            <a:br>
              <a:rPr lang="en-US" dirty="0"/>
            </a:br>
            <a:r>
              <a:rPr lang="en-US" dirty="0"/>
              <a:t>		display: flex;</a:t>
            </a:r>
            <a:br>
              <a:rPr lang="en-US" dirty="0"/>
            </a:br>
            <a:r>
              <a:rPr lang="en-US" dirty="0"/>
              <a:t> 		flex-direction: row;</a:t>
            </a:r>
            <a:br>
              <a:rPr lang="en-US" dirty="0"/>
            </a:br>
            <a:r>
              <a:rPr lang="en-US" dirty="0"/>
              <a:t>	}</a:t>
            </a:r>
          </a:p>
          <a:p>
            <a:r>
              <a:rPr lang="en-US" dirty="0"/>
              <a:t>Inside this container we can then place other </a:t>
            </a:r>
            <a:r>
              <a:rPr lang="en-US" dirty="0" err="1"/>
              <a:t>divs</a:t>
            </a:r>
            <a:r>
              <a:rPr lang="en-US" dirty="0"/>
              <a:t>, with a variety of </a:t>
            </a:r>
            <a:r>
              <a:rPr lang="en-US" dirty="0" err="1"/>
              <a:t>css</a:t>
            </a:r>
            <a:r>
              <a:rPr lang="en-US" dirty="0"/>
              <a:t> properties;</a:t>
            </a:r>
          </a:p>
          <a:p>
            <a:pPr lvl="1"/>
            <a:r>
              <a:rPr lang="en-US" dirty="0"/>
              <a:t>flex-direction</a:t>
            </a:r>
          </a:p>
          <a:p>
            <a:pPr lvl="1"/>
            <a:r>
              <a:rPr lang="en-US" dirty="0"/>
              <a:t>flex-wrap</a:t>
            </a:r>
          </a:p>
          <a:p>
            <a:pPr lvl="1"/>
            <a:r>
              <a:rPr lang="en-US" dirty="0"/>
              <a:t>flex-grow…</a:t>
            </a:r>
          </a:p>
        </p:txBody>
      </p:sp>
    </p:spTree>
    <p:extLst>
      <p:ext uri="{BB962C8B-B14F-4D97-AF65-F5344CB8AC3E}">
        <p14:creationId xmlns:p14="http://schemas.microsoft.com/office/powerpoint/2010/main" val="21734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8864-8D6B-42DD-ADDC-5772C853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6DA0-C857-47F9-A2EA-B36618A11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a popular framework for building responsive, ‘mobile first’ sites</a:t>
            </a:r>
          </a:p>
          <a:p>
            <a:r>
              <a:rPr lang="en-US" dirty="0"/>
              <a:t>It uses CSS, JS &amp; </a:t>
            </a:r>
            <a:r>
              <a:rPr lang="en-US" dirty="0" err="1"/>
              <a:t>Jquery</a:t>
            </a:r>
            <a:r>
              <a:rPr lang="en-US" dirty="0"/>
              <a:t>, but for our purposes, we could use its CSS Flexbox grid to build layouts, perhaps more easily.</a:t>
            </a:r>
          </a:p>
          <a:p>
            <a:r>
              <a:rPr lang="en-US" dirty="0"/>
              <a:t>To begin with, include the CSS stylesheet, and JS files by using the starter template;</a:t>
            </a:r>
          </a:p>
          <a:p>
            <a:pPr lvl="1"/>
            <a:r>
              <a:rPr lang="en-US" dirty="0">
                <a:hlinkClick r:id="rId2"/>
              </a:rPr>
              <a:t>https://getbootstrap.com/docs/4.1/getting-started/introduction/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7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509BC8-1754-4747-BE4E-DFA9A95293AB}"/>
              </a:ext>
            </a:extLst>
          </p:cNvPr>
          <p:cNvSpPr/>
          <p:nvPr/>
        </p:nvSpPr>
        <p:spPr>
          <a:xfrm>
            <a:off x="333772" y="212413"/>
            <a:ext cx="11737304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 </a:t>
            </a:r>
            <a:r>
              <a:rPr lang="en-US" sz="1600" dirty="0" err="1"/>
              <a:t>lang</a:t>
            </a:r>
            <a:r>
              <a:rPr lang="en-US" sz="1600" dirty="0"/>
              <a:t>="</a:t>
            </a:r>
            <a:r>
              <a:rPr lang="en-US" sz="1600" dirty="0" err="1"/>
              <a:t>en</a:t>
            </a:r>
            <a:r>
              <a:rPr lang="en-US" sz="1600" dirty="0"/>
              <a:t>"&gt;</a:t>
            </a:r>
          </a:p>
          <a:p>
            <a:r>
              <a:rPr lang="en-US" sz="1600" dirty="0"/>
              <a:t>  &lt;head&gt;</a:t>
            </a:r>
          </a:p>
          <a:p>
            <a:r>
              <a:rPr lang="en-US" sz="1600" dirty="0"/>
              <a:t>    &lt;!-- Required meta tags --&gt;</a:t>
            </a:r>
          </a:p>
          <a:p>
            <a:r>
              <a:rPr lang="en-US" sz="1600" dirty="0"/>
              <a:t>    &lt;meta charset="utf-8"&gt;</a:t>
            </a:r>
          </a:p>
          <a:p>
            <a:r>
              <a:rPr lang="en-US" sz="1600" dirty="0"/>
              <a:t>    &lt;meta name="viewport" content="width=device-width, initial-scale=1, shrink-to-fit=no"&gt;</a:t>
            </a:r>
          </a:p>
          <a:p>
            <a:endParaRPr lang="en-US" sz="1600" dirty="0"/>
          </a:p>
          <a:p>
            <a:r>
              <a:rPr lang="en-US" sz="1600" dirty="0"/>
              <a:t>    &lt;!-- Bootstrap CSS --&gt;</a:t>
            </a:r>
          </a:p>
          <a:p>
            <a:r>
              <a:rPr lang="en-US" sz="1600" dirty="0"/>
              <a:t>    &lt;link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="https://stackpath.bootstrapcdn.com/bootstrap/4.1.3/</a:t>
            </a:r>
            <a:r>
              <a:rPr lang="en-US" sz="1600" dirty="0" err="1"/>
              <a:t>css</a:t>
            </a:r>
            <a:r>
              <a:rPr lang="en-US" sz="1600" dirty="0"/>
              <a:t>/bootstrap.min.css" integrity="sha384-MCw98/SFnGE8fJT3GXwEOngsV7Zt27NXFoaoApmYm81iuXoPkFOJwJ8ERdknLPMO" </a:t>
            </a:r>
            <a:r>
              <a:rPr lang="en-US" sz="1600" dirty="0" err="1"/>
              <a:t>crossorigin</a:t>
            </a:r>
            <a:r>
              <a:rPr lang="en-US" sz="1600" dirty="0"/>
              <a:t>="anonymous"&gt;</a:t>
            </a:r>
          </a:p>
          <a:p>
            <a:endParaRPr lang="en-US" sz="1600" dirty="0"/>
          </a:p>
          <a:p>
            <a:r>
              <a:rPr lang="en-US" sz="1600" dirty="0"/>
              <a:t>    &lt;title&gt;Hello, world!&lt;/title&gt;</a:t>
            </a:r>
          </a:p>
          <a:p>
            <a:r>
              <a:rPr lang="en-US" sz="1600" dirty="0"/>
              <a:t>  &lt;/head&gt;</a:t>
            </a:r>
          </a:p>
          <a:p>
            <a:r>
              <a:rPr lang="en-US" sz="1600" dirty="0"/>
              <a:t>  &lt;body&gt;</a:t>
            </a:r>
          </a:p>
          <a:p>
            <a:r>
              <a:rPr lang="en-US" sz="1600" dirty="0"/>
              <a:t>    &lt;h1&gt;Hello, world!&lt;/h1&gt;</a:t>
            </a:r>
          </a:p>
          <a:p>
            <a:endParaRPr lang="en-US" sz="1600" dirty="0"/>
          </a:p>
          <a:p>
            <a:r>
              <a:rPr lang="en-US" sz="1600" dirty="0"/>
              <a:t>    &lt;!-- Optional JavaScript --&gt;</a:t>
            </a:r>
          </a:p>
          <a:p>
            <a:r>
              <a:rPr lang="en-US" sz="1600" dirty="0"/>
              <a:t>    &lt;!-- jQuery first, then Popper.js, then Bootstrap JS --&gt;</a:t>
            </a:r>
          </a:p>
          <a:p>
            <a:r>
              <a:rPr lang="en-US" sz="1600" dirty="0"/>
              <a:t>    &lt;script </a:t>
            </a:r>
            <a:r>
              <a:rPr lang="en-US" sz="1600" dirty="0" err="1"/>
              <a:t>src</a:t>
            </a:r>
            <a:r>
              <a:rPr lang="en-US" sz="1600" dirty="0"/>
              <a:t>="https://code.jquery.com/jquery-3.3.1.slim.min.js" integrity="sha384-q8i/X+965DzO0rT7abK41JStQIAqVgRVzpbzo5smXKp4YfRvH+8abtTE1Pi6jizo" </a:t>
            </a:r>
            <a:r>
              <a:rPr lang="en-US" sz="1600" dirty="0" err="1"/>
              <a:t>crossorigin</a:t>
            </a:r>
            <a:r>
              <a:rPr lang="en-US" sz="1600" dirty="0"/>
              <a:t>="anonymous"&gt;&lt;/script&gt;</a:t>
            </a:r>
          </a:p>
          <a:p>
            <a:r>
              <a:rPr lang="en-US" sz="1600" dirty="0"/>
              <a:t>    &lt;script </a:t>
            </a:r>
            <a:r>
              <a:rPr lang="en-US" sz="1600" dirty="0" err="1"/>
              <a:t>src</a:t>
            </a:r>
            <a:r>
              <a:rPr lang="en-US" sz="1600" dirty="0"/>
              <a:t>="https://cdnjs.cloudflare.com/ajax/libs/popper.js/1.14.3/</a:t>
            </a:r>
            <a:r>
              <a:rPr lang="en-US" sz="1600" dirty="0" err="1"/>
              <a:t>umd</a:t>
            </a:r>
            <a:r>
              <a:rPr lang="en-US" sz="1600" dirty="0"/>
              <a:t>/popper.min.js" integrity="sha384-ZMP7rVo3mIykV+2+9J3UJ46jBk0WLaUAdn689aCwoqbBJiSnjAK/l8WvCWPIPm49" </a:t>
            </a:r>
            <a:r>
              <a:rPr lang="en-US" sz="1600" dirty="0" err="1"/>
              <a:t>crossorigin</a:t>
            </a:r>
            <a:r>
              <a:rPr lang="en-US" sz="1600" dirty="0"/>
              <a:t>="anonymous"&gt;&lt;/script&gt;</a:t>
            </a:r>
          </a:p>
          <a:p>
            <a:r>
              <a:rPr lang="en-US" sz="1600" dirty="0"/>
              <a:t>    &lt;script </a:t>
            </a:r>
            <a:r>
              <a:rPr lang="en-US" sz="1600" dirty="0" err="1"/>
              <a:t>src</a:t>
            </a:r>
            <a:r>
              <a:rPr lang="en-US" sz="1600" dirty="0"/>
              <a:t>="https://stackpath.bootstrapcdn.com/bootstrap/4.1.3/</a:t>
            </a:r>
            <a:r>
              <a:rPr lang="en-US" sz="1600" dirty="0" err="1"/>
              <a:t>js</a:t>
            </a:r>
            <a:r>
              <a:rPr lang="en-US" sz="1600" dirty="0"/>
              <a:t>/bootstrap.min.js" integrity="sha384-ChfqqxuZUCnJSK3+MXmPNIyE6ZbWh2IMqE241rYiqJxyMiZ6OW/JmZQ5stwEULTy" </a:t>
            </a:r>
            <a:r>
              <a:rPr lang="en-US" sz="1600" dirty="0" err="1"/>
              <a:t>crossorigin</a:t>
            </a:r>
            <a:r>
              <a:rPr lang="en-US" sz="1600" dirty="0"/>
              <a:t>="anonymous"&gt;&lt;/script&gt;</a:t>
            </a:r>
          </a:p>
          <a:p>
            <a:r>
              <a:rPr lang="en-US" sz="1600" dirty="0"/>
              <a:t>  &lt;/body&gt;</a:t>
            </a:r>
          </a:p>
          <a:p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716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038A-2C9B-4BF0-8C84-B8423200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Container, </a:t>
            </a:r>
            <a:r>
              <a:rPr lang="en-US" dirty="0"/>
              <a:t>row and 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A8A1-5419-4A30-8F4B-A8C8A1B08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&lt;div class="container"&gt;</a:t>
            </a:r>
            <a:br>
              <a:rPr lang="en-US" dirty="0"/>
            </a:br>
            <a:r>
              <a:rPr lang="en-US" dirty="0"/>
              <a:t>  &lt;div class="row"&gt;</a:t>
            </a:r>
            <a:br>
              <a:rPr lang="en-US" dirty="0"/>
            </a:br>
            <a:r>
              <a:rPr lang="en-US" dirty="0"/>
              <a:t>    &lt;div class="col-</a:t>
            </a:r>
            <a:r>
              <a:rPr lang="en-US" dirty="0" err="1"/>
              <a:t>sm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      One of three columns</a:t>
            </a:r>
            <a:br>
              <a:rPr lang="en-US" dirty="0"/>
            </a:br>
            <a:r>
              <a:rPr lang="en-US" dirty="0"/>
              <a:t>    &lt;/div&gt;</a:t>
            </a:r>
            <a:br>
              <a:rPr lang="en-US" dirty="0"/>
            </a:br>
            <a:r>
              <a:rPr lang="en-US" dirty="0"/>
              <a:t>    &lt;div class="col-</a:t>
            </a:r>
            <a:r>
              <a:rPr lang="en-US" dirty="0" err="1"/>
              <a:t>sm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      One of three columns</a:t>
            </a:r>
            <a:br>
              <a:rPr lang="en-US" dirty="0"/>
            </a:br>
            <a:r>
              <a:rPr lang="en-US" dirty="0"/>
              <a:t>    &lt;/div&gt;</a:t>
            </a:r>
            <a:br>
              <a:rPr lang="en-US" dirty="0"/>
            </a:br>
            <a:r>
              <a:rPr lang="en-US" dirty="0"/>
              <a:t>    &lt;div class="col-</a:t>
            </a:r>
            <a:r>
              <a:rPr lang="en-US" dirty="0" err="1"/>
              <a:t>sm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      One of three columns</a:t>
            </a:r>
            <a:br>
              <a:rPr lang="en-US" dirty="0"/>
            </a:br>
            <a:r>
              <a:rPr lang="en-US" dirty="0"/>
              <a:t>    &lt;/div&gt;</a:t>
            </a:r>
            <a:br>
              <a:rPr lang="en-US" dirty="0"/>
            </a:br>
            <a:r>
              <a:rPr lang="en-US" dirty="0"/>
              <a:t>  &lt;/div&gt;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9657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B2A4-DA68-487F-BEBF-3AB57A56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64A3D-71C9-4C41-B1DF-8F4ECA56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Developer Tools by inspecting an element – you can edit the CSS temporarily to find out exactly where it should be.</a:t>
            </a:r>
          </a:p>
        </p:txBody>
      </p:sp>
    </p:spTree>
    <p:extLst>
      <p:ext uri="{BB962C8B-B14F-4D97-AF65-F5344CB8AC3E}">
        <p14:creationId xmlns:p14="http://schemas.microsoft.com/office/powerpoint/2010/main" val="345785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F9B6-4F62-499F-8595-0E9005A3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070E-19E7-438B-AE07-5AFEAB5B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a Simple Image Gallery</a:t>
            </a:r>
          </a:p>
          <a:p>
            <a:r>
              <a:rPr lang="en-US" dirty="0"/>
              <a:t>Check out a Simple CSS Hover Box</a:t>
            </a:r>
          </a:p>
          <a:p>
            <a:endParaRPr lang="en-US" dirty="0"/>
          </a:p>
          <a:p>
            <a:r>
              <a:rPr lang="en-US" dirty="0"/>
              <a:t>Both will be improved with JavaScript in the future!</a:t>
            </a:r>
          </a:p>
        </p:txBody>
      </p:sp>
    </p:spTree>
    <p:extLst>
      <p:ext uri="{BB962C8B-B14F-4D97-AF65-F5344CB8AC3E}">
        <p14:creationId xmlns:p14="http://schemas.microsoft.com/office/powerpoint/2010/main" val="37629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782D-04E0-43E9-B04A-68E37E55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4C386-3405-4C8D-AC9A-FE11AB9B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752601"/>
            <a:ext cx="9134391" cy="455672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CSS is also used to precisely position any element on a page so that it appears exactly where it is intended to appear on any device, responsively using any screen size.</a:t>
            </a:r>
          </a:p>
          <a:p>
            <a:pPr lvl="0"/>
            <a:r>
              <a:rPr lang="en-US" dirty="0"/>
              <a:t>The position property can be set to be static, relative, absolute or fixed.</a:t>
            </a:r>
          </a:p>
          <a:p>
            <a:pPr lvl="0"/>
            <a:r>
              <a:rPr lang="en-US" dirty="0"/>
              <a:t>Relative positioning moves an element relative to its original location in the document.</a:t>
            </a:r>
          </a:p>
          <a:p>
            <a:pPr lvl="0"/>
            <a:r>
              <a:rPr lang="en-US" dirty="0"/>
              <a:t>Absolute positioning removes an element from the page and positions it precisely within its parent element.</a:t>
            </a:r>
          </a:p>
          <a:p>
            <a:pPr lvl="0"/>
            <a:r>
              <a:rPr lang="en-US" dirty="0"/>
              <a:t>Fixed positioning allows an element to remain where it is even if the page is scrolled.</a:t>
            </a:r>
          </a:p>
          <a:p>
            <a:pPr lvl="0"/>
            <a:r>
              <a:rPr lang="en-US" dirty="0"/>
              <a:t>Elements can be floated next to each other to create column layouts.</a:t>
            </a:r>
          </a:p>
          <a:p>
            <a:pPr lvl="0"/>
            <a:r>
              <a:rPr lang="en-US" dirty="0"/>
              <a:t>The box model demonstrates how each element is surrounded by padding, a border and a margin – adjusting these properties will change how elements are laid out.</a:t>
            </a:r>
          </a:p>
        </p:txBody>
      </p:sp>
    </p:spTree>
    <p:extLst>
      <p:ext uri="{BB962C8B-B14F-4D97-AF65-F5344CB8AC3E}">
        <p14:creationId xmlns:p14="http://schemas.microsoft.com/office/powerpoint/2010/main" val="245656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FD7E-4F98-49BF-B834-1875DD86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Example?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E27C-3D99-4393-B9A4-48B0EAD1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1" y="1904999"/>
            <a:ext cx="10251024" cy="411480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&lt;html&gt;</a:t>
            </a:r>
            <a:br>
              <a:rPr lang="en-GB" dirty="0"/>
            </a:br>
            <a:r>
              <a:rPr lang="en-GB" dirty="0"/>
              <a:t>   &lt;head&gt;</a:t>
            </a:r>
            <a:br>
              <a:rPr lang="en-GB" dirty="0"/>
            </a:br>
            <a:r>
              <a:rPr lang="en-GB" dirty="0"/>
              <a:t>      &lt;style type="text/</a:t>
            </a:r>
            <a:r>
              <a:rPr lang="en-GB" dirty="0" err="1"/>
              <a:t>css</a:t>
            </a:r>
            <a:r>
              <a:rPr lang="en-GB" dirty="0"/>
              <a:t>"&gt;</a:t>
            </a:r>
            <a:br>
              <a:rPr lang="en-GB" dirty="0"/>
            </a:br>
            <a:r>
              <a:rPr lang="en-GB" dirty="0"/>
              <a:t>         #layer1 {</a:t>
            </a:r>
            <a:r>
              <a:rPr lang="en-GB" dirty="0" err="1"/>
              <a:t>position:absolute</a:t>
            </a:r>
            <a:r>
              <a:rPr lang="en-GB" dirty="0"/>
              <a:t>; left:100; top:100; z-Index:0; background-</a:t>
            </a:r>
            <a:r>
              <a:rPr lang="en-GB" dirty="0" err="1"/>
              <a:t>color</a:t>
            </a:r>
            <a:r>
              <a:rPr lang="en-GB" dirty="0"/>
              <a:t>:#FF9}</a:t>
            </a:r>
            <a:br>
              <a:rPr lang="en-GB" dirty="0"/>
            </a:br>
            <a:r>
              <a:rPr lang="en-GB" dirty="0"/>
              <a:t>         #layer2 {</a:t>
            </a:r>
            <a:r>
              <a:rPr lang="en-GB" dirty="0" err="1"/>
              <a:t>position:absolute</a:t>
            </a:r>
            <a:r>
              <a:rPr lang="en-GB" dirty="0"/>
              <a:t>; left:120; top:120; z-Index:1; background-</a:t>
            </a:r>
            <a:r>
              <a:rPr lang="en-GB" dirty="0" err="1"/>
              <a:t>color</a:t>
            </a:r>
            <a:r>
              <a:rPr lang="en-GB" dirty="0"/>
              <a:t>:#6CC}</a:t>
            </a:r>
            <a:br>
              <a:rPr lang="en-GB" dirty="0"/>
            </a:br>
            <a:r>
              <a:rPr lang="en-GB" dirty="0"/>
              <a:t>      &lt;/style&gt;</a:t>
            </a:r>
            <a:br>
              <a:rPr lang="en-GB" dirty="0"/>
            </a:br>
            <a:r>
              <a:rPr lang="en-GB" dirty="0"/>
              <a:t>   &lt;/head&gt;</a:t>
            </a:r>
            <a:br>
              <a:rPr lang="en-GB" dirty="0"/>
            </a:br>
            <a:r>
              <a:rPr lang="en-GB" dirty="0"/>
              <a:t>   &lt;body&gt;</a:t>
            </a:r>
            <a:br>
              <a:rPr lang="en-GB" dirty="0"/>
            </a:br>
            <a:r>
              <a:rPr lang="en-GB" dirty="0"/>
              <a:t>      &lt;div ID="layer1"&gt;</a:t>
            </a:r>
            <a:br>
              <a:rPr lang="en-GB" dirty="0"/>
            </a:br>
            <a:r>
              <a:rPr lang="en-GB" dirty="0"/>
              <a:t>         THIS IS LAYER 1&lt;</a:t>
            </a:r>
            <a:r>
              <a:rPr lang="en-GB" dirty="0" err="1"/>
              <a:t>br</a:t>
            </a:r>
            <a:r>
              <a:rPr lang="en-GB" dirty="0"/>
              <a:t>&gt;POSITIONED AT 100,100</a:t>
            </a:r>
            <a:br>
              <a:rPr lang="en-GB" dirty="0"/>
            </a:br>
            <a:r>
              <a:rPr lang="en-GB" dirty="0"/>
              <a:t>      &lt;/div&gt;</a:t>
            </a:r>
            <a:br>
              <a:rPr lang="en-GB" dirty="0"/>
            </a:br>
            <a:r>
              <a:rPr lang="en-GB" dirty="0"/>
              <a:t>      &lt;div ID="layer2"&gt;</a:t>
            </a:r>
            <a:br>
              <a:rPr lang="en-GB" dirty="0"/>
            </a:br>
            <a:r>
              <a:rPr lang="en-GB" dirty="0"/>
              <a:t>         THIS IS LAYER 2&lt;</a:t>
            </a:r>
            <a:r>
              <a:rPr lang="en-GB" dirty="0" err="1"/>
              <a:t>br</a:t>
            </a:r>
            <a:r>
              <a:rPr lang="en-GB" dirty="0"/>
              <a:t>&gt;POSITIONED AT 140,140</a:t>
            </a:r>
            <a:br>
              <a:rPr lang="en-GB" dirty="0"/>
            </a:br>
            <a:r>
              <a:rPr lang="en-GB" dirty="0"/>
              <a:t>      &lt;/div&gt;</a:t>
            </a:r>
            <a:br>
              <a:rPr lang="en-GB" dirty="0"/>
            </a:br>
            <a:r>
              <a:rPr lang="en-GB" dirty="0"/>
              <a:t>   &lt;/body&gt;</a:t>
            </a:r>
            <a:br>
              <a:rPr lang="en-GB" dirty="0"/>
            </a:br>
            <a:r>
              <a:rPr lang="en-GB" dirty="0"/>
              <a:t>&lt;/html&gt;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27FDD-764D-4287-B8C4-46DB05BE8A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3789040"/>
            <a:ext cx="2933700" cy="16002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052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A181-8319-45A1-ADAF-9E7D90A2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5E62-5E15-40C3-94EF-C8EBA1D84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1904999"/>
            <a:ext cx="11089231" cy="4114801"/>
          </a:xfrm>
        </p:spPr>
        <p:txBody>
          <a:bodyPr/>
          <a:lstStyle/>
          <a:p>
            <a:r>
              <a:rPr lang="en-GB" dirty="0"/>
              <a:t>#layer1 {</a:t>
            </a:r>
            <a:r>
              <a:rPr lang="en-GB" dirty="0" err="1"/>
              <a:t>position:absolute</a:t>
            </a:r>
            <a:r>
              <a:rPr lang="en-GB" dirty="0"/>
              <a:t>; left:100; top:100; z-Index:0; background-</a:t>
            </a:r>
            <a:r>
              <a:rPr lang="en-GB" dirty="0" err="1"/>
              <a:t>color</a:t>
            </a:r>
            <a:r>
              <a:rPr lang="en-GB" dirty="0"/>
              <a:t>:#FF9}</a:t>
            </a:r>
          </a:p>
          <a:p>
            <a:r>
              <a:rPr lang="en-GB" dirty="0"/>
              <a:t>#layer2 {</a:t>
            </a:r>
            <a:r>
              <a:rPr lang="en-GB" dirty="0" err="1"/>
              <a:t>position:absolute</a:t>
            </a:r>
            <a:r>
              <a:rPr lang="en-GB" dirty="0"/>
              <a:t>; left:120; top:120; z-Index:1; background-</a:t>
            </a:r>
            <a:r>
              <a:rPr lang="en-GB" dirty="0" err="1"/>
              <a:t>color</a:t>
            </a:r>
            <a:r>
              <a:rPr lang="en-GB" dirty="0"/>
              <a:t>:#6CC}</a:t>
            </a:r>
          </a:p>
          <a:p>
            <a:endParaRPr lang="en-GB" dirty="0"/>
          </a:p>
          <a:p>
            <a:r>
              <a:rPr lang="en-GB" dirty="0"/>
              <a:t>Position set to absolute</a:t>
            </a:r>
          </a:p>
          <a:p>
            <a:r>
              <a:rPr lang="en-GB" dirty="0"/>
              <a:t>Left &amp; Top set in pixels</a:t>
            </a:r>
          </a:p>
          <a:p>
            <a:r>
              <a:rPr lang="en-GB" dirty="0"/>
              <a:t>z-Index set for different layers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1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7B04-0283-40D3-BF7A-5D3BAB9B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position:static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58DC-954D-4B07-9994-6AC87AC9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</a:t>
            </a:r>
          </a:p>
          <a:p>
            <a:r>
              <a:rPr lang="en-US" dirty="0"/>
              <a:t>The element isn’t affected by position properties – it just continues in the flow of the page, as our previous examples have.</a:t>
            </a:r>
          </a:p>
          <a:p>
            <a:r>
              <a:rPr lang="en-US" dirty="0" err="1"/>
              <a:t>div.static</a:t>
            </a:r>
            <a:r>
              <a:rPr lang="en-US" dirty="0"/>
              <a:t> { </a:t>
            </a:r>
            <a:r>
              <a:rPr lang="en-US" dirty="0" err="1"/>
              <a:t>position:static</a:t>
            </a:r>
            <a:r>
              <a:rPr lang="en-US" dirty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50013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6DB8-083B-4092-96C0-110B8A40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position:relative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DD6E-BC54-4AEB-81A6-26104D8D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/>
          <a:lstStyle/>
          <a:p>
            <a:r>
              <a:rPr lang="en-US" dirty="0"/>
              <a:t>Moves an element relative to its normal position.</a:t>
            </a:r>
          </a:p>
          <a:p>
            <a:pPr lvl="1"/>
            <a:r>
              <a:rPr lang="en-US" dirty="0" err="1"/>
              <a:t>div.relative</a:t>
            </a:r>
            <a:r>
              <a:rPr lang="en-US" dirty="0"/>
              <a:t> { </a:t>
            </a:r>
            <a:r>
              <a:rPr lang="en-US" dirty="0" err="1"/>
              <a:t>position:relative</a:t>
            </a:r>
            <a:r>
              <a:rPr lang="en-US" dirty="0"/>
              <a:t>; left: 20px; top: 20px; }</a:t>
            </a:r>
          </a:p>
          <a:p>
            <a:r>
              <a:rPr lang="en-US" dirty="0"/>
              <a:t>In this case the element is moved 20 pixels from the top of its normal position, and 20 pixels from the left of its normal position.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 relatively positioned element is removed from the normal flow of the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3F616-9114-4ACD-AF66-D95C5E891A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60" y="3789040"/>
            <a:ext cx="2628900" cy="8286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DCACAC-20DA-4116-949D-EB5797001002}"/>
              </a:ext>
            </a:extLst>
          </p:cNvPr>
          <p:cNvSpPr/>
          <p:nvPr/>
        </p:nvSpPr>
        <p:spPr>
          <a:xfrm>
            <a:off x="2422004" y="3869713"/>
            <a:ext cx="6092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&lt;div class="static"&gt;This div is statically positioned!&lt;/div&gt;</a:t>
            </a:r>
            <a:b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&lt;div class="relative"&gt;This div is relatively positioned!&lt;/div&gt;</a:t>
            </a:r>
            <a:b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0D6406-C790-4317-81A6-85B7F1E34E82}"/>
              </a:ext>
            </a:extLst>
          </p:cNvPr>
          <p:cNvSpPr/>
          <p:nvPr/>
        </p:nvSpPr>
        <p:spPr>
          <a:xfrm>
            <a:off x="2386063" y="575038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&lt;div class="relative"&gt;This div is relatively positioned!&lt;/div&gt; &lt;div class="static"&gt;This div is statically positioned!&lt;/div&gt;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978D2-F676-4EFE-9F0B-35E02CF6C3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60" y="5575056"/>
            <a:ext cx="2895600" cy="9429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530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B796-9C8B-4832-A75C-7C8DB5DC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position:fixed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67E5-101A-407C-BA50-97565280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an element in a fixed position on the page, within the viewable area.</a:t>
            </a:r>
          </a:p>
          <a:p>
            <a:pPr lvl="1"/>
            <a:r>
              <a:rPr lang="en-US" dirty="0"/>
              <a:t>In other words, the element will remain in place even when the page scrolls.</a:t>
            </a:r>
          </a:p>
          <a:p>
            <a:pPr marL="231775" lvl="1" indent="0">
              <a:buNone/>
            </a:pPr>
            <a:r>
              <a:rPr lang="en-US" dirty="0"/>
              <a:t>		</a:t>
            </a:r>
            <a:r>
              <a:rPr lang="en-US" dirty="0" err="1"/>
              <a:t>div.fixed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	   position: fixed;</a:t>
            </a:r>
            <a:br>
              <a:rPr lang="en-US" dirty="0"/>
            </a:br>
            <a:r>
              <a:rPr lang="en-US" dirty="0"/>
              <a:t>		   top: 0px;</a:t>
            </a:r>
            <a:br>
              <a:rPr lang="en-US" dirty="0"/>
            </a:br>
            <a:r>
              <a:rPr lang="en-US" dirty="0"/>
              <a:t>		   right: 0px;</a:t>
            </a:r>
            <a:br>
              <a:rPr lang="en-US" dirty="0"/>
            </a:br>
            <a:r>
              <a:rPr lang="en-US" dirty="0"/>
              <a:t>		   width: 200px;</a:t>
            </a:r>
            <a:br>
              <a:rPr lang="en-US" dirty="0"/>
            </a:br>
            <a:r>
              <a:rPr lang="en-US" dirty="0"/>
              <a:t>		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0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DD38-8A9E-44B3-897B-35EC7FA5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position:absolute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D93C-95BA-4E39-853C-21689E31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Elements can be positioned precisely on the page</a:t>
            </a:r>
          </a:p>
          <a:p>
            <a:pPr lvl="1"/>
            <a:r>
              <a:rPr lang="en-US" dirty="0"/>
              <a:t>unlike fixed elements, absolute elements will scroll with the page.</a:t>
            </a:r>
          </a:p>
          <a:p>
            <a:r>
              <a:rPr lang="en-US" dirty="0"/>
              <a:t>Absolute elements are positioned relative to its immediate ancestor</a:t>
            </a:r>
          </a:p>
          <a:p>
            <a:pPr lvl="1"/>
            <a:r>
              <a:rPr lang="en-GB" dirty="0"/>
              <a:t>&lt;body&gt;</a:t>
            </a:r>
            <a:br>
              <a:rPr lang="en-GB" dirty="0"/>
            </a:br>
            <a:r>
              <a:rPr lang="en-GB" dirty="0"/>
              <a:t>      &lt;div ID="layer1"&gt;</a:t>
            </a:r>
            <a:br>
              <a:rPr lang="en-GB" dirty="0"/>
            </a:br>
            <a:r>
              <a:rPr lang="en-GB" dirty="0"/>
              <a:t>         THIS IS LAYER 1&lt;</a:t>
            </a:r>
            <a:r>
              <a:rPr lang="en-GB" dirty="0" err="1"/>
              <a:t>br</a:t>
            </a:r>
            <a:r>
              <a:rPr lang="en-GB" dirty="0"/>
              <a:t>&gt;POSITIONED AT 100,100</a:t>
            </a:r>
            <a:br>
              <a:rPr lang="en-GB" dirty="0"/>
            </a:br>
            <a:r>
              <a:rPr lang="en-GB" dirty="0"/>
              <a:t>      &lt;/div&gt;</a:t>
            </a:r>
            <a:br>
              <a:rPr lang="en-GB" dirty="0"/>
            </a:br>
            <a:r>
              <a:rPr lang="en-GB" dirty="0"/>
              <a:t>      &lt;div ID="layer2"&gt;</a:t>
            </a:r>
            <a:br>
              <a:rPr lang="en-GB" dirty="0"/>
            </a:br>
            <a:r>
              <a:rPr lang="en-GB" dirty="0"/>
              <a:t>         THIS IS LAYER 2&lt;</a:t>
            </a:r>
            <a:r>
              <a:rPr lang="en-GB" dirty="0" err="1"/>
              <a:t>br</a:t>
            </a:r>
            <a:r>
              <a:rPr lang="en-GB" dirty="0"/>
              <a:t>&gt;POSITIONED AT 140,140</a:t>
            </a:r>
            <a:br>
              <a:rPr lang="en-GB" dirty="0"/>
            </a:br>
            <a:r>
              <a:rPr lang="en-GB" dirty="0"/>
              <a:t>      &lt;/div&gt;</a:t>
            </a:r>
            <a:br>
              <a:rPr lang="en-GB" dirty="0"/>
            </a:br>
            <a:r>
              <a:rPr lang="en-GB" dirty="0"/>
              <a:t>   &lt;/body&gt;</a:t>
            </a:r>
          </a:p>
          <a:p>
            <a:r>
              <a:rPr lang="en-GB" dirty="0"/>
              <a:t>In this example, the elements are positioned relative to the body of the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BC17-4087-4372-84F3-0292B93A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relative and absolute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439D8-E367-482A-9B45-352C5387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665295" cy="4114801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&lt;html&gt;</a:t>
            </a:r>
            <a:br>
              <a:rPr lang="en-US" sz="1900" dirty="0"/>
            </a:br>
            <a:r>
              <a:rPr lang="en-US" sz="1900" dirty="0"/>
              <a:t>&lt;head&gt;</a:t>
            </a:r>
            <a:br>
              <a:rPr lang="en-US" sz="1900" dirty="0"/>
            </a:br>
            <a:r>
              <a:rPr lang="en-US" sz="1900" dirty="0"/>
              <a:t>&lt;style type="text/</a:t>
            </a:r>
            <a:r>
              <a:rPr lang="en-US" sz="1900" dirty="0" err="1"/>
              <a:t>css</a:t>
            </a:r>
            <a:r>
              <a:rPr lang="en-US" sz="1900" dirty="0"/>
              <a:t>"&gt;</a:t>
            </a:r>
            <a:br>
              <a:rPr lang="en-US" sz="1900" dirty="0"/>
            </a:br>
            <a:r>
              <a:rPr lang="en-US" sz="1900" dirty="0"/>
              <a:t>   </a:t>
            </a:r>
            <a:r>
              <a:rPr lang="en-US" sz="1900" dirty="0" err="1"/>
              <a:t>div.relative</a:t>
            </a:r>
            <a:r>
              <a:rPr lang="en-US" sz="1900" dirty="0"/>
              <a:t> { </a:t>
            </a:r>
            <a:r>
              <a:rPr lang="en-US" sz="1900" dirty="0" err="1"/>
              <a:t>position:relative</a:t>
            </a:r>
            <a:r>
              <a:rPr lang="en-US" sz="1900" dirty="0"/>
              <a:t>; width:400px; height:200px; border: 1px solid black; }</a:t>
            </a:r>
            <a:br>
              <a:rPr lang="en-US" sz="1900" dirty="0"/>
            </a:br>
            <a:r>
              <a:rPr lang="en-US" sz="1900" dirty="0"/>
              <a:t>   </a:t>
            </a:r>
            <a:r>
              <a:rPr lang="en-US" sz="1900" dirty="0" err="1"/>
              <a:t>div.absolute</a:t>
            </a:r>
            <a:r>
              <a:rPr lang="en-US" sz="1900" dirty="0"/>
              <a:t> { </a:t>
            </a:r>
            <a:r>
              <a:rPr lang="en-US" sz="1900" dirty="0" err="1"/>
              <a:t>position:absolute</a:t>
            </a:r>
            <a:r>
              <a:rPr lang="en-US" sz="1900" dirty="0"/>
              <a:t>; width:200px; height:100px; top:80px; right:20px; border: 2px solid black; }</a:t>
            </a:r>
            <a:br>
              <a:rPr lang="en-US" sz="1900" dirty="0"/>
            </a:br>
            <a:r>
              <a:rPr lang="en-US" sz="1900" dirty="0"/>
              <a:t>&lt;/style&gt;</a:t>
            </a:r>
            <a:br>
              <a:rPr lang="en-US" sz="1900" dirty="0"/>
            </a:br>
            <a:r>
              <a:rPr lang="en-US" sz="1900" dirty="0"/>
              <a:t>&lt;/head&gt;</a:t>
            </a:r>
            <a:br>
              <a:rPr lang="en-US" sz="1900" dirty="0"/>
            </a:br>
            <a:r>
              <a:rPr lang="en-US" sz="1900" dirty="0"/>
              <a:t>&lt;body&gt;</a:t>
            </a:r>
            <a:br>
              <a:rPr lang="en-US" sz="1900" dirty="0"/>
            </a:br>
            <a:r>
              <a:rPr lang="en-US" sz="1900" dirty="0"/>
              <a:t>   &lt;div class="relative"&gt;</a:t>
            </a:r>
            <a:br>
              <a:rPr lang="en-US" sz="1900" dirty="0"/>
            </a:br>
            <a:r>
              <a:rPr lang="en-US" sz="1900" dirty="0"/>
              <a:t>      This div is relatively positioned!</a:t>
            </a:r>
            <a:br>
              <a:rPr lang="en-US" sz="1900" dirty="0"/>
            </a:br>
            <a:r>
              <a:rPr lang="en-US" sz="1900" dirty="0"/>
              <a:t>      &lt;div class="absolute"&gt;</a:t>
            </a:r>
            <a:br>
              <a:rPr lang="en-US" sz="1900" dirty="0"/>
            </a:br>
            <a:r>
              <a:rPr lang="en-US" sz="1900" dirty="0"/>
              <a:t>         This div is absolutely positioned!</a:t>
            </a:r>
            <a:br>
              <a:rPr lang="en-US" sz="1900" dirty="0"/>
            </a:br>
            <a:r>
              <a:rPr lang="en-US" sz="1900" dirty="0"/>
              <a:t>      &lt;/div&gt;</a:t>
            </a:r>
            <a:br>
              <a:rPr lang="en-US" sz="1900" dirty="0"/>
            </a:br>
            <a:r>
              <a:rPr lang="en-US" sz="1900" dirty="0"/>
              <a:t>   &lt;/div&gt;</a:t>
            </a:r>
            <a:br>
              <a:rPr lang="en-US" sz="1900" dirty="0"/>
            </a:br>
            <a:r>
              <a:rPr lang="en-US" sz="1900" dirty="0"/>
              <a:t>&lt;/body&gt;</a:t>
            </a:r>
            <a:br>
              <a:rPr lang="en-US" sz="1900" dirty="0"/>
            </a:br>
            <a:r>
              <a:rPr lang="en-US" sz="1900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4E582-174F-43DE-BFC1-28D6DB17FA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364" y="3800475"/>
            <a:ext cx="5181600" cy="22193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730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12481</TotalTime>
  <Words>2424</Words>
  <Application>Microsoft Office PowerPoint</Application>
  <PresentationFormat>Custom</PresentationFormat>
  <Paragraphs>146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Corbel</vt:lpstr>
      <vt:lpstr>Digital Blue Tunnel 16x9</vt:lpstr>
      <vt:lpstr>Web Programming Language</vt:lpstr>
      <vt:lpstr>CSS For Layout</vt:lpstr>
      <vt:lpstr>Remember this Example?</vt:lpstr>
      <vt:lpstr>Remember this?</vt:lpstr>
      <vt:lpstr>position:static</vt:lpstr>
      <vt:lpstr>position:relative</vt:lpstr>
      <vt:lpstr>position:fixed</vt:lpstr>
      <vt:lpstr>position:absolute</vt:lpstr>
      <vt:lpstr>Combining relative and absolute</vt:lpstr>
      <vt:lpstr>Position Summary</vt:lpstr>
      <vt:lpstr>Combining relative and absolute II</vt:lpstr>
      <vt:lpstr>What’s the Problem?</vt:lpstr>
      <vt:lpstr>Floating a Solution</vt:lpstr>
      <vt:lpstr>Floating Columns &amp; Clear</vt:lpstr>
      <vt:lpstr>Borders</vt:lpstr>
      <vt:lpstr>The Box Model</vt:lpstr>
      <vt:lpstr>Margins</vt:lpstr>
      <vt:lpstr>CSS Box-Sizing</vt:lpstr>
      <vt:lpstr>CSS – Responsive Grid-View</vt:lpstr>
      <vt:lpstr>CSS Flexbox</vt:lpstr>
      <vt:lpstr>Bootstrap</vt:lpstr>
      <vt:lpstr>PowerPoint Presentation</vt:lpstr>
      <vt:lpstr>Container, row and col</vt:lpstr>
      <vt:lpstr>Positioning Tip</vt:lpstr>
      <vt:lpstr>CSS Examples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Language</dc:title>
  <dc:creator>Admin</dc:creator>
  <cp:lastModifiedBy>KENNETH COSH</cp:lastModifiedBy>
  <cp:revision>18</cp:revision>
  <dcterms:created xsi:type="dcterms:W3CDTF">2018-07-28T07:33:46Z</dcterms:created>
  <dcterms:modified xsi:type="dcterms:W3CDTF">2022-05-21T15:27:36Z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