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90" r:id="rId11"/>
    <p:sldId id="291" r:id="rId12"/>
    <p:sldId id="292" r:id="rId13"/>
    <p:sldId id="302" r:id="rId14"/>
    <p:sldId id="265" r:id="rId15"/>
    <p:sldId id="266" r:id="rId16"/>
    <p:sldId id="267" r:id="rId17"/>
    <p:sldId id="293" r:id="rId18"/>
    <p:sldId id="294" r:id="rId19"/>
    <p:sldId id="295" r:id="rId20"/>
    <p:sldId id="296" r:id="rId21"/>
    <p:sldId id="268" r:id="rId22"/>
    <p:sldId id="269" r:id="rId23"/>
    <p:sldId id="270" r:id="rId24"/>
    <p:sldId id="271" r:id="rId25"/>
    <p:sldId id="272" r:id="rId26"/>
    <p:sldId id="273" r:id="rId27"/>
    <p:sldId id="274" r:id="rId28"/>
    <p:sldId id="275" r:id="rId29"/>
    <p:sldId id="276" r:id="rId30"/>
    <p:sldId id="277" r:id="rId31"/>
    <p:sldId id="297" r:id="rId32"/>
    <p:sldId id="298" r:id="rId33"/>
    <p:sldId id="278" r:id="rId34"/>
    <p:sldId id="279" r:id="rId35"/>
    <p:sldId id="280" r:id="rId36"/>
    <p:sldId id="284" r:id="rId37"/>
    <p:sldId id="281" r:id="rId38"/>
    <p:sldId id="282" r:id="rId39"/>
    <p:sldId id="283" r:id="rId40"/>
    <p:sldId id="299" r:id="rId41"/>
    <p:sldId id="300" r:id="rId42"/>
    <p:sldId id="30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60190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E7AD6A2-B10A-4B3C-A047-F9C3B6DFAE2C}" type="datetimeFigureOut">
              <a:rPr lang="en-US" smtClean="0"/>
              <a:t>7/9/2022</a:t>
            </a:fld>
            <a:endParaRPr lang="en-US"/>
          </a:p>
        </p:txBody>
      </p:sp>
      <p:sp>
        <p:nvSpPr>
          <p:cNvPr id="6" name="Slide Number Placeholder 5"/>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294086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E7AD6A2-B10A-4B3C-A047-F9C3B6DFAE2C}" type="datetimeFigureOut">
              <a:rPr lang="en-US" smtClean="0"/>
              <a:t>7/9/2022</a:t>
            </a:fld>
            <a:endParaRPr lang="en-US"/>
          </a:p>
        </p:txBody>
      </p:sp>
      <p:sp>
        <p:nvSpPr>
          <p:cNvPr id="6" name="Slide Number Placeholder 5"/>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380559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E7AD6A2-B10A-4B3C-A047-F9C3B6DFAE2C}" type="datetimeFigureOut">
              <a:rPr lang="en-US" smtClean="0"/>
              <a:t>7/9/2022</a:t>
            </a:fld>
            <a:endParaRPr lang="en-US"/>
          </a:p>
        </p:txBody>
      </p:sp>
      <p:sp>
        <p:nvSpPr>
          <p:cNvPr id="6" name="Slide Number Placeholder 5"/>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230024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E7AD6A2-B10A-4B3C-A047-F9C3B6DFAE2C}" type="datetimeFigureOut">
              <a:rPr lang="en-US" smtClean="0"/>
              <a:t>7/9/2022</a:t>
            </a:fld>
            <a:endParaRPr lang="en-US"/>
          </a:p>
        </p:txBody>
      </p:sp>
      <p:sp>
        <p:nvSpPr>
          <p:cNvPr id="6" name="Slide Number Placeholder 5"/>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263545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E7AD6A2-B10A-4B3C-A047-F9C3B6DFAE2C}" type="datetimeFigureOut">
              <a:rPr lang="en-US" smtClean="0"/>
              <a:t>7/9/2022</a:t>
            </a:fld>
            <a:endParaRPr lang="en-US"/>
          </a:p>
        </p:txBody>
      </p:sp>
      <p:sp>
        <p:nvSpPr>
          <p:cNvPr id="7" name="Slide Number Placeholder 6"/>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350676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E7AD6A2-B10A-4B3C-A047-F9C3B6DFAE2C}" type="datetimeFigureOut">
              <a:rPr lang="en-US" smtClean="0"/>
              <a:t>7/9/2022</a:t>
            </a:fld>
            <a:endParaRPr lang="en-US"/>
          </a:p>
        </p:txBody>
      </p:sp>
      <p:sp>
        <p:nvSpPr>
          <p:cNvPr id="9" name="Slide Number Placeholder 8"/>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395985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2E7AD6A2-B10A-4B3C-A047-F9C3B6DFAE2C}" type="datetimeFigureOut">
              <a:rPr lang="en-US" smtClean="0"/>
              <a:t>7/9/2022</a:t>
            </a:fld>
            <a:endParaRPr lang="en-US"/>
          </a:p>
        </p:txBody>
      </p:sp>
      <p:sp>
        <p:nvSpPr>
          <p:cNvPr id="5" name="Slide Number Placeholder 4"/>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147566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2E7AD6A2-B10A-4B3C-A047-F9C3B6DFAE2C}" type="datetimeFigureOut">
              <a:rPr lang="en-US" smtClean="0"/>
              <a:t>7/9/2022</a:t>
            </a:fld>
            <a:endParaRPr lang="en-US"/>
          </a:p>
        </p:txBody>
      </p:sp>
      <p:sp>
        <p:nvSpPr>
          <p:cNvPr id="4" name="Slide Number Placeholder 3"/>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236251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E7AD6A2-B10A-4B3C-A047-F9C3B6DFAE2C}" type="datetimeFigureOut">
              <a:rPr lang="en-US" smtClean="0"/>
              <a:t>7/9/2022</a:t>
            </a:fld>
            <a:endParaRPr lang="en-US"/>
          </a:p>
        </p:txBody>
      </p:sp>
      <p:sp>
        <p:nvSpPr>
          <p:cNvPr id="7" name="Slide Number Placeholder 6"/>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29920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E7AD6A2-B10A-4B3C-A047-F9C3B6DFAE2C}" type="datetimeFigureOut">
              <a:rPr lang="en-US" smtClean="0"/>
              <a:t>7/9/2022</a:t>
            </a:fld>
            <a:endParaRPr lang="en-US"/>
          </a:p>
        </p:txBody>
      </p:sp>
      <p:sp>
        <p:nvSpPr>
          <p:cNvPr id="7" name="Slide Number Placeholder 6"/>
          <p:cNvSpPr>
            <a:spLocks noGrp="1"/>
          </p:cNvSpPr>
          <p:nvPr>
            <p:ph type="sldNum" sz="quarter" idx="12"/>
          </p:nvPr>
        </p:nvSpPr>
        <p:spPr/>
        <p:txBody>
          <a:bodyPr/>
          <a:lstStyle/>
          <a:p>
            <a:fld id="{4BE1E2B0-31CA-4B00-8175-1AA2F4022D7F}" type="slidenum">
              <a:rPr lang="en-US" smtClean="0"/>
              <a:t>‹#›</a:t>
            </a:fld>
            <a:endParaRPr lang="en-US"/>
          </a:p>
        </p:txBody>
      </p:sp>
    </p:spTree>
    <p:extLst>
      <p:ext uri="{BB962C8B-B14F-4D97-AF65-F5344CB8AC3E}">
        <p14:creationId xmlns:p14="http://schemas.microsoft.com/office/powerpoint/2010/main" val="379602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E7AD6A2-B10A-4B3C-A047-F9C3B6DFAE2C}" type="datetimeFigureOut">
              <a:rPr lang="en-US" smtClean="0"/>
              <a:t>7/9/2022</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4BE1E2B0-31CA-4B00-8175-1AA2F4022D7F}" type="slidenum">
              <a:rPr lang="en-US" smtClean="0"/>
              <a:t>‹#›</a:t>
            </a:fld>
            <a:endParaRPr lang="en-US"/>
          </a:p>
        </p:txBody>
      </p:sp>
    </p:spTree>
    <p:extLst>
      <p:ext uri="{BB962C8B-B14F-4D97-AF65-F5344CB8AC3E}">
        <p14:creationId xmlns:p14="http://schemas.microsoft.com/office/powerpoint/2010/main" val="42524876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2769-B129-42C1-984B-A99B6BE2CC07}"/>
              </a:ext>
            </a:extLst>
          </p:cNvPr>
          <p:cNvSpPr>
            <a:spLocks noGrp="1"/>
          </p:cNvSpPr>
          <p:nvPr>
            <p:ph type="ctrTitle"/>
          </p:nvPr>
        </p:nvSpPr>
        <p:spPr/>
        <p:txBody>
          <a:bodyPr/>
          <a:lstStyle/>
          <a:p>
            <a:r>
              <a:rPr lang="en-US" dirty="0"/>
              <a:t>Web Programming Language</a:t>
            </a:r>
          </a:p>
        </p:txBody>
      </p:sp>
      <p:sp>
        <p:nvSpPr>
          <p:cNvPr id="3" name="Subtitle 2">
            <a:extLst>
              <a:ext uri="{FF2B5EF4-FFF2-40B4-BE49-F238E27FC236}">
                <a16:creationId xmlns:a16="http://schemas.microsoft.com/office/drawing/2014/main" id="{B58A8E4D-D607-4334-9EC7-5B3B33D5707D}"/>
              </a:ext>
            </a:extLst>
          </p:cNvPr>
          <p:cNvSpPr>
            <a:spLocks noGrp="1"/>
          </p:cNvSpPr>
          <p:nvPr>
            <p:ph type="subTitle" idx="1"/>
          </p:nvPr>
        </p:nvSpPr>
        <p:spPr/>
        <p:txBody>
          <a:bodyPr/>
          <a:lstStyle/>
          <a:p>
            <a:r>
              <a:rPr lang="en-US" dirty="0"/>
              <a:t>Week 4</a:t>
            </a:r>
          </a:p>
          <a:p>
            <a:r>
              <a:rPr lang="en-US" dirty="0"/>
              <a:t>Introducing </a:t>
            </a:r>
            <a:r>
              <a:rPr lang="en-US" dirty="0" err="1"/>
              <a:t>Javascript</a:t>
            </a:r>
            <a:endParaRPr lang="en-US" dirty="0"/>
          </a:p>
        </p:txBody>
      </p:sp>
    </p:spTree>
    <p:extLst>
      <p:ext uri="{BB962C8B-B14F-4D97-AF65-F5344CB8AC3E}">
        <p14:creationId xmlns:p14="http://schemas.microsoft.com/office/powerpoint/2010/main" val="38985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F90C-9038-4D80-B284-A14C2ABDD52A}"/>
              </a:ext>
            </a:extLst>
          </p:cNvPr>
          <p:cNvSpPr>
            <a:spLocks noGrp="1"/>
          </p:cNvSpPr>
          <p:nvPr>
            <p:ph type="title"/>
          </p:nvPr>
        </p:nvSpPr>
        <p:spPr/>
        <p:txBody>
          <a:bodyPr/>
          <a:lstStyle/>
          <a:p>
            <a:r>
              <a:rPr lang="en-US" dirty="0"/>
              <a:t>JavaScript let</a:t>
            </a:r>
          </a:p>
        </p:txBody>
      </p:sp>
      <p:sp>
        <p:nvSpPr>
          <p:cNvPr id="3" name="Content Placeholder 2">
            <a:extLst>
              <a:ext uri="{FF2B5EF4-FFF2-40B4-BE49-F238E27FC236}">
                <a16:creationId xmlns:a16="http://schemas.microsoft.com/office/drawing/2014/main" id="{A1617736-70FE-4FB2-BA47-3F8EE106D911}"/>
              </a:ext>
            </a:extLst>
          </p:cNvPr>
          <p:cNvSpPr>
            <a:spLocks noGrp="1"/>
          </p:cNvSpPr>
          <p:nvPr>
            <p:ph idx="1"/>
          </p:nvPr>
        </p:nvSpPr>
        <p:spPr/>
        <p:txBody>
          <a:bodyPr>
            <a:normAutofit fontScale="92500" lnSpcReduction="20000"/>
          </a:bodyPr>
          <a:lstStyle/>
          <a:p>
            <a:r>
              <a:rPr lang="en-US" dirty="0"/>
              <a:t>The function scope of var can cause confusion &amp; bugs;</a:t>
            </a:r>
          </a:p>
          <a:p>
            <a:pPr marL="0" indent="0">
              <a:buNone/>
            </a:pPr>
            <a:r>
              <a:rPr lang="en-US" dirty="0"/>
              <a:t>function test()</a:t>
            </a:r>
          </a:p>
          <a:p>
            <a:pPr marL="0" indent="0">
              <a:buNone/>
            </a:pPr>
            <a:r>
              <a:rPr lang="en-US" dirty="0"/>
              <a:t>{</a:t>
            </a:r>
          </a:p>
          <a:p>
            <a:pPr marL="0" indent="0">
              <a:buNone/>
            </a:pPr>
            <a:r>
              <a:rPr lang="en-US" dirty="0"/>
              <a:t>  {</a:t>
            </a:r>
          </a:p>
          <a:p>
            <a:pPr marL="0" indent="0">
              <a:buNone/>
            </a:pPr>
            <a:r>
              <a:rPr lang="en-US" dirty="0"/>
              <a:t>    var </a:t>
            </a:r>
            <a:r>
              <a:rPr lang="en-US" dirty="0" err="1"/>
              <a:t>tmp</a:t>
            </a:r>
            <a:r>
              <a:rPr lang="en-US" dirty="0"/>
              <a:t> = “bar”;</a:t>
            </a:r>
          </a:p>
          <a:p>
            <a:pPr marL="0" indent="0">
              <a:buNone/>
            </a:pPr>
            <a:r>
              <a:rPr lang="en-US" dirty="0"/>
              <a:t>  }</a:t>
            </a:r>
          </a:p>
          <a:p>
            <a:pPr marL="0" indent="0">
              <a:buNone/>
            </a:pPr>
            <a:r>
              <a:rPr lang="en-US" dirty="0"/>
              <a:t>  console.log(</a:t>
            </a:r>
            <a:r>
              <a:rPr lang="en-US" dirty="0" err="1"/>
              <a:t>tmp</a:t>
            </a:r>
            <a:r>
              <a:rPr lang="en-US" dirty="0"/>
              <a:t>); //bar</a:t>
            </a:r>
          </a:p>
          <a:p>
            <a:pPr marL="0" indent="0">
              <a:buNone/>
            </a:pPr>
            <a:r>
              <a:rPr lang="en-US" dirty="0"/>
              <a:t>}</a:t>
            </a:r>
          </a:p>
          <a:p>
            <a:r>
              <a:rPr lang="en-US" dirty="0"/>
              <a:t>So, the keyword let was introduced in 2015.</a:t>
            </a:r>
          </a:p>
        </p:txBody>
      </p:sp>
    </p:spTree>
    <p:extLst>
      <p:ext uri="{BB962C8B-B14F-4D97-AF65-F5344CB8AC3E}">
        <p14:creationId xmlns:p14="http://schemas.microsoft.com/office/powerpoint/2010/main" val="98084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9B0F-A768-4ED6-9576-6ABEAA9EFD56}"/>
              </a:ext>
            </a:extLst>
          </p:cNvPr>
          <p:cNvSpPr>
            <a:spLocks noGrp="1"/>
          </p:cNvSpPr>
          <p:nvPr>
            <p:ph type="title"/>
          </p:nvPr>
        </p:nvSpPr>
        <p:spPr/>
        <p:txBody>
          <a:bodyPr/>
          <a:lstStyle/>
          <a:p>
            <a:r>
              <a:rPr lang="en-US" dirty="0"/>
              <a:t>JavaScript let</a:t>
            </a:r>
          </a:p>
        </p:txBody>
      </p:sp>
      <p:sp>
        <p:nvSpPr>
          <p:cNvPr id="3" name="Content Placeholder 2">
            <a:extLst>
              <a:ext uri="{FF2B5EF4-FFF2-40B4-BE49-F238E27FC236}">
                <a16:creationId xmlns:a16="http://schemas.microsoft.com/office/drawing/2014/main" id="{AA26A344-828B-4A80-BE64-2FA89DE81A8D}"/>
              </a:ext>
            </a:extLst>
          </p:cNvPr>
          <p:cNvSpPr>
            <a:spLocks noGrp="1"/>
          </p:cNvSpPr>
          <p:nvPr>
            <p:ph idx="1"/>
          </p:nvPr>
        </p:nvSpPr>
        <p:spPr/>
        <p:txBody>
          <a:bodyPr>
            <a:normAutofit fontScale="92500" lnSpcReduction="20000"/>
          </a:bodyPr>
          <a:lstStyle/>
          <a:p>
            <a:r>
              <a:rPr lang="en-US" dirty="0"/>
              <a:t>Variables defined with let</a:t>
            </a:r>
          </a:p>
          <a:p>
            <a:pPr lvl="1"/>
            <a:r>
              <a:rPr lang="en-US" dirty="0"/>
              <a:t>Cannot be redeclared</a:t>
            </a:r>
          </a:p>
          <a:p>
            <a:pPr lvl="1"/>
            <a:r>
              <a:rPr lang="en-US" dirty="0"/>
              <a:t>Must be declared before use</a:t>
            </a:r>
          </a:p>
          <a:p>
            <a:pPr lvl="1"/>
            <a:r>
              <a:rPr lang="en-US" dirty="0"/>
              <a:t>Have BLOCK scope</a:t>
            </a:r>
          </a:p>
          <a:p>
            <a:pPr marL="231775" lvl="1" indent="0">
              <a:buNone/>
            </a:pPr>
            <a:r>
              <a:rPr lang="en-US" dirty="0"/>
              <a:t>{</a:t>
            </a:r>
          </a:p>
          <a:p>
            <a:pPr marL="231775" lvl="1" indent="0">
              <a:buNone/>
            </a:pPr>
            <a:r>
              <a:rPr lang="en-US" dirty="0"/>
              <a:t>  var x=2;</a:t>
            </a:r>
          </a:p>
          <a:p>
            <a:pPr marL="231775" lvl="1" indent="0">
              <a:buNone/>
            </a:pPr>
            <a:r>
              <a:rPr lang="en-US" dirty="0"/>
              <a:t>  let y=3;</a:t>
            </a:r>
          </a:p>
          <a:p>
            <a:pPr marL="231775" lvl="1" indent="0">
              <a:buNone/>
            </a:pPr>
            <a:r>
              <a:rPr lang="en-US" dirty="0"/>
              <a:t>}</a:t>
            </a:r>
          </a:p>
          <a:p>
            <a:pPr marL="231775" lvl="1" indent="0">
              <a:buNone/>
            </a:pPr>
            <a:r>
              <a:rPr lang="en-US" dirty="0"/>
              <a:t>//x can be used here, but y can not!</a:t>
            </a:r>
          </a:p>
          <a:p>
            <a:endParaRPr lang="en-US" dirty="0"/>
          </a:p>
          <a:p>
            <a:r>
              <a:rPr lang="en-US" dirty="0"/>
              <a:t>Let will help you avoid making mistakes!</a:t>
            </a:r>
          </a:p>
        </p:txBody>
      </p:sp>
    </p:spTree>
    <p:extLst>
      <p:ext uri="{BB962C8B-B14F-4D97-AF65-F5344CB8AC3E}">
        <p14:creationId xmlns:p14="http://schemas.microsoft.com/office/powerpoint/2010/main" val="282458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BEB0-016B-4B6B-8B6F-35F849FB944C}"/>
              </a:ext>
            </a:extLst>
          </p:cNvPr>
          <p:cNvSpPr>
            <a:spLocks noGrp="1"/>
          </p:cNvSpPr>
          <p:nvPr>
            <p:ph type="title"/>
          </p:nvPr>
        </p:nvSpPr>
        <p:spPr/>
        <p:txBody>
          <a:bodyPr/>
          <a:lstStyle/>
          <a:p>
            <a:r>
              <a:rPr lang="en-US" dirty="0"/>
              <a:t>JavaScript const</a:t>
            </a:r>
          </a:p>
        </p:txBody>
      </p:sp>
      <p:sp>
        <p:nvSpPr>
          <p:cNvPr id="3" name="Content Placeholder 2">
            <a:extLst>
              <a:ext uri="{FF2B5EF4-FFF2-40B4-BE49-F238E27FC236}">
                <a16:creationId xmlns:a16="http://schemas.microsoft.com/office/drawing/2014/main" id="{68FBBBFD-9A78-4E8C-8FEC-94733430E3AA}"/>
              </a:ext>
            </a:extLst>
          </p:cNvPr>
          <p:cNvSpPr>
            <a:spLocks noGrp="1"/>
          </p:cNvSpPr>
          <p:nvPr>
            <p:ph idx="1"/>
          </p:nvPr>
        </p:nvSpPr>
        <p:spPr/>
        <p:txBody>
          <a:bodyPr/>
          <a:lstStyle/>
          <a:p>
            <a:r>
              <a:rPr lang="en-US" dirty="0"/>
              <a:t>“const” was also introduced in 2015 alongside let.</a:t>
            </a:r>
          </a:p>
          <a:p>
            <a:pPr marL="0" indent="0">
              <a:buNone/>
            </a:pPr>
            <a:r>
              <a:rPr lang="en-US" dirty="0"/>
              <a:t>  const PI = 3.1415;</a:t>
            </a:r>
          </a:p>
          <a:p>
            <a:endParaRPr lang="en-US" dirty="0"/>
          </a:p>
          <a:p>
            <a:r>
              <a:rPr lang="en-US" dirty="0"/>
              <a:t>Note: const defines a constant reference to a value, not a constant value, i.e. you CAN change the elements of a constant array, or the properties of a constant object.</a:t>
            </a:r>
          </a:p>
        </p:txBody>
      </p:sp>
    </p:spTree>
    <p:extLst>
      <p:ext uri="{BB962C8B-B14F-4D97-AF65-F5344CB8AC3E}">
        <p14:creationId xmlns:p14="http://schemas.microsoft.com/office/powerpoint/2010/main" val="252216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D9F2E-3557-EE3D-FA5B-CCFFD735BA2F}"/>
              </a:ext>
            </a:extLst>
          </p:cNvPr>
          <p:cNvSpPr>
            <a:spLocks noGrp="1"/>
          </p:cNvSpPr>
          <p:nvPr>
            <p:ph type="title"/>
          </p:nvPr>
        </p:nvSpPr>
        <p:spPr/>
        <p:txBody>
          <a:bodyPr/>
          <a:lstStyle/>
          <a:p>
            <a:r>
              <a:rPr lang="en-US" dirty="0"/>
              <a:t>Which to use?</a:t>
            </a:r>
          </a:p>
        </p:txBody>
      </p:sp>
      <p:sp>
        <p:nvSpPr>
          <p:cNvPr id="3" name="Content Placeholder 2">
            <a:extLst>
              <a:ext uri="{FF2B5EF4-FFF2-40B4-BE49-F238E27FC236}">
                <a16:creationId xmlns:a16="http://schemas.microsoft.com/office/drawing/2014/main" id="{D14757FE-23AF-F2EA-0AF4-6DDF72FCBD8D}"/>
              </a:ext>
            </a:extLst>
          </p:cNvPr>
          <p:cNvSpPr>
            <a:spLocks noGrp="1"/>
          </p:cNvSpPr>
          <p:nvPr>
            <p:ph idx="1"/>
          </p:nvPr>
        </p:nvSpPr>
        <p:spPr/>
        <p:txBody>
          <a:bodyPr/>
          <a:lstStyle/>
          <a:p>
            <a:r>
              <a:rPr lang="en-US" dirty="0"/>
              <a:t>Avoid var!</a:t>
            </a:r>
          </a:p>
          <a:p>
            <a:endParaRPr lang="en-US" dirty="0"/>
          </a:p>
          <a:p>
            <a:r>
              <a:rPr lang="en-US" dirty="0"/>
              <a:t>Use const whenever possible</a:t>
            </a:r>
          </a:p>
          <a:p>
            <a:r>
              <a:rPr lang="en-US" dirty="0"/>
              <a:t>Use let when the variable may change</a:t>
            </a:r>
          </a:p>
        </p:txBody>
      </p:sp>
    </p:spTree>
    <p:extLst>
      <p:ext uri="{BB962C8B-B14F-4D97-AF65-F5344CB8AC3E}">
        <p14:creationId xmlns:p14="http://schemas.microsoft.com/office/powerpoint/2010/main" val="269688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676E-3C81-4B3F-AB03-3D5A5B21EA28}"/>
              </a:ext>
            </a:extLst>
          </p:cNvPr>
          <p:cNvSpPr>
            <a:spLocks noGrp="1"/>
          </p:cNvSpPr>
          <p:nvPr>
            <p:ph type="title"/>
          </p:nvPr>
        </p:nvSpPr>
        <p:spPr/>
        <p:txBody>
          <a:bodyPr/>
          <a:lstStyle/>
          <a:p>
            <a:r>
              <a:rPr lang="en-US" dirty="0"/>
              <a:t>JavaScript console</a:t>
            </a:r>
          </a:p>
        </p:txBody>
      </p:sp>
      <p:sp>
        <p:nvSpPr>
          <p:cNvPr id="3" name="Content Placeholder 2">
            <a:extLst>
              <a:ext uri="{FF2B5EF4-FFF2-40B4-BE49-F238E27FC236}">
                <a16:creationId xmlns:a16="http://schemas.microsoft.com/office/drawing/2014/main" id="{7616AD1E-2505-4BB3-8683-93B00A18FE3A}"/>
              </a:ext>
            </a:extLst>
          </p:cNvPr>
          <p:cNvSpPr>
            <a:spLocks noGrp="1"/>
          </p:cNvSpPr>
          <p:nvPr>
            <p:ph idx="1"/>
          </p:nvPr>
        </p:nvSpPr>
        <p:spPr/>
        <p:txBody>
          <a:bodyPr/>
          <a:lstStyle/>
          <a:p>
            <a:r>
              <a:rPr lang="en-US" dirty="0"/>
              <a:t>The console is a very important tool for developers using JavaScript. Outputting values to the console is very useful for debugging JavaScript code. The console can be accessed through the developer tools in most browsers.</a:t>
            </a:r>
          </a:p>
          <a:p>
            <a:endParaRPr lang="en-US" dirty="0"/>
          </a:p>
        </p:txBody>
      </p:sp>
    </p:spTree>
    <p:extLst>
      <p:ext uri="{BB962C8B-B14F-4D97-AF65-F5344CB8AC3E}">
        <p14:creationId xmlns:p14="http://schemas.microsoft.com/office/powerpoint/2010/main" val="91340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515B-9EAE-49FD-9DAC-28FCE4C1521C}"/>
              </a:ext>
            </a:extLst>
          </p:cNvPr>
          <p:cNvSpPr>
            <a:spLocks noGrp="1"/>
          </p:cNvSpPr>
          <p:nvPr>
            <p:ph type="title"/>
          </p:nvPr>
        </p:nvSpPr>
        <p:spPr/>
        <p:txBody>
          <a:bodyPr/>
          <a:lstStyle/>
          <a:p>
            <a:r>
              <a:rPr lang="en-US" dirty="0"/>
              <a:t>JavaScript Strings</a:t>
            </a:r>
          </a:p>
        </p:txBody>
      </p:sp>
      <p:sp>
        <p:nvSpPr>
          <p:cNvPr id="3" name="Content Placeholder 2">
            <a:extLst>
              <a:ext uri="{FF2B5EF4-FFF2-40B4-BE49-F238E27FC236}">
                <a16:creationId xmlns:a16="http://schemas.microsoft.com/office/drawing/2014/main" id="{C9B98212-44A1-4BF5-BAA9-AFA97E93BDC5}"/>
              </a:ext>
            </a:extLst>
          </p:cNvPr>
          <p:cNvSpPr>
            <a:spLocks noGrp="1"/>
          </p:cNvSpPr>
          <p:nvPr>
            <p:ph idx="1"/>
          </p:nvPr>
        </p:nvSpPr>
        <p:spPr/>
        <p:txBody>
          <a:bodyPr/>
          <a:lstStyle/>
          <a:p>
            <a:pPr marL="0" indent="0">
              <a:buNone/>
            </a:pPr>
            <a:r>
              <a:rPr lang="en-US" dirty="0"/>
              <a:t>Concatenation using +</a:t>
            </a:r>
          </a:p>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let </a:t>
            </a:r>
            <a:r>
              <a:rPr lang="en-US" dirty="0" err="1"/>
              <a:t>firstname</a:t>
            </a:r>
            <a:r>
              <a:rPr lang="en-US" dirty="0"/>
              <a:t> = “John”;</a:t>
            </a:r>
            <a:br>
              <a:rPr lang="en-US" dirty="0"/>
            </a:br>
            <a:r>
              <a:rPr lang="en-US" dirty="0"/>
              <a:t>   let surname = “Smith”;</a:t>
            </a:r>
            <a:br>
              <a:rPr lang="en-US" dirty="0"/>
            </a:br>
            <a:r>
              <a:rPr lang="en-US" dirty="0"/>
              <a:t>   let </a:t>
            </a:r>
            <a:r>
              <a:rPr lang="en-US" dirty="0" err="1"/>
              <a:t>fullname</a:t>
            </a:r>
            <a:r>
              <a:rPr lang="en-US" dirty="0"/>
              <a:t> = </a:t>
            </a:r>
            <a:r>
              <a:rPr lang="en-US" dirty="0" err="1"/>
              <a:t>firstname</a:t>
            </a:r>
            <a:r>
              <a:rPr lang="en-US" dirty="0"/>
              <a:t> + surname;</a:t>
            </a:r>
            <a:br>
              <a:rPr lang="en-US" dirty="0"/>
            </a:br>
            <a:r>
              <a:rPr lang="en-US" dirty="0"/>
              <a:t>   let name = </a:t>
            </a:r>
            <a:r>
              <a:rPr lang="en-US" dirty="0" err="1"/>
              <a:t>fullname</a:t>
            </a:r>
            <a:r>
              <a:rPr lang="en-US" dirty="0"/>
              <a:t>;</a:t>
            </a:r>
            <a:br>
              <a:rPr lang="en-US" dirty="0"/>
            </a:br>
            <a:r>
              <a:rPr lang="en-US" dirty="0"/>
              <a:t>   console.log(</a:t>
            </a:r>
            <a:r>
              <a:rPr lang="en-US" dirty="0" err="1"/>
              <a:t>fullname</a:t>
            </a:r>
            <a:r>
              <a:rPr lang="en-US" dirty="0"/>
              <a:t>);  </a:t>
            </a:r>
            <a:br>
              <a:rPr lang="en-US" dirty="0"/>
            </a:br>
            <a:r>
              <a:rPr lang="en-US" dirty="0"/>
              <a:t>&lt;/script&gt;</a:t>
            </a:r>
          </a:p>
          <a:p>
            <a:endParaRPr lang="en-US" dirty="0"/>
          </a:p>
        </p:txBody>
      </p:sp>
    </p:spTree>
    <p:extLst>
      <p:ext uri="{BB962C8B-B14F-4D97-AF65-F5344CB8AC3E}">
        <p14:creationId xmlns:p14="http://schemas.microsoft.com/office/powerpoint/2010/main" val="17026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D7C-5515-4255-838F-E1D9E2B352AF}"/>
              </a:ext>
            </a:extLst>
          </p:cNvPr>
          <p:cNvSpPr>
            <a:spLocks noGrp="1"/>
          </p:cNvSpPr>
          <p:nvPr>
            <p:ph type="title"/>
          </p:nvPr>
        </p:nvSpPr>
        <p:spPr/>
        <p:txBody>
          <a:bodyPr/>
          <a:lstStyle/>
          <a:p>
            <a:r>
              <a:rPr lang="en-US" dirty="0"/>
              <a:t>JavaScript Strings</a:t>
            </a:r>
          </a:p>
        </p:txBody>
      </p:sp>
      <p:sp>
        <p:nvSpPr>
          <p:cNvPr id="3" name="Content Placeholder 2">
            <a:extLst>
              <a:ext uri="{FF2B5EF4-FFF2-40B4-BE49-F238E27FC236}">
                <a16:creationId xmlns:a16="http://schemas.microsoft.com/office/drawing/2014/main" id="{04AB8539-9A86-4EC5-B62E-2DB6EEC6C82B}"/>
              </a:ext>
            </a:extLst>
          </p:cNvPr>
          <p:cNvSpPr>
            <a:spLocks noGrp="1"/>
          </p:cNvSpPr>
          <p:nvPr>
            <p:ph idx="1"/>
          </p:nvPr>
        </p:nvSpPr>
        <p:spPr/>
        <p:txBody>
          <a:bodyPr/>
          <a:lstStyle/>
          <a:p>
            <a:r>
              <a:rPr lang="en-US" dirty="0"/>
              <a:t>Can be created using “ or ‘</a:t>
            </a:r>
          </a:p>
          <a:p>
            <a:pPr lvl="1"/>
            <a:r>
              <a:rPr lang="en-US" dirty="0"/>
              <a:t>Quotes  can be included in a string using the escape character \</a:t>
            </a:r>
          </a:p>
          <a:p>
            <a:pPr lvl="1"/>
            <a:endParaRPr lang="en-US" dirty="0"/>
          </a:p>
          <a:p>
            <a:pPr marL="231775" lvl="1" indent="0">
              <a:buNone/>
            </a:pPr>
            <a:r>
              <a:rPr lang="en-US" dirty="0"/>
              <a:t>&lt;script type=“text/</a:t>
            </a:r>
            <a:r>
              <a:rPr lang="en-US" dirty="0" err="1"/>
              <a:t>javascript</a:t>
            </a:r>
            <a:r>
              <a:rPr lang="en-US" dirty="0"/>
              <a:t>”&gt;</a:t>
            </a:r>
            <a:br>
              <a:rPr lang="en-US" dirty="0"/>
            </a:br>
            <a:r>
              <a:rPr lang="en-US" dirty="0"/>
              <a:t>   let str1 = “I’m John”;</a:t>
            </a:r>
            <a:br>
              <a:rPr lang="en-US" dirty="0"/>
            </a:br>
            <a:r>
              <a:rPr lang="en-US" dirty="0"/>
              <a:t>   let str2 = ‘I\’m John’;  </a:t>
            </a:r>
            <a:br>
              <a:rPr lang="en-US" dirty="0"/>
            </a:br>
            <a:r>
              <a:rPr lang="en-US" dirty="0"/>
              <a:t>&lt;/script&gt;</a:t>
            </a:r>
          </a:p>
          <a:p>
            <a:pPr marL="231775" lvl="1" indent="0">
              <a:buNone/>
            </a:pPr>
            <a:endParaRPr lang="en-US" dirty="0"/>
          </a:p>
        </p:txBody>
      </p:sp>
    </p:spTree>
    <p:extLst>
      <p:ext uri="{BB962C8B-B14F-4D97-AF65-F5344CB8AC3E}">
        <p14:creationId xmlns:p14="http://schemas.microsoft.com/office/powerpoint/2010/main" val="305871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FC4A-E488-2340-A641-E2E7DC85AD64}"/>
              </a:ext>
            </a:extLst>
          </p:cNvPr>
          <p:cNvSpPr>
            <a:spLocks noGrp="1"/>
          </p:cNvSpPr>
          <p:nvPr>
            <p:ph type="title"/>
          </p:nvPr>
        </p:nvSpPr>
        <p:spPr/>
        <p:txBody>
          <a:bodyPr/>
          <a:lstStyle/>
          <a:p>
            <a:r>
              <a:rPr lang="en-US" dirty="0"/>
              <a:t>JavaScript String Methods I</a:t>
            </a:r>
          </a:p>
        </p:txBody>
      </p:sp>
      <p:sp>
        <p:nvSpPr>
          <p:cNvPr id="3" name="Content Placeholder 2">
            <a:extLst>
              <a:ext uri="{FF2B5EF4-FFF2-40B4-BE49-F238E27FC236}">
                <a16:creationId xmlns:a16="http://schemas.microsoft.com/office/drawing/2014/main" id="{FAA5CD23-D97A-F79A-9BB7-B99B49A812D9}"/>
              </a:ext>
            </a:extLst>
          </p:cNvPr>
          <p:cNvSpPr>
            <a:spLocks noGrp="1"/>
          </p:cNvSpPr>
          <p:nvPr>
            <p:ph idx="1"/>
          </p:nvPr>
        </p:nvSpPr>
        <p:spPr/>
        <p:txBody>
          <a:bodyPr/>
          <a:lstStyle/>
          <a:p>
            <a:r>
              <a:rPr lang="en-US" dirty="0"/>
              <a:t>length</a:t>
            </a:r>
          </a:p>
          <a:p>
            <a:pPr marL="231775" lvl="1" indent="0">
              <a:buNone/>
            </a:pPr>
            <a:r>
              <a:rPr lang="en-US" dirty="0"/>
              <a:t>	let txt=“KENCOSH”;</a:t>
            </a:r>
          </a:p>
          <a:p>
            <a:pPr marL="231775" lvl="1" indent="0">
              <a:buNone/>
            </a:pPr>
            <a:r>
              <a:rPr lang="en-US" dirty="0"/>
              <a:t>	let length = </a:t>
            </a:r>
            <a:r>
              <a:rPr lang="en-US" dirty="0" err="1"/>
              <a:t>txt.length</a:t>
            </a:r>
            <a:r>
              <a:rPr lang="en-US" dirty="0"/>
              <a:t>;</a:t>
            </a:r>
          </a:p>
          <a:p>
            <a:r>
              <a:rPr lang="en-US" dirty="0"/>
              <a:t>slice()</a:t>
            </a:r>
          </a:p>
          <a:p>
            <a:pPr marL="231775" lvl="1" indent="0">
              <a:buNone/>
            </a:pPr>
            <a:r>
              <a:rPr lang="en-US" dirty="0"/>
              <a:t>	let txt=“KENCOSH”;</a:t>
            </a:r>
          </a:p>
          <a:p>
            <a:pPr marL="231775" lvl="1" indent="0">
              <a:buNone/>
            </a:pPr>
            <a:r>
              <a:rPr lang="en-US" dirty="0"/>
              <a:t>	let part1=</a:t>
            </a:r>
            <a:r>
              <a:rPr lang="en-US" dirty="0" err="1"/>
              <a:t>txt.slice</a:t>
            </a:r>
            <a:r>
              <a:rPr lang="en-US" dirty="0"/>
              <a:t>(2,5);</a:t>
            </a:r>
          </a:p>
          <a:p>
            <a:pPr marL="231775" lvl="1" indent="0">
              <a:buNone/>
            </a:pPr>
            <a:r>
              <a:rPr lang="en-US" dirty="0"/>
              <a:t>	let part2=</a:t>
            </a:r>
            <a:r>
              <a:rPr lang="en-US" dirty="0" err="1"/>
              <a:t>txt.slice</a:t>
            </a:r>
            <a:r>
              <a:rPr lang="en-US" dirty="0"/>
              <a:t>(-5,-2);</a:t>
            </a:r>
          </a:p>
          <a:p>
            <a:pPr marL="231775" lvl="1" indent="0">
              <a:buNone/>
            </a:pPr>
            <a:r>
              <a:rPr lang="en-US" dirty="0"/>
              <a:t>	let part3=</a:t>
            </a:r>
            <a:r>
              <a:rPr lang="en-US" dirty="0" err="1"/>
              <a:t>txt.slice</a:t>
            </a:r>
            <a:r>
              <a:rPr lang="en-US" dirty="0"/>
              <a:t>(3);</a:t>
            </a:r>
          </a:p>
          <a:p>
            <a:pPr marL="231775" lvl="1" indent="0">
              <a:buNone/>
            </a:pPr>
            <a:r>
              <a:rPr lang="en-US" dirty="0"/>
              <a:t>	let part4=</a:t>
            </a:r>
            <a:r>
              <a:rPr lang="en-US" dirty="0" err="1"/>
              <a:t>txt.slice</a:t>
            </a:r>
            <a:r>
              <a:rPr lang="en-US" dirty="0"/>
              <a:t>(-4);</a:t>
            </a:r>
          </a:p>
        </p:txBody>
      </p:sp>
    </p:spTree>
    <p:extLst>
      <p:ext uri="{BB962C8B-B14F-4D97-AF65-F5344CB8AC3E}">
        <p14:creationId xmlns:p14="http://schemas.microsoft.com/office/powerpoint/2010/main" val="185616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B92D-0711-E1EB-19E5-3763AADB2A1E}"/>
              </a:ext>
            </a:extLst>
          </p:cNvPr>
          <p:cNvSpPr>
            <a:spLocks noGrp="1"/>
          </p:cNvSpPr>
          <p:nvPr>
            <p:ph type="title"/>
          </p:nvPr>
        </p:nvSpPr>
        <p:spPr/>
        <p:txBody>
          <a:bodyPr/>
          <a:lstStyle/>
          <a:p>
            <a:r>
              <a:rPr lang="en-US" dirty="0"/>
              <a:t>JavaScript String Methods II</a:t>
            </a:r>
          </a:p>
        </p:txBody>
      </p:sp>
      <p:sp>
        <p:nvSpPr>
          <p:cNvPr id="3" name="Content Placeholder 2">
            <a:extLst>
              <a:ext uri="{FF2B5EF4-FFF2-40B4-BE49-F238E27FC236}">
                <a16:creationId xmlns:a16="http://schemas.microsoft.com/office/drawing/2014/main" id="{EE86FD4F-9921-54CA-20FD-4F060153B292}"/>
              </a:ext>
            </a:extLst>
          </p:cNvPr>
          <p:cNvSpPr>
            <a:spLocks noGrp="1"/>
          </p:cNvSpPr>
          <p:nvPr>
            <p:ph idx="1"/>
          </p:nvPr>
        </p:nvSpPr>
        <p:spPr/>
        <p:txBody>
          <a:bodyPr/>
          <a:lstStyle/>
          <a:p>
            <a:r>
              <a:rPr lang="en-US" dirty="0"/>
              <a:t>substring()</a:t>
            </a:r>
          </a:p>
          <a:p>
            <a:pPr lvl="1"/>
            <a:r>
              <a:rPr lang="en-US" dirty="0"/>
              <a:t>Like slice, but negative values are treated as 0</a:t>
            </a:r>
          </a:p>
          <a:p>
            <a:r>
              <a:rPr lang="en-US" dirty="0" err="1"/>
              <a:t>substr</a:t>
            </a:r>
            <a:r>
              <a:rPr lang="en-US" dirty="0"/>
              <a:t>()</a:t>
            </a:r>
          </a:p>
          <a:p>
            <a:pPr lvl="1"/>
            <a:r>
              <a:rPr lang="en-US" dirty="0"/>
              <a:t>Like slice, but the 2</a:t>
            </a:r>
            <a:r>
              <a:rPr lang="en-US" baseline="30000" dirty="0"/>
              <a:t>nd</a:t>
            </a:r>
            <a:r>
              <a:rPr lang="en-US" dirty="0"/>
              <a:t> parameter is the length of the substring</a:t>
            </a:r>
          </a:p>
          <a:p>
            <a:r>
              <a:rPr lang="en-US" dirty="0"/>
              <a:t>replace()</a:t>
            </a:r>
          </a:p>
          <a:p>
            <a:pPr marL="231775" lvl="1" indent="0">
              <a:buNone/>
            </a:pPr>
            <a:r>
              <a:rPr lang="en-US" dirty="0"/>
              <a:t>	let txt=“Welcome to JavaScript”;</a:t>
            </a:r>
          </a:p>
          <a:p>
            <a:pPr marL="231775" lvl="1" indent="0">
              <a:buNone/>
            </a:pPr>
            <a:r>
              <a:rPr lang="en-US" dirty="0"/>
              <a:t>	let txt2=</a:t>
            </a:r>
            <a:r>
              <a:rPr lang="en-US" dirty="0" err="1"/>
              <a:t>txt.replace</a:t>
            </a:r>
            <a:r>
              <a:rPr lang="en-US" dirty="0"/>
              <a:t>(“JavaScript”, “Chiang Mai”);</a:t>
            </a:r>
          </a:p>
        </p:txBody>
      </p:sp>
    </p:spTree>
    <p:extLst>
      <p:ext uri="{BB962C8B-B14F-4D97-AF65-F5344CB8AC3E}">
        <p14:creationId xmlns:p14="http://schemas.microsoft.com/office/powerpoint/2010/main" val="361704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F509-CC4D-518D-B3F5-A062C68857B8}"/>
              </a:ext>
            </a:extLst>
          </p:cNvPr>
          <p:cNvSpPr>
            <a:spLocks noGrp="1"/>
          </p:cNvSpPr>
          <p:nvPr>
            <p:ph type="title"/>
          </p:nvPr>
        </p:nvSpPr>
        <p:spPr/>
        <p:txBody>
          <a:bodyPr/>
          <a:lstStyle/>
          <a:p>
            <a:r>
              <a:rPr lang="en-US" dirty="0"/>
              <a:t>JavaScript String Methods III</a:t>
            </a:r>
          </a:p>
        </p:txBody>
      </p:sp>
      <p:sp>
        <p:nvSpPr>
          <p:cNvPr id="3" name="Content Placeholder 2">
            <a:extLst>
              <a:ext uri="{FF2B5EF4-FFF2-40B4-BE49-F238E27FC236}">
                <a16:creationId xmlns:a16="http://schemas.microsoft.com/office/drawing/2014/main" id="{F09F3E40-C944-9C4F-1B69-67D4C589E40A}"/>
              </a:ext>
            </a:extLst>
          </p:cNvPr>
          <p:cNvSpPr>
            <a:spLocks noGrp="1"/>
          </p:cNvSpPr>
          <p:nvPr>
            <p:ph idx="1"/>
          </p:nvPr>
        </p:nvSpPr>
        <p:spPr/>
        <p:txBody>
          <a:bodyPr/>
          <a:lstStyle/>
          <a:p>
            <a:r>
              <a:rPr lang="en-US" dirty="0" err="1"/>
              <a:t>toUpperCase</a:t>
            </a:r>
            <a:r>
              <a:rPr lang="en-US" dirty="0"/>
              <a:t>()</a:t>
            </a:r>
          </a:p>
          <a:p>
            <a:pPr marL="231775" lvl="1" indent="0">
              <a:buNone/>
            </a:pPr>
            <a:r>
              <a:rPr lang="en-US" dirty="0"/>
              <a:t>	let txt = “</a:t>
            </a:r>
            <a:r>
              <a:rPr lang="en-US" dirty="0" err="1"/>
              <a:t>kencosh</a:t>
            </a:r>
            <a:r>
              <a:rPr lang="en-US" dirty="0"/>
              <a:t>”;</a:t>
            </a:r>
          </a:p>
          <a:p>
            <a:pPr marL="231775" lvl="1" indent="0">
              <a:buNone/>
            </a:pPr>
            <a:r>
              <a:rPr lang="en-US" dirty="0"/>
              <a:t>	txt=</a:t>
            </a:r>
            <a:r>
              <a:rPr lang="en-US" dirty="0" err="1"/>
              <a:t>txt.toUpperCase</a:t>
            </a:r>
            <a:r>
              <a:rPr lang="en-US" dirty="0"/>
              <a:t>();</a:t>
            </a:r>
          </a:p>
          <a:p>
            <a:r>
              <a:rPr lang="en-US" dirty="0" err="1"/>
              <a:t>toLowerCase</a:t>
            </a:r>
            <a:r>
              <a:rPr lang="en-US" dirty="0"/>
              <a:t>()</a:t>
            </a:r>
          </a:p>
          <a:p>
            <a:pPr marL="231775" lvl="1" indent="0">
              <a:buNone/>
            </a:pPr>
            <a:r>
              <a:rPr lang="en-US" dirty="0"/>
              <a:t>	let txt = “KENCOSH”;</a:t>
            </a:r>
          </a:p>
          <a:p>
            <a:pPr marL="231775" lvl="1" indent="0">
              <a:buNone/>
            </a:pPr>
            <a:r>
              <a:rPr lang="en-US" dirty="0"/>
              <a:t>	txt=</a:t>
            </a:r>
            <a:r>
              <a:rPr lang="en-US" dirty="0" err="1"/>
              <a:t>txt.toLowerCase</a:t>
            </a:r>
            <a:r>
              <a:rPr lang="en-US" dirty="0"/>
              <a:t>();</a:t>
            </a:r>
          </a:p>
          <a:p>
            <a:endParaRPr lang="en-US" dirty="0"/>
          </a:p>
        </p:txBody>
      </p:sp>
    </p:spTree>
    <p:extLst>
      <p:ext uri="{BB962C8B-B14F-4D97-AF65-F5344CB8AC3E}">
        <p14:creationId xmlns:p14="http://schemas.microsoft.com/office/powerpoint/2010/main" val="4207282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118F-2E40-4D95-A72A-6C49319951EB}"/>
              </a:ext>
            </a:extLst>
          </p:cNvPr>
          <p:cNvSpPr>
            <a:spLocks noGrp="1"/>
          </p:cNvSpPr>
          <p:nvPr>
            <p:ph type="title"/>
          </p:nvPr>
        </p:nvSpPr>
        <p:spPr/>
        <p:txBody>
          <a:bodyPr/>
          <a:lstStyle/>
          <a:p>
            <a:r>
              <a:rPr lang="en-US" dirty="0"/>
              <a:t>Introducing JavaScript</a:t>
            </a:r>
          </a:p>
        </p:txBody>
      </p:sp>
      <p:sp>
        <p:nvSpPr>
          <p:cNvPr id="3" name="Content Placeholder 2">
            <a:extLst>
              <a:ext uri="{FF2B5EF4-FFF2-40B4-BE49-F238E27FC236}">
                <a16:creationId xmlns:a16="http://schemas.microsoft.com/office/drawing/2014/main" id="{F79267DD-F313-4601-9558-E466F0ADA885}"/>
              </a:ext>
            </a:extLst>
          </p:cNvPr>
          <p:cNvSpPr>
            <a:spLocks noGrp="1"/>
          </p:cNvSpPr>
          <p:nvPr>
            <p:ph idx="1"/>
          </p:nvPr>
        </p:nvSpPr>
        <p:spPr/>
        <p:txBody>
          <a:bodyPr/>
          <a:lstStyle/>
          <a:p>
            <a:r>
              <a:rPr lang="en-US" dirty="0"/>
              <a:t>Variables</a:t>
            </a:r>
          </a:p>
          <a:p>
            <a:r>
              <a:rPr lang="en-US" dirty="0"/>
              <a:t>Operators</a:t>
            </a:r>
          </a:p>
          <a:p>
            <a:r>
              <a:rPr lang="en-US" dirty="0"/>
              <a:t>Control Statements</a:t>
            </a:r>
          </a:p>
          <a:p>
            <a:r>
              <a:rPr lang="en-US" dirty="0"/>
              <a:t>Arrays</a:t>
            </a:r>
          </a:p>
          <a:p>
            <a:r>
              <a:rPr lang="en-US" dirty="0"/>
              <a:t>Functions</a:t>
            </a:r>
          </a:p>
        </p:txBody>
      </p:sp>
    </p:spTree>
    <p:extLst>
      <p:ext uri="{BB962C8B-B14F-4D97-AF65-F5344CB8AC3E}">
        <p14:creationId xmlns:p14="http://schemas.microsoft.com/office/powerpoint/2010/main" val="221334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FE44-21AC-CEC8-4B55-1770E99DE7B2}"/>
              </a:ext>
            </a:extLst>
          </p:cNvPr>
          <p:cNvSpPr>
            <a:spLocks noGrp="1"/>
          </p:cNvSpPr>
          <p:nvPr>
            <p:ph type="title"/>
          </p:nvPr>
        </p:nvSpPr>
        <p:spPr/>
        <p:txBody>
          <a:bodyPr/>
          <a:lstStyle/>
          <a:p>
            <a:r>
              <a:rPr lang="en-US" dirty="0"/>
              <a:t>JavaScript String Methods IV</a:t>
            </a:r>
          </a:p>
        </p:txBody>
      </p:sp>
      <p:sp>
        <p:nvSpPr>
          <p:cNvPr id="3" name="Content Placeholder 2">
            <a:extLst>
              <a:ext uri="{FF2B5EF4-FFF2-40B4-BE49-F238E27FC236}">
                <a16:creationId xmlns:a16="http://schemas.microsoft.com/office/drawing/2014/main" id="{64E88E8C-7B97-3E72-B2A9-4204C055C693}"/>
              </a:ext>
            </a:extLst>
          </p:cNvPr>
          <p:cNvSpPr>
            <a:spLocks noGrp="1"/>
          </p:cNvSpPr>
          <p:nvPr>
            <p:ph idx="1"/>
          </p:nvPr>
        </p:nvSpPr>
        <p:spPr/>
        <p:txBody>
          <a:bodyPr/>
          <a:lstStyle/>
          <a:p>
            <a:r>
              <a:rPr lang="en-US" dirty="0" err="1"/>
              <a:t>charAt</a:t>
            </a:r>
            <a:r>
              <a:rPr lang="en-US" dirty="0"/>
              <a:t>()</a:t>
            </a:r>
          </a:p>
          <a:p>
            <a:pPr marL="231775" lvl="1" indent="0">
              <a:buNone/>
            </a:pPr>
            <a:r>
              <a:rPr lang="en-US" dirty="0"/>
              <a:t>	let txt = “Ken </a:t>
            </a:r>
            <a:r>
              <a:rPr lang="en-US" dirty="0" err="1"/>
              <a:t>Cosh</a:t>
            </a:r>
            <a:r>
              <a:rPr lang="en-US" dirty="0"/>
              <a:t>”;</a:t>
            </a:r>
          </a:p>
          <a:p>
            <a:pPr marL="231775" lvl="1" indent="0">
              <a:buNone/>
            </a:pPr>
            <a:r>
              <a:rPr lang="en-US" dirty="0"/>
              <a:t>	let char = </a:t>
            </a:r>
            <a:r>
              <a:rPr lang="en-US" dirty="0" err="1"/>
              <a:t>text.charAt</a:t>
            </a:r>
            <a:r>
              <a:rPr lang="en-US" dirty="0"/>
              <a:t>(0);</a:t>
            </a:r>
          </a:p>
          <a:p>
            <a:r>
              <a:rPr lang="en-US" dirty="0"/>
              <a:t>split()</a:t>
            </a:r>
          </a:p>
          <a:p>
            <a:pPr lvl="1"/>
            <a:r>
              <a:rPr lang="en-US" dirty="0"/>
              <a:t>Converts a string into an array</a:t>
            </a:r>
          </a:p>
          <a:p>
            <a:pPr marL="231775" lvl="1" indent="0">
              <a:buNone/>
            </a:pPr>
            <a:r>
              <a:rPr lang="en-US" dirty="0"/>
              <a:t>	let txt = “Ken </a:t>
            </a:r>
            <a:r>
              <a:rPr lang="en-US" dirty="0" err="1"/>
              <a:t>Cosh</a:t>
            </a:r>
            <a:r>
              <a:rPr lang="en-US" dirty="0"/>
              <a:t>”;</a:t>
            </a:r>
          </a:p>
          <a:p>
            <a:pPr marL="231775" lvl="1" indent="0">
              <a:buNone/>
            </a:pPr>
            <a:r>
              <a:rPr lang="en-US" dirty="0"/>
              <a:t>	</a:t>
            </a:r>
            <a:r>
              <a:rPr lang="en-US" dirty="0" err="1"/>
              <a:t>txt.split</a:t>
            </a:r>
            <a:r>
              <a:rPr lang="en-US" dirty="0"/>
              <a:t>(“ “);</a:t>
            </a:r>
          </a:p>
        </p:txBody>
      </p:sp>
    </p:spTree>
    <p:extLst>
      <p:ext uri="{BB962C8B-B14F-4D97-AF65-F5344CB8AC3E}">
        <p14:creationId xmlns:p14="http://schemas.microsoft.com/office/powerpoint/2010/main" val="81667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C908-CE60-4927-807C-EA1FDD2D5EA0}"/>
              </a:ext>
            </a:extLst>
          </p:cNvPr>
          <p:cNvSpPr>
            <a:spLocks noGrp="1"/>
          </p:cNvSpPr>
          <p:nvPr>
            <p:ph type="title"/>
          </p:nvPr>
        </p:nvSpPr>
        <p:spPr/>
        <p:txBody>
          <a:bodyPr/>
          <a:lstStyle/>
          <a:p>
            <a:r>
              <a:rPr lang="en-US" dirty="0"/>
              <a:t>JavaScript Comments</a:t>
            </a:r>
          </a:p>
        </p:txBody>
      </p:sp>
      <p:sp>
        <p:nvSpPr>
          <p:cNvPr id="3" name="Content Placeholder 2">
            <a:extLst>
              <a:ext uri="{FF2B5EF4-FFF2-40B4-BE49-F238E27FC236}">
                <a16:creationId xmlns:a16="http://schemas.microsoft.com/office/drawing/2014/main" id="{C410003F-F79B-4121-8F87-31D9FF0B1660}"/>
              </a:ext>
            </a:extLst>
          </p:cNvPr>
          <p:cNvSpPr>
            <a:spLocks noGrp="1"/>
          </p:cNvSpPr>
          <p:nvPr>
            <p:ph idx="1"/>
          </p:nvPr>
        </p:nvSpPr>
        <p:spPr/>
        <p:txBody>
          <a:bodyPr/>
          <a:lstStyle/>
          <a:p>
            <a:r>
              <a:rPr lang="en-US" dirty="0"/>
              <a:t>Comment your code!!!! </a:t>
            </a:r>
          </a:p>
          <a:p>
            <a:endParaRPr lang="en-US" dirty="0"/>
          </a:p>
          <a:p>
            <a:r>
              <a:rPr lang="en-US" dirty="0"/>
              <a:t>Using </a:t>
            </a:r>
          </a:p>
          <a:p>
            <a:pPr lvl="1"/>
            <a:r>
              <a:rPr lang="en-US" dirty="0"/>
              <a:t>//</a:t>
            </a:r>
          </a:p>
          <a:p>
            <a:pPr marL="231775" lvl="1" indent="0">
              <a:buNone/>
            </a:pPr>
            <a:r>
              <a:rPr lang="en-US" dirty="0"/>
              <a:t>Or</a:t>
            </a:r>
          </a:p>
          <a:p>
            <a:pPr lvl="1"/>
            <a:r>
              <a:rPr lang="en-US" dirty="0"/>
              <a:t>/*…*/</a:t>
            </a:r>
          </a:p>
        </p:txBody>
      </p:sp>
    </p:spTree>
    <p:extLst>
      <p:ext uri="{BB962C8B-B14F-4D97-AF65-F5344CB8AC3E}">
        <p14:creationId xmlns:p14="http://schemas.microsoft.com/office/powerpoint/2010/main" val="249741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5E1D-34E4-4E5E-A930-0001F9C13046}"/>
              </a:ext>
            </a:extLst>
          </p:cNvPr>
          <p:cNvSpPr>
            <a:spLocks noGrp="1"/>
          </p:cNvSpPr>
          <p:nvPr>
            <p:ph type="title"/>
          </p:nvPr>
        </p:nvSpPr>
        <p:spPr/>
        <p:txBody>
          <a:bodyPr/>
          <a:lstStyle/>
          <a:p>
            <a:r>
              <a:rPr lang="en-US" dirty="0"/>
              <a:t>JavaScript Operators</a:t>
            </a:r>
          </a:p>
        </p:txBody>
      </p:sp>
      <p:graphicFrame>
        <p:nvGraphicFramePr>
          <p:cNvPr id="4" name="Content Placeholder 3">
            <a:extLst>
              <a:ext uri="{FF2B5EF4-FFF2-40B4-BE49-F238E27FC236}">
                <a16:creationId xmlns:a16="http://schemas.microsoft.com/office/drawing/2014/main" id="{144E6FED-5060-4855-A7D4-8BC91A59F467}"/>
              </a:ext>
            </a:extLst>
          </p:cNvPr>
          <p:cNvGraphicFramePr>
            <a:graphicFrameLocks noGrp="1"/>
          </p:cNvGraphicFramePr>
          <p:nvPr>
            <p:ph idx="1"/>
            <p:extLst>
              <p:ext uri="{D42A27DB-BD31-4B8C-83A1-F6EECF244321}">
                <p14:modId xmlns:p14="http://schemas.microsoft.com/office/powerpoint/2010/main" val="3764452252"/>
              </p:ext>
            </p:extLst>
          </p:nvPr>
        </p:nvGraphicFramePr>
        <p:xfrm>
          <a:off x="1705707" y="1987062"/>
          <a:ext cx="9574823" cy="4123590"/>
        </p:xfrm>
        <a:graphic>
          <a:graphicData uri="http://schemas.openxmlformats.org/drawingml/2006/table">
            <a:tbl>
              <a:tblPr firstRow="1" firstCol="1" bandRow="1">
                <a:tableStyleId>{5C22544A-7EE6-4342-B048-85BDC9FD1C3A}</a:tableStyleId>
              </a:tblPr>
              <a:tblGrid>
                <a:gridCol w="3223327">
                  <a:extLst>
                    <a:ext uri="{9D8B030D-6E8A-4147-A177-3AD203B41FA5}">
                      <a16:colId xmlns:a16="http://schemas.microsoft.com/office/drawing/2014/main" val="3016131925"/>
                    </a:ext>
                  </a:extLst>
                </a:gridCol>
                <a:gridCol w="4262030">
                  <a:extLst>
                    <a:ext uri="{9D8B030D-6E8A-4147-A177-3AD203B41FA5}">
                      <a16:colId xmlns:a16="http://schemas.microsoft.com/office/drawing/2014/main" val="2135412117"/>
                    </a:ext>
                  </a:extLst>
                </a:gridCol>
                <a:gridCol w="2089466">
                  <a:extLst>
                    <a:ext uri="{9D8B030D-6E8A-4147-A177-3AD203B41FA5}">
                      <a16:colId xmlns:a16="http://schemas.microsoft.com/office/drawing/2014/main" val="176191498"/>
                    </a:ext>
                  </a:extLst>
                </a:gridCol>
              </a:tblGrid>
              <a:tr h="405875">
                <a:tc>
                  <a:txBody>
                    <a:bodyPr/>
                    <a:lstStyle/>
                    <a:p>
                      <a:pPr algn="just">
                        <a:lnSpc>
                          <a:spcPct val="125000"/>
                        </a:lnSpc>
                        <a:spcAft>
                          <a:spcPts val="0"/>
                        </a:spcAft>
                      </a:pPr>
                      <a:r>
                        <a:rPr lang="en-US" sz="2000">
                          <a:effectLst/>
                        </a:rPr>
                        <a:t>Arithmetic Operators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Purpose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Notes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776687116"/>
                  </a:ext>
                </a:extLst>
              </a:tr>
              <a:tr h="405875">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Addition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381283219"/>
                  </a:ext>
                </a:extLst>
              </a:tr>
              <a:tr h="405875">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Subtraction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41993611"/>
                  </a:ext>
                </a:extLst>
              </a:tr>
              <a:tr h="405875">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Multiplication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4262202510"/>
                  </a:ext>
                </a:extLst>
              </a:tr>
              <a:tr h="405875">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Division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174061940"/>
                  </a:ext>
                </a:extLst>
              </a:tr>
              <a:tr h="844170">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Modulus Returns the remainder from a division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101226273"/>
                  </a:ext>
                </a:extLst>
              </a:tr>
              <a:tr h="405875">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Increment (add one to the value)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Unary operator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301580546"/>
                  </a:ext>
                </a:extLst>
              </a:tr>
              <a:tr h="844170">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dirty="0">
                          <a:effectLst/>
                        </a:rPr>
                        <a:t>Decrement (minus one from the value)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dirty="0">
                          <a:effectLst/>
                        </a:rPr>
                        <a:t>Unary operator</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25228652"/>
                  </a:ext>
                </a:extLst>
              </a:tr>
            </a:tbl>
          </a:graphicData>
        </a:graphic>
      </p:graphicFrame>
    </p:spTree>
    <p:extLst>
      <p:ext uri="{BB962C8B-B14F-4D97-AF65-F5344CB8AC3E}">
        <p14:creationId xmlns:p14="http://schemas.microsoft.com/office/powerpoint/2010/main" val="13410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0281-444A-46F8-84E6-BF16550CF73A}"/>
              </a:ext>
            </a:extLst>
          </p:cNvPr>
          <p:cNvSpPr>
            <a:spLocks noGrp="1"/>
          </p:cNvSpPr>
          <p:nvPr>
            <p:ph type="title"/>
          </p:nvPr>
        </p:nvSpPr>
        <p:spPr/>
        <p:txBody>
          <a:bodyPr/>
          <a:lstStyle/>
          <a:p>
            <a:r>
              <a:rPr lang="en-US" dirty="0"/>
              <a:t>JavaScript Operators II</a:t>
            </a:r>
          </a:p>
        </p:txBody>
      </p:sp>
      <p:graphicFrame>
        <p:nvGraphicFramePr>
          <p:cNvPr id="4" name="Content Placeholder 3">
            <a:extLst>
              <a:ext uri="{FF2B5EF4-FFF2-40B4-BE49-F238E27FC236}">
                <a16:creationId xmlns:a16="http://schemas.microsoft.com/office/drawing/2014/main" id="{7C6B25FA-2A3D-495B-8861-0E1194AB7BAC}"/>
              </a:ext>
            </a:extLst>
          </p:cNvPr>
          <p:cNvGraphicFramePr>
            <a:graphicFrameLocks noGrp="1"/>
          </p:cNvGraphicFramePr>
          <p:nvPr>
            <p:ph idx="1"/>
            <p:extLst>
              <p:ext uri="{D42A27DB-BD31-4B8C-83A1-F6EECF244321}">
                <p14:modId xmlns:p14="http://schemas.microsoft.com/office/powerpoint/2010/main" val="4143937635"/>
              </p:ext>
            </p:extLst>
          </p:nvPr>
        </p:nvGraphicFramePr>
        <p:xfrm>
          <a:off x="888024" y="2004646"/>
          <a:ext cx="10726616" cy="3965332"/>
        </p:xfrm>
        <a:graphic>
          <a:graphicData uri="http://schemas.openxmlformats.org/drawingml/2006/table">
            <a:tbl>
              <a:tblPr firstRow="1" firstCol="1" bandRow="1">
                <a:tableStyleId>{5C22544A-7EE6-4342-B048-85BDC9FD1C3A}</a:tableStyleId>
              </a:tblPr>
              <a:tblGrid>
                <a:gridCol w="3251924">
                  <a:extLst>
                    <a:ext uri="{9D8B030D-6E8A-4147-A177-3AD203B41FA5}">
                      <a16:colId xmlns:a16="http://schemas.microsoft.com/office/drawing/2014/main" val="3525220927"/>
                    </a:ext>
                  </a:extLst>
                </a:gridCol>
                <a:gridCol w="4217360">
                  <a:extLst>
                    <a:ext uri="{9D8B030D-6E8A-4147-A177-3AD203B41FA5}">
                      <a16:colId xmlns:a16="http://schemas.microsoft.com/office/drawing/2014/main" val="2328028361"/>
                    </a:ext>
                  </a:extLst>
                </a:gridCol>
                <a:gridCol w="3257332">
                  <a:extLst>
                    <a:ext uri="{9D8B030D-6E8A-4147-A177-3AD203B41FA5}">
                      <a16:colId xmlns:a16="http://schemas.microsoft.com/office/drawing/2014/main" val="1799453561"/>
                    </a:ext>
                  </a:extLst>
                </a:gridCol>
              </a:tblGrid>
              <a:tr h="566476">
                <a:tc>
                  <a:txBody>
                    <a:bodyPr/>
                    <a:lstStyle/>
                    <a:p>
                      <a:pPr algn="just">
                        <a:lnSpc>
                          <a:spcPct val="125000"/>
                        </a:lnSpc>
                        <a:spcAft>
                          <a:spcPts val="0"/>
                        </a:spcAft>
                      </a:pPr>
                      <a:r>
                        <a:rPr lang="en-US" sz="2000">
                          <a:effectLst/>
                        </a:rPr>
                        <a:t>Assignment Operators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Example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Equivalent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339019472"/>
                  </a:ext>
                </a:extLst>
              </a:tr>
              <a:tr h="566476">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 </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988916681"/>
                  </a:ext>
                </a:extLst>
              </a:tr>
              <a:tr h="566476">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dirty="0">
                          <a:effectLst/>
                        </a:rPr>
                        <a:t>a += b</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937998702"/>
                  </a:ext>
                </a:extLst>
              </a:tr>
              <a:tr h="566476">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698686050"/>
                  </a:ext>
                </a:extLst>
              </a:tr>
              <a:tr h="566476">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709197293"/>
                  </a:ext>
                </a:extLst>
              </a:tr>
              <a:tr h="566476">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526728314"/>
                  </a:ext>
                </a:extLst>
              </a:tr>
              <a:tr h="566476">
                <a:tc>
                  <a:txBody>
                    <a:bodyPr/>
                    <a:lstStyle/>
                    <a:p>
                      <a:pPr algn="just">
                        <a:lnSpc>
                          <a:spcPct val="125000"/>
                        </a:lnSpc>
                        <a:spcAft>
                          <a:spcPts val="0"/>
                        </a:spcAft>
                      </a:pPr>
                      <a:r>
                        <a:rPr lang="en-US" sz="2000">
                          <a:effectLst/>
                        </a:rPr>
                        <a: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 %= b</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dirty="0">
                          <a:effectLst/>
                        </a:rPr>
                        <a:t>a = a % b</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4049452453"/>
                  </a:ext>
                </a:extLst>
              </a:tr>
            </a:tbl>
          </a:graphicData>
        </a:graphic>
      </p:graphicFrame>
    </p:spTree>
    <p:extLst>
      <p:ext uri="{BB962C8B-B14F-4D97-AF65-F5344CB8AC3E}">
        <p14:creationId xmlns:p14="http://schemas.microsoft.com/office/powerpoint/2010/main" val="95121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A9E4-4A90-437B-9B32-04EBE41F80D1}"/>
              </a:ext>
            </a:extLst>
          </p:cNvPr>
          <p:cNvSpPr>
            <a:spLocks noGrp="1"/>
          </p:cNvSpPr>
          <p:nvPr>
            <p:ph type="title"/>
          </p:nvPr>
        </p:nvSpPr>
        <p:spPr/>
        <p:txBody>
          <a:bodyPr/>
          <a:lstStyle/>
          <a:p>
            <a:r>
              <a:rPr lang="en-US" dirty="0"/>
              <a:t>JavaScript Operators III</a:t>
            </a:r>
          </a:p>
        </p:txBody>
      </p:sp>
      <p:graphicFrame>
        <p:nvGraphicFramePr>
          <p:cNvPr id="4" name="Content Placeholder 3">
            <a:extLst>
              <a:ext uri="{FF2B5EF4-FFF2-40B4-BE49-F238E27FC236}">
                <a16:creationId xmlns:a16="http://schemas.microsoft.com/office/drawing/2014/main" id="{1850281D-58D1-4190-83B4-18D89014CF0A}"/>
              </a:ext>
            </a:extLst>
          </p:cNvPr>
          <p:cNvGraphicFramePr>
            <a:graphicFrameLocks noGrp="1"/>
          </p:cNvGraphicFramePr>
          <p:nvPr>
            <p:ph idx="1"/>
            <p:extLst>
              <p:ext uri="{D42A27DB-BD31-4B8C-83A1-F6EECF244321}">
                <p14:modId xmlns:p14="http://schemas.microsoft.com/office/powerpoint/2010/main" val="553991046"/>
              </p:ext>
            </p:extLst>
          </p:nvPr>
        </p:nvGraphicFramePr>
        <p:xfrm>
          <a:off x="1608993" y="2074985"/>
          <a:ext cx="9060200" cy="3842244"/>
        </p:xfrm>
        <a:graphic>
          <a:graphicData uri="http://schemas.openxmlformats.org/drawingml/2006/table">
            <a:tbl>
              <a:tblPr firstRow="1" firstCol="1" bandRow="1">
                <a:tableStyleId>{5C22544A-7EE6-4342-B048-85BDC9FD1C3A}</a:tableStyleId>
              </a:tblPr>
              <a:tblGrid>
                <a:gridCol w="3204850">
                  <a:extLst>
                    <a:ext uri="{9D8B030D-6E8A-4147-A177-3AD203B41FA5}">
                      <a16:colId xmlns:a16="http://schemas.microsoft.com/office/drawing/2014/main" val="1383463667"/>
                    </a:ext>
                  </a:extLst>
                </a:gridCol>
                <a:gridCol w="5855350">
                  <a:extLst>
                    <a:ext uri="{9D8B030D-6E8A-4147-A177-3AD203B41FA5}">
                      <a16:colId xmlns:a16="http://schemas.microsoft.com/office/drawing/2014/main" val="2881718575"/>
                    </a:ext>
                  </a:extLst>
                </a:gridCol>
              </a:tblGrid>
              <a:tr h="320187">
                <a:tc>
                  <a:txBody>
                    <a:bodyPr/>
                    <a:lstStyle/>
                    <a:p>
                      <a:pPr algn="just">
                        <a:lnSpc>
                          <a:spcPct val="125000"/>
                        </a:lnSpc>
                        <a:spcAft>
                          <a:spcPts val="0"/>
                        </a:spcAft>
                      </a:pPr>
                      <a:r>
                        <a:rPr lang="en-US" sz="1800">
                          <a:effectLst/>
                        </a:rPr>
                        <a:t>Logical Operators</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Purpose</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656186453"/>
                  </a:ext>
                </a:extLst>
              </a:tr>
              <a:tr h="320187">
                <a:tc>
                  <a:txBody>
                    <a:bodyPr/>
                    <a:lstStyle/>
                    <a:p>
                      <a:pPr algn="just">
                        <a:lnSpc>
                          <a:spcPct val="125000"/>
                        </a:lnSpc>
                        <a:spcAft>
                          <a:spcPts val="0"/>
                        </a:spcAft>
                      </a:pPr>
                      <a:r>
                        <a:rPr lang="en-US" sz="1800">
                          <a:effectLst/>
                        </a:rPr>
                        <a: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Equal to</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664649752"/>
                  </a:ext>
                </a:extLst>
              </a:tr>
              <a:tr h="320187">
                <a:tc>
                  <a:txBody>
                    <a:bodyPr/>
                    <a:lstStyle/>
                    <a:p>
                      <a:pPr algn="just">
                        <a:lnSpc>
                          <a:spcPct val="125000"/>
                        </a:lnSpc>
                        <a:spcAft>
                          <a:spcPts val="0"/>
                        </a:spcAft>
                      </a:pPr>
                      <a:r>
                        <a:rPr lang="en-US" sz="1800">
                          <a:effectLst/>
                        </a:rPr>
                        <a: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Not equal to</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562945129"/>
                  </a:ext>
                </a:extLst>
              </a:tr>
              <a:tr h="320187">
                <a:tc>
                  <a:txBody>
                    <a:bodyPr/>
                    <a:lstStyle/>
                    <a:p>
                      <a:pPr algn="just">
                        <a:lnSpc>
                          <a:spcPct val="125000"/>
                        </a:lnSpc>
                        <a:spcAft>
                          <a:spcPts val="0"/>
                        </a:spcAft>
                      </a:pPr>
                      <a:r>
                        <a:rPr lang="en-US" sz="1800">
                          <a:effectLst/>
                        </a:rPr>
                        <a:t>&lt; </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Less than</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932663230"/>
                  </a:ext>
                </a:extLst>
              </a:tr>
              <a:tr h="320187">
                <a:tc>
                  <a:txBody>
                    <a:bodyPr/>
                    <a:lstStyle/>
                    <a:p>
                      <a:pPr algn="just">
                        <a:lnSpc>
                          <a:spcPct val="125000"/>
                        </a:lnSpc>
                        <a:spcAft>
                          <a:spcPts val="0"/>
                        </a:spcAft>
                      </a:pPr>
                      <a:r>
                        <a:rPr lang="en-US" sz="1800">
                          <a:effectLst/>
                        </a:rPr>
                        <a:t>&gt; </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Greater than</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481724687"/>
                  </a:ext>
                </a:extLst>
              </a:tr>
              <a:tr h="320187">
                <a:tc>
                  <a:txBody>
                    <a:bodyPr/>
                    <a:lstStyle/>
                    <a:p>
                      <a:pPr algn="just">
                        <a:lnSpc>
                          <a:spcPct val="125000"/>
                        </a:lnSpc>
                        <a:spcAft>
                          <a:spcPts val="0"/>
                        </a:spcAft>
                      </a:pPr>
                      <a:r>
                        <a:rPr lang="en-US" sz="1800">
                          <a:effectLst/>
                        </a:rPr>
                        <a:t>&lt;=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Less than or equal to</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010423081"/>
                  </a:ext>
                </a:extLst>
              </a:tr>
              <a:tr h="320187">
                <a:tc>
                  <a:txBody>
                    <a:bodyPr/>
                    <a:lstStyle/>
                    <a:p>
                      <a:pPr algn="just">
                        <a:lnSpc>
                          <a:spcPct val="125000"/>
                        </a:lnSpc>
                        <a:spcAft>
                          <a:spcPts val="0"/>
                        </a:spcAft>
                      </a:pPr>
                      <a:r>
                        <a:rPr lang="en-US" sz="1800">
                          <a:effectLst/>
                        </a:rPr>
                        <a:t>&gt;=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Greater than or equal to</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353253871"/>
                  </a:ext>
                </a:extLst>
              </a:tr>
              <a:tr h="320187">
                <a:tc>
                  <a:txBody>
                    <a:bodyPr/>
                    <a:lstStyle/>
                    <a:p>
                      <a:pPr algn="just">
                        <a:lnSpc>
                          <a:spcPct val="125000"/>
                        </a:lnSpc>
                        <a:spcAft>
                          <a:spcPts val="0"/>
                        </a:spcAft>
                      </a:pPr>
                      <a:r>
                        <a:rPr lang="en-US" sz="1800">
                          <a:effectLst/>
                        </a:rPr>
                        <a: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Equal to, both in terms of value and type</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471361917"/>
                  </a:ext>
                </a:extLst>
              </a:tr>
              <a:tr h="320187">
                <a:tc>
                  <a:txBody>
                    <a:bodyPr/>
                    <a:lstStyle/>
                    <a:p>
                      <a:pPr algn="just">
                        <a:lnSpc>
                          <a:spcPct val="125000"/>
                        </a:lnSpc>
                        <a:spcAft>
                          <a:spcPts val="0"/>
                        </a:spcAft>
                      </a:pPr>
                      <a:r>
                        <a:rPr lang="en-US" sz="1800">
                          <a:effectLst/>
                        </a:rPr>
                        <a: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Not equal to, both in terms of value and type</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737509814"/>
                  </a:ext>
                </a:extLst>
              </a:tr>
              <a:tr h="320187">
                <a:tc>
                  <a:txBody>
                    <a:bodyPr/>
                    <a:lstStyle/>
                    <a:p>
                      <a:pPr algn="just">
                        <a:lnSpc>
                          <a:spcPct val="125000"/>
                        </a:lnSpc>
                        <a:spcAft>
                          <a:spcPts val="0"/>
                        </a:spcAft>
                      </a:pPr>
                      <a:r>
                        <a:rPr lang="en-US" sz="1800">
                          <a:effectLst/>
                        </a:rPr>
                        <a:t>&amp;&amp;</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a:effectLst/>
                        </a:rPr>
                        <a:t>AND</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183101730"/>
                  </a:ext>
                </a:extLst>
              </a:tr>
              <a:tr h="320187">
                <a:tc>
                  <a:txBody>
                    <a:bodyPr/>
                    <a:lstStyle/>
                    <a:p>
                      <a:pPr algn="just">
                        <a:lnSpc>
                          <a:spcPct val="125000"/>
                        </a:lnSpc>
                        <a:spcAft>
                          <a:spcPts val="0"/>
                        </a:spcAft>
                      </a:pPr>
                      <a:r>
                        <a:rPr lang="en-US" sz="1800">
                          <a:effectLst/>
                        </a:rPr>
                        <a: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dirty="0">
                          <a:effectLst/>
                        </a:rPr>
                        <a:t>OR</a:t>
                      </a:r>
                      <a:endParaRPr lang="en-US" sz="18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712041692"/>
                  </a:ext>
                </a:extLst>
              </a:tr>
              <a:tr h="320187">
                <a:tc>
                  <a:txBody>
                    <a:bodyPr/>
                    <a:lstStyle/>
                    <a:p>
                      <a:pPr algn="just">
                        <a:lnSpc>
                          <a:spcPct val="125000"/>
                        </a:lnSpc>
                        <a:spcAft>
                          <a:spcPts val="0"/>
                        </a:spcAft>
                      </a:pPr>
                      <a:r>
                        <a:rPr lang="en-US" sz="1800">
                          <a:effectLst/>
                        </a:rPr>
                        <a:t>!</a:t>
                      </a:r>
                      <a:endParaRPr lang="en-US" sz="18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1800" dirty="0">
                          <a:effectLst/>
                        </a:rPr>
                        <a:t>Not</a:t>
                      </a:r>
                      <a:endParaRPr lang="en-US" sz="18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402004263"/>
                  </a:ext>
                </a:extLst>
              </a:tr>
            </a:tbl>
          </a:graphicData>
        </a:graphic>
      </p:graphicFrame>
    </p:spTree>
    <p:extLst>
      <p:ext uri="{BB962C8B-B14F-4D97-AF65-F5344CB8AC3E}">
        <p14:creationId xmlns:p14="http://schemas.microsoft.com/office/powerpoint/2010/main" val="15359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C476-0B79-4E5C-BB32-4AD32FEE35D0}"/>
              </a:ext>
            </a:extLst>
          </p:cNvPr>
          <p:cNvSpPr>
            <a:spLocks noGrp="1"/>
          </p:cNvSpPr>
          <p:nvPr>
            <p:ph type="title"/>
          </p:nvPr>
        </p:nvSpPr>
        <p:spPr/>
        <p:txBody>
          <a:bodyPr/>
          <a:lstStyle/>
          <a:p>
            <a:r>
              <a:rPr lang="en-US" dirty="0"/>
              <a:t>JavaScript Control Statements</a:t>
            </a:r>
          </a:p>
        </p:txBody>
      </p:sp>
      <p:sp>
        <p:nvSpPr>
          <p:cNvPr id="3" name="Content Placeholder 2">
            <a:extLst>
              <a:ext uri="{FF2B5EF4-FFF2-40B4-BE49-F238E27FC236}">
                <a16:creationId xmlns:a16="http://schemas.microsoft.com/office/drawing/2014/main" id="{36839F32-B57D-47C2-8798-5E0E6CAB6EB8}"/>
              </a:ext>
            </a:extLst>
          </p:cNvPr>
          <p:cNvSpPr>
            <a:spLocks noGrp="1"/>
          </p:cNvSpPr>
          <p:nvPr>
            <p:ph idx="1"/>
          </p:nvPr>
        </p:nvSpPr>
        <p:spPr/>
        <p:txBody>
          <a:bodyPr>
            <a:normAutofit fontScale="85000" lnSpcReduction="20000"/>
          </a:bodyPr>
          <a:lstStyle/>
          <a:p>
            <a:pPr marL="0" indent="0">
              <a:buNone/>
            </a:pPr>
            <a:r>
              <a:rPr lang="en-US" dirty="0"/>
              <a:t>WOW!!!</a:t>
            </a:r>
          </a:p>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if (a &gt; 100)</a:t>
            </a:r>
            <a:br>
              <a:rPr lang="en-US" dirty="0"/>
            </a:br>
            <a:r>
              <a:rPr lang="en-US" dirty="0"/>
              <a:t>   {</a:t>
            </a:r>
            <a:br>
              <a:rPr lang="en-US" dirty="0"/>
            </a:br>
            <a:r>
              <a:rPr lang="en-US" dirty="0"/>
              <a:t>      </a:t>
            </a:r>
            <a:r>
              <a:rPr lang="en-US" dirty="0" err="1"/>
              <a:t>document.write</a:t>
            </a:r>
            <a:r>
              <a:rPr lang="en-US" dirty="0"/>
              <a:t>(“a is greater than 100”);</a:t>
            </a:r>
            <a:br>
              <a:rPr lang="en-US" dirty="0"/>
            </a:br>
            <a:r>
              <a:rPr lang="en-US" dirty="0"/>
              <a:t>   }</a:t>
            </a:r>
            <a:br>
              <a:rPr lang="en-US" dirty="0"/>
            </a:br>
            <a:r>
              <a:rPr lang="en-US" dirty="0"/>
              <a:t>   else if (a&lt;100)</a:t>
            </a:r>
            <a:br>
              <a:rPr lang="en-US" dirty="0"/>
            </a:br>
            <a:r>
              <a:rPr lang="en-US" dirty="0"/>
              <a:t>   {</a:t>
            </a:r>
            <a:br>
              <a:rPr lang="en-US" dirty="0"/>
            </a:br>
            <a:r>
              <a:rPr lang="en-US" dirty="0"/>
              <a:t>      </a:t>
            </a:r>
            <a:r>
              <a:rPr lang="en-US" dirty="0" err="1"/>
              <a:t>document.write</a:t>
            </a:r>
            <a:r>
              <a:rPr lang="en-US" dirty="0"/>
              <a:t>(“a is less than 100”);</a:t>
            </a:r>
            <a:br>
              <a:rPr lang="en-US" dirty="0"/>
            </a:br>
            <a:r>
              <a:rPr lang="en-US" dirty="0"/>
              <a:t>   }</a:t>
            </a:r>
            <a:br>
              <a:rPr lang="en-US" dirty="0"/>
            </a:br>
            <a:r>
              <a:rPr lang="en-US" dirty="0"/>
              <a:t>   else</a:t>
            </a:r>
            <a:br>
              <a:rPr lang="en-US" dirty="0"/>
            </a:br>
            <a:r>
              <a:rPr lang="en-US" dirty="0"/>
              <a:t>   {</a:t>
            </a:r>
            <a:br>
              <a:rPr lang="en-US" dirty="0"/>
            </a:br>
            <a:r>
              <a:rPr lang="en-US" dirty="0"/>
              <a:t>      </a:t>
            </a:r>
            <a:r>
              <a:rPr lang="en-US" dirty="0" err="1"/>
              <a:t>document.write</a:t>
            </a:r>
            <a:r>
              <a:rPr lang="en-US" dirty="0"/>
              <a:t>(“a is 100”);</a:t>
            </a:r>
            <a:br>
              <a:rPr lang="en-US" dirty="0"/>
            </a:br>
            <a:r>
              <a:rPr lang="en-US" dirty="0"/>
              <a:t>   }</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185711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4C93-DCFE-4F81-A37F-9CF13DD5D023}"/>
              </a:ext>
            </a:extLst>
          </p:cNvPr>
          <p:cNvSpPr>
            <a:spLocks noGrp="1"/>
          </p:cNvSpPr>
          <p:nvPr>
            <p:ph type="title"/>
          </p:nvPr>
        </p:nvSpPr>
        <p:spPr/>
        <p:txBody>
          <a:bodyPr/>
          <a:lstStyle/>
          <a:p>
            <a:r>
              <a:rPr lang="en-US" dirty="0"/>
              <a:t>JavaScript Control Statements</a:t>
            </a:r>
          </a:p>
        </p:txBody>
      </p:sp>
      <p:sp>
        <p:nvSpPr>
          <p:cNvPr id="3" name="Content Placeholder 2">
            <a:extLst>
              <a:ext uri="{FF2B5EF4-FFF2-40B4-BE49-F238E27FC236}">
                <a16:creationId xmlns:a16="http://schemas.microsoft.com/office/drawing/2014/main" id="{AC8936C4-48F1-406D-BF03-6F16C598DE8B}"/>
              </a:ext>
            </a:extLst>
          </p:cNvPr>
          <p:cNvSpPr>
            <a:spLocks noGrp="1"/>
          </p:cNvSpPr>
          <p:nvPr>
            <p:ph idx="1"/>
          </p:nvPr>
        </p:nvSpPr>
        <p:spPr/>
        <p:txBody>
          <a:bodyPr/>
          <a:lstStyle/>
          <a:p>
            <a:r>
              <a:rPr lang="en-US" dirty="0"/>
              <a:t>Ternary Operator</a:t>
            </a:r>
          </a:p>
          <a:p>
            <a:endParaRPr lang="en-US" dirty="0"/>
          </a:p>
          <a:p>
            <a:pPr marL="0" indent="0">
              <a:buNone/>
            </a:pPr>
            <a:r>
              <a:rPr lang="en-US" dirty="0"/>
              <a:t>&lt;script type=“text/</a:t>
            </a:r>
            <a:r>
              <a:rPr lang="en-US" dirty="0" err="1"/>
              <a:t>javascript</a:t>
            </a:r>
            <a:r>
              <a:rPr lang="en-US" dirty="0"/>
              <a:t>”&gt;</a:t>
            </a:r>
            <a:br>
              <a:rPr lang="en-US" dirty="0"/>
            </a:br>
            <a:r>
              <a:rPr lang="en-US" dirty="0"/>
              <a:t>   </a:t>
            </a:r>
            <a:r>
              <a:rPr lang="en-US" dirty="0" err="1"/>
              <a:t>document.write</a:t>
            </a:r>
            <a:r>
              <a:rPr lang="en-US" dirty="0"/>
              <a:t>(a&lt;5 ? “a is less than 5” : “a is not less than 5”);</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67415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7E04-F497-4431-9A3C-26EC91A230E2}"/>
              </a:ext>
            </a:extLst>
          </p:cNvPr>
          <p:cNvSpPr>
            <a:spLocks noGrp="1"/>
          </p:cNvSpPr>
          <p:nvPr>
            <p:ph type="title"/>
          </p:nvPr>
        </p:nvSpPr>
        <p:spPr/>
        <p:txBody>
          <a:bodyPr/>
          <a:lstStyle/>
          <a:p>
            <a:r>
              <a:rPr lang="en-US" dirty="0"/>
              <a:t>JavaScript Control Statements</a:t>
            </a:r>
          </a:p>
        </p:txBody>
      </p:sp>
      <p:sp>
        <p:nvSpPr>
          <p:cNvPr id="3" name="Content Placeholder 2">
            <a:extLst>
              <a:ext uri="{FF2B5EF4-FFF2-40B4-BE49-F238E27FC236}">
                <a16:creationId xmlns:a16="http://schemas.microsoft.com/office/drawing/2014/main" id="{586FA561-CDE4-41CF-BD3A-68B4B2DA0158}"/>
              </a:ext>
            </a:extLst>
          </p:cNvPr>
          <p:cNvSpPr>
            <a:spLocks noGrp="1"/>
          </p:cNvSpPr>
          <p:nvPr>
            <p:ph idx="1"/>
          </p:nvPr>
        </p:nvSpPr>
        <p:spPr/>
        <p:txBody>
          <a:bodyPr>
            <a:normAutofit fontScale="92500" lnSpcReduction="20000"/>
          </a:bodyPr>
          <a:lstStyle/>
          <a:p>
            <a:r>
              <a:rPr lang="en-US" dirty="0"/>
              <a:t>Switch!</a:t>
            </a:r>
          </a:p>
          <a:p>
            <a:pPr marL="0" indent="0">
              <a:buNone/>
            </a:pPr>
            <a:r>
              <a:rPr lang="en-US" dirty="0"/>
              <a:t>&lt;script type=“text/</a:t>
            </a:r>
            <a:r>
              <a:rPr lang="en-US" dirty="0" err="1"/>
              <a:t>javascript</a:t>
            </a:r>
            <a:r>
              <a:rPr lang="en-US" dirty="0"/>
              <a:t>”&gt;</a:t>
            </a:r>
            <a:br>
              <a:rPr lang="en-US" dirty="0"/>
            </a:br>
            <a:r>
              <a:rPr lang="en-US" dirty="0"/>
              <a:t>   switch(choice)</a:t>
            </a:r>
            <a:br>
              <a:rPr lang="en-US" dirty="0"/>
            </a:br>
            <a:r>
              <a:rPr lang="en-US" dirty="0"/>
              <a:t>   {</a:t>
            </a:r>
            <a:br>
              <a:rPr lang="en-US" dirty="0"/>
            </a:br>
            <a:r>
              <a:rPr lang="en-US" dirty="0"/>
              <a:t>      case 1:</a:t>
            </a:r>
            <a:br>
              <a:rPr lang="en-US" dirty="0"/>
            </a:br>
            <a:r>
              <a:rPr lang="en-US" dirty="0"/>
              <a:t>         </a:t>
            </a:r>
            <a:r>
              <a:rPr lang="en-US" dirty="0" err="1"/>
              <a:t>document.write</a:t>
            </a:r>
            <a:r>
              <a:rPr lang="en-US" dirty="0"/>
              <a:t>(“1 Selected”);</a:t>
            </a:r>
            <a:br>
              <a:rPr lang="en-US" dirty="0"/>
            </a:br>
            <a:r>
              <a:rPr lang="en-US" dirty="0"/>
              <a:t>         break;</a:t>
            </a:r>
            <a:br>
              <a:rPr lang="en-US" dirty="0"/>
            </a:br>
            <a:r>
              <a:rPr lang="en-US" dirty="0"/>
              <a:t>      case 2:</a:t>
            </a:r>
            <a:br>
              <a:rPr lang="en-US" dirty="0"/>
            </a:br>
            <a:r>
              <a:rPr lang="en-US" dirty="0"/>
              <a:t>         </a:t>
            </a:r>
            <a:r>
              <a:rPr lang="en-US" dirty="0" err="1"/>
              <a:t>document.write</a:t>
            </a:r>
            <a:r>
              <a:rPr lang="en-US" dirty="0"/>
              <a:t>(“2 Selected”);</a:t>
            </a:r>
            <a:br>
              <a:rPr lang="en-US" dirty="0"/>
            </a:br>
            <a:r>
              <a:rPr lang="en-US" dirty="0"/>
              <a:t>         break;</a:t>
            </a:r>
            <a:br>
              <a:rPr lang="en-US" dirty="0"/>
            </a:br>
            <a:r>
              <a:rPr lang="en-US" dirty="0"/>
              <a:t>      case default:</a:t>
            </a:r>
            <a:br>
              <a:rPr lang="en-US" dirty="0"/>
            </a:br>
            <a:r>
              <a:rPr lang="en-US" dirty="0"/>
              <a:t>         </a:t>
            </a:r>
            <a:r>
              <a:rPr lang="en-US" dirty="0" err="1"/>
              <a:t>document.write</a:t>
            </a:r>
            <a:r>
              <a:rPr lang="en-US" dirty="0"/>
              <a:t>(“None Selected”);</a:t>
            </a:r>
            <a:br>
              <a:rPr lang="en-US" dirty="0"/>
            </a:br>
            <a:r>
              <a:rPr lang="en-US" dirty="0"/>
              <a:t>         break;</a:t>
            </a:r>
            <a:br>
              <a:rPr lang="en-US" dirty="0"/>
            </a:br>
            <a:r>
              <a:rPr lang="en-US" dirty="0"/>
              <a:t>}</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390054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32A87-EDED-4433-894C-9F6DE68D4B54}"/>
              </a:ext>
            </a:extLst>
          </p:cNvPr>
          <p:cNvSpPr>
            <a:spLocks noGrp="1"/>
          </p:cNvSpPr>
          <p:nvPr>
            <p:ph type="title"/>
          </p:nvPr>
        </p:nvSpPr>
        <p:spPr/>
        <p:txBody>
          <a:bodyPr/>
          <a:lstStyle/>
          <a:p>
            <a:r>
              <a:rPr lang="en-US" dirty="0"/>
              <a:t>JavaScript Control Statements</a:t>
            </a:r>
          </a:p>
        </p:txBody>
      </p:sp>
      <p:sp>
        <p:nvSpPr>
          <p:cNvPr id="3" name="Content Placeholder 2">
            <a:extLst>
              <a:ext uri="{FF2B5EF4-FFF2-40B4-BE49-F238E27FC236}">
                <a16:creationId xmlns:a16="http://schemas.microsoft.com/office/drawing/2014/main" id="{2E8E5853-DE37-4F5D-90BD-15CA5DFCFEEA}"/>
              </a:ext>
            </a:extLst>
          </p:cNvPr>
          <p:cNvSpPr>
            <a:spLocks noGrp="1"/>
          </p:cNvSpPr>
          <p:nvPr>
            <p:ph idx="1"/>
          </p:nvPr>
        </p:nvSpPr>
        <p:spPr/>
        <p:txBody>
          <a:bodyPr/>
          <a:lstStyle/>
          <a:p>
            <a:r>
              <a:rPr lang="en-US" dirty="0"/>
              <a:t>For!</a:t>
            </a:r>
          </a:p>
          <a:p>
            <a:pPr marL="0" indent="0">
              <a:buNone/>
            </a:pPr>
            <a:r>
              <a:rPr lang="en-US" dirty="0"/>
              <a:t>&lt;script type=“text/</a:t>
            </a:r>
            <a:r>
              <a:rPr lang="en-US" dirty="0" err="1"/>
              <a:t>javascript</a:t>
            </a:r>
            <a:r>
              <a:rPr lang="en-US" dirty="0"/>
              <a:t>”&gt;</a:t>
            </a:r>
            <a:br>
              <a:rPr lang="en-US" dirty="0"/>
            </a:br>
            <a:r>
              <a:rPr lang="en-US" dirty="0"/>
              <a:t>   for(let count = 1; count &lt;=5; count++)</a:t>
            </a:r>
            <a:br>
              <a:rPr lang="en-US" dirty="0"/>
            </a:br>
            <a:r>
              <a:rPr lang="en-US" dirty="0"/>
              <a:t>   {</a:t>
            </a:r>
            <a:br>
              <a:rPr lang="en-US" dirty="0"/>
            </a:br>
            <a:r>
              <a:rPr lang="en-US" dirty="0"/>
              <a:t>      </a:t>
            </a:r>
            <a:r>
              <a:rPr lang="en-US" dirty="0" err="1"/>
              <a:t>document.write</a:t>
            </a:r>
            <a:r>
              <a:rPr lang="en-US" dirty="0"/>
              <a:t>(count + “ times 5 is “ + count*5 + “&lt;</a:t>
            </a:r>
            <a:r>
              <a:rPr lang="en-US" dirty="0" err="1"/>
              <a:t>br</a:t>
            </a:r>
            <a:r>
              <a:rPr lang="en-US" dirty="0"/>
              <a:t>&gt;”;</a:t>
            </a:r>
            <a:br>
              <a:rPr lang="en-US" dirty="0"/>
            </a:br>
            <a:r>
              <a:rPr lang="en-US" dirty="0"/>
              <a:t>   }</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337178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3CFD-8055-4A7E-BC0F-E30BEFD332CD}"/>
              </a:ext>
            </a:extLst>
          </p:cNvPr>
          <p:cNvSpPr>
            <a:spLocks noGrp="1"/>
          </p:cNvSpPr>
          <p:nvPr>
            <p:ph type="title"/>
          </p:nvPr>
        </p:nvSpPr>
        <p:spPr/>
        <p:txBody>
          <a:bodyPr/>
          <a:lstStyle/>
          <a:p>
            <a:r>
              <a:rPr lang="en-US" dirty="0"/>
              <a:t>JavaScript Control Statements</a:t>
            </a:r>
          </a:p>
        </p:txBody>
      </p:sp>
      <p:sp>
        <p:nvSpPr>
          <p:cNvPr id="3" name="Content Placeholder 2">
            <a:extLst>
              <a:ext uri="{FF2B5EF4-FFF2-40B4-BE49-F238E27FC236}">
                <a16:creationId xmlns:a16="http://schemas.microsoft.com/office/drawing/2014/main" id="{3308F183-563A-49BE-B7E5-7695B88596AA}"/>
              </a:ext>
            </a:extLst>
          </p:cNvPr>
          <p:cNvSpPr>
            <a:spLocks noGrp="1"/>
          </p:cNvSpPr>
          <p:nvPr>
            <p:ph idx="1"/>
          </p:nvPr>
        </p:nvSpPr>
        <p:spPr/>
        <p:txBody>
          <a:bodyPr/>
          <a:lstStyle/>
          <a:p>
            <a:r>
              <a:rPr lang="en-US" dirty="0"/>
              <a:t>While</a:t>
            </a:r>
          </a:p>
          <a:p>
            <a:pPr marL="0" indent="0">
              <a:buNone/>
            </a:pPr>
            <a:r>
              <a:rPr lang="en-US" dirty="0"/>
              <a:t>&lt;script type=“text/</a:t>
            </a:r>
            <a:r>
              <a:rPr lang="en-US" dirty="0" err="1"/>
              <a:t>javascript</a:t>
            </a:r>
            <a:r>
              <a:rPr lang="en-US" dirty="0"/>
              <a:t>”&gt;</a:t>
            </a:r>
            <a:br>
              <a:rPr lang="en-US" dirty="0"/>
            </a:br>
            <a:r>
              <a:rPr lang="en-US" dirty="0"/>
              <a:t>   let count = 0;</a:t>
            </a:r>
            <a:br>
              <a:rPr lang="en-US" dirty="0"/>
            </a:br>
            <a:r>
              <a:rPr lang="en-US" dirty="0"/>
              <a:t>   while (count &lt; 5)</a:t>
            </a:r>
            <a:br>
              <a:rPr lang="en-US" dirty="0"/>
            </a:br>
            <a:r>
              <a:rPr lang="en-US" dirty="0"/>
              <a:t>   {</a:t>
            </a:r>
            <a:br>
              <a:rPr lang="en-US" dirty="0"/>
            </a:br>
            <a:r>
              <a:rPr lang="en-US" dirty="0"/>
              <a:t>      </a:t>
            </a:r>
            <a:r>
              <a:rPr lang="en-US" dirty="0" err="1"/>
              <a:t>document.write</a:t>
            </a:r>
            <a:r>
              <a:rPr lang="en-US" dirty="0"/>
              <a:t>(count + “ times 5 is “ + count*5 + “&lt;</a:t>
            </a:r>
            <a:r>
              <a:rPr lang="en-US" dirty="0" err="1"/>
              <a:t>br</a:t>
            </a:r>
            <a:r>
              <a:rPr lang="en-US" dirty="0"/>
              <a:t>&gt;”;</a:t>
            </a:r>
            <a:br>
              <a:rPr lang="en-US" dirty="0"/>
            </a:br>
            <a:r>
              <a:rPr lang="en-US" dirty="0"/>
              <a:t>      count++;</a:t>
            </a:r>
            <a:br>
              <a:rPr lang="en-US" dirty="0"/>
            </a:br>
            <a:r>
              <a:rPr lang="en-US" dirty="0"/>
              <a:t>   }</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22349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3F91-7BE7-4CD3-AA1F-B7C49CB2F2C3}"/>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5AE866EC-1BD2-4D7C-B77E-76178E201E8E}"/>
              </a:ext>
            </a:extLst>
          </p:cNvPr>
          <p:cNvSpPr>
            <a:spLocks noGrp="1"/>
          </p:cNvSpPr>
          <p:nvPr>
            <p:ph idx="1"/>
          </p:nvPr>
        </p:nvSpPr>
        <p:spPr/>
        <p:txBody>
          <a:bodyPr/>
          <a:lstStyle/>
          <a:p>
            <a:r>
              <a:rPr lang="en-US" dirty="0"/>
              <a:t>A VERY important web programming language!</a:t>
            </a:r>
          </a:p>
          <a:p>
            <a:r>
              <a:rPr lang="en-US" dirty="0"/>
              <a:t>To begin with:-</a:t>
            </a:r>
          </a:p>
          <a:p>
            <a:pPr lvl="1"/>
            <a:r>
              <a:rPr lang="en-US" dirty="0"/>
              <a:t>“A client side scripting language that is used to bring a webpage to life, running code within the browser and having access to all elements in the document”</a:t>
            </a:r>
          </a:p>
        </p:txBody>
      </p:sp>
    </p:spTree>
    <p:extLst>
      <p:ext uri="{BB962C8B-B14F-4D97-AF65-F5344CB8AC3E}">
        <p14:creationId xmlns:p14="http://schemas.microsoft.com/office/powerpoint/2010/main" val="287718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679D-780C-4A0C-8807-5096ABDDF7EC}"/>
              </a:ext>
            </a:extLst>
          </p:cNvPr>
          <p:cNvSpPr>
            <a:spLocks noGrp="1"/>
          </p:cNvSpPr>
          <p:nvPr>
            <p:ph type="title"/>
          </p:nvPr>
        </p:nvSpPr>
        <p:spPr/>
        <p:txBody>
          <a:bodyPr/>
          <a:lstStyle/>
          <a:p>
            <a:r>
              <a:rPr lang="en-US" dirty="0"/>
              <a:t>JavaScript Control Statements</a:t>
            </a:r>
          </a:p>
        </p:txBody>
      </p:sp>
      <p:sp>
        <p:nvSpPr>
          <p:cNvPr id="3" name="Content Placeholder 2">
            <a:extLst>
              <a:ext uri="{FF2B5EF4-FFF2-40B4-BE49-F238E27FC236}">
                <a16:creationId xmlns:a16="http://schemas.microsoft.com/office/drawing/2014/main" id="{E90345E0-DB48-4404-997C-7C7C62A5F4CA}"/>
              </a:ext>
            </a:extLst>
          </p:cNvPr>
          <p:cNvSpPr>
            <a:spLocks noGrp="1"/>
          </p:cNvSpPr>
          <p:nvPr>
            <p:ph idx="1"/>
          </p:nvPr>
        </p:nvSpPr>
        <p:spPr/>
        <p:txBody>
          <a:bodyPr/>
          <a:lstStyle/>
          <a:p>
            <a:r>
              <a:rPr lang="en-US" dirty="0"/>
              <a:t>Do….While!</a:t>
            </a:r>
          </a:p>
          <a:p>
            <a:pPr marL="0" indent="0">
              <a:buNone/>
            </a:pPr>
            <a:r>
              <a:rPr lang="en-US" dirty="0"/>
              <a:t>&lt;script type=“text/</a:t>
            </a:r>
            <a:r>
              <a:rPr lang="en-US" dirty="0" err="1"/>
              <a:t>javascript</a:t>
            </a:r>
            <a:r>
              <a:rPr lang="en-US" dirty="0"/>
              <a:t>”&gt;</a:t>
            </a:r>
            <a:br>
              <a:rPr lang="en-US" dirty="0"/>
            </a:br>
            <a:r>
              <a:rPr lang="en-US" dirty="0"/>
              <a:t>   let count = 0;</a:t>
            </a:r>
            <a:br>
              <a:rPr lang="en-US" dirty="0"/>
            </a:br>
            <a:r>
              <a:rPr lang="en-US" dirty="0"/>
              <a:t>   do</a:t>
            </a:r>
            <a:br>
              <a:rPr lang="en-US" dirty="0"/>
            </a:br>
            <a:r>
              <a:rPr lang="en-US" dirty="0"/>
              <a:t>   {</a:t>
            </a:r>
            <a:br>
              <a:rPr lang="en-US" dirty="0"/>
            </a:br>
            <a:r>
              <a:rPr lang="en-US" dirty="0"/>
              <a:t>      </a:t>
            </a:r>
            <a:r>
              <a:rPr lang="en-US" dirty="0" err="1"/>
              <a:t>document.write</a:t>
            </a:r>
            <a:r>
              <a:rPr lang="en-US" dirty="0"/>
              <a:t>(count + “ times 5 is “ + count*5 + “&lt;</a:t>
            </a:r>
            <a:r>
              <a:rPr lang="en-US" dirty="0" err="1"/>
              <a:t>br</a:t>
            </a:r>
            <a:r>
              <a:rPr lang="en-US" dirty="0"/>
              <a:t>&gt;”;</a:t>
            </a:r>
            <a:br>
              <a:rPr lang="en-US" dirty="0"/>
            </a:br>
            <a:r>
              <a:rPr lang="en-US" dirty="0"/>
              <a:t>      count++;</a:t>
            </a:r>
            <a:br>
              <a:rPr lang="en-US" dirty="0"/>
            </a:br>
            <a:r>
              <a:rPr lang="en-US" dirty="0"/>
              <a:t>   } while (count &lt; 5)</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310764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C143-EE95-6FB3-055B-BDE7CF7B6293}"/>
              </a:ext>
            </a:extLst>
          </p:cNvPr>
          <p:cNvSpPr>
            <a:spLocks noGrp="1"/>
          </p:cNvSpPr>
          <p:nvPr>
            <p:ph type="title"/>
          </p:nvPr>
        </p:nvSpPr>
        <p:spPr/>
        <p:txBody>
          <a:bodyPr/>
          <a:lstStyle/>
          <a:p>
            <a:r>
              <a:rPr lang="en-US" dirty="0"/>
              <a:t>JavaScript Numbers</a:t>
            </a:r>
          </a:p>
        </p:txBody>
      </p:sp>
      <p:sp>
        <p:nvSpPr>
          <p:cNvPr id="3" name="Content Placeholder 2">
            <a:extLst>
              <a:ext uri="{FF2B5EF4-FFF2-40B4-BE49-F238E27FC236}">
                <a16:creationId xmlns:a16="http://schemas.microsoft.com/office/drawing/2014/main" id="{C1E5464E-6045-1333-581F-1D5AF86EBB3B}"/>
              </a:ext>
            </a:extLst>
          </p:cNvPr>
          <p:cNvSpPr>
            <a:spLocks noGrp="1"/>
          </p:cNvSpPr>
          <p:nvPr>
            <p:ph idx="1"/>
          </p:nvPr>
        </p:nvSpPr>
        <p:spPr/>
        <p:txBody>
          <a:bodyPr/>
          <a:lstStyle/>
          <a:p>
            <a:r>
              <a:rPr lang="en-US" dirty="0"/>
              <a:t>Number()</a:t>
            </a:r>
          </a:p>
          <a:p>
            <a:r>
              <a:rPr lang="en-US" dirty="0" err="1"/>
              <a:t>isInteger</a:t>
            </a:r>
            <a:r>
              <a:rPr lang="en-US" dirty="0"/>
              <a:t>()</a:t>
            </a:r>
          </a:p>
          <a:p>
            <a:r>
              <a:rPr lang="en-US" dirty="0" err="1"/>
              <a:t>toFixed</a:t>
            </a:r>
            <a:r>
              <a:rPr lang="en-US" dirty="0"/>
              <a:t>()</a:t>
            </a:r>
          </a:p>
          <a:p>
            <a:r>
              <a:rPr lang="en-US" dirty="0" err="1"/>
              <a:t>parseInt</a:t>
            </a:r>
            <a:r>
              <a:rPr lang="en-US" dirty="0"/>
              <a:t>()</a:t>
            </a:r>
          </a:p>
          <a:p>
            <a:r>
              <a:rPr lang="en-US" dirty="0" err="1"/>
              <a:t>toString</a:t>
            </a:r>
            <a:r>
              <a:rPr lang="en-US" dirty="0"/>
              <a:t>()</a:t>
            </a:r>
          </a:p>
          <a:p>
            <a:r>
              <a:rPr lang="en-US" dirty="0" err="1"/>
              <a:t>NaN</a:t>
            </a:r>
            <a:endParaRPr lang="en-US" dirty="0"/>
          </a:p>
        </p:txBody>
      </p:sp>
    </p:spTree>
    <p:extLst>
      <p:ext uri="{BB962C8B-B14F-4D97-AF65-F5344CB8AC3E}">
        <p14:creationId xmlns:p14="http://schemas.microsoft.com/office/powerpoint/2010/main" val="327796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256E-C07A-AAF3-1316-4655C04459DC}"/>
              </a:ext>
            </a:extLst>
          </p:cNvPr>
          <p:cNvSpPr>
            <a:spLocks noGrp="1"/>
          </p:cNvSpPr>
          <p:nvPr>
            <p:ph type="title"/>
          </p:nvPr>
        </p:nvSpPr>
        <p:spPr/>
        <p:txBody>
          <a:bodyPr/>
          <a:lstStyle/>
          <a:p>
            <a:r>
              <a:rPr lang="en-US" dirty="0"/>
              <a:t>Math</a:t>
            </a:r>
          </a:p>
        </p:txBody>
      </p:sp>
      <p:sp>
        <p:nvSpPr>
          <p:cNvPr id="3" name="Content Placeholder 2">
            <a:extLst>
              <a:ext uri="{FF2B5EF4-FFF2-40B4-BE49-F238E27FC236}">
                <a16:creationId xmlns:a16="http://schemas.microsoft.com/office/drawing/2014/main" id="{252F770D-228C-7B66-B612-639D36426747}"/>
              </a:ext>
            </a:extLst>
          </p:cNvPr>
          <p:cNvSpPr>
            <a:spLocks noGrp="1"/>
          </p:cNvSpPr>
          <p:nvPr>
            <p:ph idx="1"/>
          </p:nvPr>
        </p:nvSpPr>
        <p:spPr/>
        <p:txBody>
          <a:bodyPr>
            <a:normAutofit fontScale="92500" lnSpcReduction="20000"/>
          </a:bodyPr>
          <a:lstStyle/>
          <a:p>
            <a:r>
              <a:rPr lang="en-US" dirty="0" err="1"/>
              <a:t>Math.PI</a:t>
            </a:r>
            <a:endParaRPr lang="en-US" dirty="0"/>
          </a:p>
          <a:p>
            <a:r>
              <a:rPr lang="en-US" dirty="0" err="1"/>
              <a:t>Math.trunc</a:t>
            </a:r>
            <a:r>
              <a:rPr lang="en-US" dirty="0"/>
              <a:t>()</a:t>
            </a:r>
          </a:p>
          <a:p>
            <a:r>
              <a:rPr lang="en-US" dirty="0" err="1"/>
              <a:t>Math.round</a:t>
            </a:r>
            <a:r>
              <a:rPr lang="en-US" dirty="0"/>
              <a:t>()</a:t>
            </a:r>
          </a:p>
          <a:p>
            <a:r>
              <a:rPr lang="en-US" dirty="0" err="1"/>
              <a:t>Math.ceil</a:t>
            </a:r>
            <a:r>
              <a:rPr lang="en-US" dirty="0"/>
              <a:t>()</a:t>
            </a:r>
          </a:p>
          <a:p>
            <a:r>
              <a:rPr lang="en-US" dirty="0" err="1"/>
              <a:t>Math.floor</a:t>
            </a:r>
            <a:r>
              <a:rPr lang="en-US" dirty="0"/>
              <a:t>()</a:t>
            </a:r>
          </a:p>
          <a:p>
            <a:r>
              <a:rPr lang="en-US" dirty="0" err="1"/>
              <a:t>Math.pow</a:t>
            </a:r>
            <a:r>
              <a:rPr lang="en-US" dirty="0"/>
              <a:t>()</a:t>
            </a:r>
          </a:p>
          <a:p>
            <a:r>
              <a:rPr lang="en-US" dirty="0" err="1"/>
              <a:t>Math.min</a:t>
            </a:r>
            <a:r>
              <a:rPr lang="en-US" dirty="0"/>
              <a:t>()</a:t>
            </a:r>
          </a:p>
          <a:p>
            <a:r>
              <a:rPr lang="en-US" dirty="0" err="1"/>
              <a:t>Math.max</a:t>
            </a:r>
            <a:r>
              <a:rPr lang="en-US" dirty="0"/>
              <a:t>()</a:t>
            </a:r>
          </a:p>
          <a:p>
            <a:r>
              <a:rPr lang="en-US" dirty="0" err="1"/>
              <a:t>Math.random</a:t>
            </a:r>
            <a:r>
              <a:rPr lang="en-US" dirty="0"/>
              <a:t>()</a:t>
            </a:r>
          </a:p>
        </p:txBody>
      </p:sp>
    </p:spTree>
    <p:extLst>
      <p:ext uri="{BB962C8B-B14F-4D97-AF65-F5344CB8AC3E}">
        <p14:creationId xmlns:p14="http://schemas.microsoft.com/office/powerpoint/2010/main" val="327052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7227-CD9C-43F9-A0CF-DF7731A006A6}"/>
              </a:ext>
            </a:extLst>
          </p:cNvPr>
          <p:cNvSpPr>
            <a:spLocks noGrp="1"/>
          </p:cNvSpPr>
          <p:nvPr>
            <p:ph type="title"/>
          </p:nvPr>
        </p:nvSpPr>
        <p:spPr/>
        <p:txBody>
          <a:bodyPr/>
          <a:lstStyle/>
          <a:p>
            <a:r>
              <a:rPr lang="en-US" dirty="0"/>
              <a:t>JavaScript Arrays</a:t>
            </a:r>
          </a:p>
        </p:txBody>
      </p:sp>
      <p:sp>
        <p:nvSpPr>
          <p:cNvPr id="3" name="Content Placeholder 2">
            <a:extLst>
              <a:ext uri="{FF2B5EF4-FFF2-40B4-BE49-F238E27FC236}">
                <a16:creationId xmlns:a16="http://schemas.microsoft.com/office/drawing/2014/main" id="{3546B597-3084-4B68-B8AF-84369579EA9B}"/>
              </a:ext>
            </a:extLst>
          </p:cNvPr>
          <p:cNvSpPr>
            <a:spLocks noGrp="1"/>
          </p:cNvSpPr>
          <p:nvPr>
            <p:ph idx="1"/>
          </p:nvPr>
        </p:nvSpPr>
        <p:spPr/>
        <p:txBody>
          <a:bodyPr/>
          <a:lstStyle/>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const students = [“John”, “Peter”, “Mark”];</a:t>
            </a:r>
            <a:br>
              <a:rPr lang="en-US" dirty="0"/>
            </a:br>
            <a:r>
              <a:rPr lang="en-US" dirty="0"/>
              <a:t>   </a:t>
            </a:r>
            <a:r>
              <a:rPr lang="en-US" dirty="0" err="1"/>
              <a:t>document.write</a:t>
            </a:r>
            <a:r>
              <a:rPr lang="en-US" dirty="0"/>
              <a:t>(students[0]);</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198736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2B91-96C3-4D36-B0B1-428A9C677A71}"/>
              </a:ext>
            </a:extLst>
          </p:cNvPr>
          <p:cNvSpPr>
            <a:spLocks noGrp="1"/>
          </p:cNvSpPr>
          <p:nvPr>
            <p:ph type="title"/>
          </p:nvPr>
        </p:nvSpPr>
        <p:spPr/>
        <p:txBody>
          <a:bodyPr/>
          <a:lstStyle/>
          <a:p>
            <a:r>
              <a:rPr lang="en-US" dirty="0"/>
              <a:t>JavaScript Multidimensional Arrays</a:t>
            </a:r>
          </a:p>
        </p:txBody>
      </p:sp>
      <p:sp>
        <p:nvSpPr>
          <p:cNvPr id="3" name="Content Placeholder 2">
            <a:extLst>
              <a:ext uri="{FF2B5EF4-FFF2-40B4-BE49-F238E27FC236}">
                <a16:creationId xmlns:a16="http://schemas.microsoft.com/office/drawing/2014/main" id="{BB86D761-279C-4F85-AF47-6CBC0FEDE969}"/>
              </a:ext>
            </a:extLst>
          </p:cNvPr>
          <p:cNvSpPr>
            <a:spLocks noGrp="1"/>
          </p:cNvSpPr>
          <p:nvPr>
            <p:ph idx="1"/>
          </p:nvPr>
        </p:nvSpPr>
        <p:spPr/>
        <p:txBody>
          <a:bodyPr/>
          <a:lstStyle/>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const students = [["John", 50], ["Peter", 80], ["Mark", 70]];</a:t>
            </a:r>
            <a:br>
              <a:rPr lang="en-US" dirty="0"/>
            </a:br>
            <a:r>
              <a:rPr lang="en-US" dirty="0"/>
              <a:t>  for(var </a:t>
            </a:r>
            <a:r>
              <a:rPr lang="en-US" dirty="0" err="1"/>
              <a:t>i</a:t>
            </a:r>
            <a:r>
              <a:rPr lang="en-US" dirty="0"/>
              <a:t>=0; </a:t>
            </a:r>
            <a:r>
              <a:rPr lang="en-US" dirty="0" err="1"/>
              <a:t>i</a:t>
            </a:r>
            <a:r>
              <a:rPr lang="en-US" dirty="0"/>
              <a:t>&lt;3; </a:t>
            </a:r>
            <a:r>
              <a:rPr lang="en-US" dirty="0" err="1"/>
              <a:t>i</a:t>
            </a:r>
            <a:r>
              <a:rPr lang="en-US" dirty="0"/>
              <a:t>++)</a:t>
            </a:r>
            <a:br>
              <a:rPr lang="en-US" dirty="0"/>
            </a:br>
            <a:r>
              <a:rPr lang="en-US" dirty="0"/>
              <a:t>  {</a:t>
            </a:r>
            <a:br>
              <a:rPr lang="en-US" dirty="0"/>
            </a:br>
            <a:r>
              <a:rPr lang="en-US" dirty="0"/>
              <a:t>     </a:t>
            </a:r>
            <a:r>
              <a:rPr lang="en-US" dirty="0" err="1"/>
              <a:t>document.write</a:t>
            </a:r>
            <a:r>
              <a:rPr lang="en-US" dirty="0"/>
              <a:t>(students[</a:t>
            </a:r>
            <a:r>
              <a:rPr lang="en-US" dirty="0" err="1"/>
              <a:t>i</a:t>
            </a:r>
            <a:r>
              <a:rPr lang="en-US" dirty="0"/>
              <a:t>][0] + " got " + students[</a:t>
            </a:r>
            <a:r>
              <a:rPr lang="en-US" dirty="0" err="1"/>
              <a:t>i</a:t>
            </a:r>
            <a:r>
              <a:rPr lang="en-US" dirty="0"/>
              <a:t>][1] + "&lt;</a:t>
            </a:r>
            <a:r>
              <a:rPr lang="en-US" dirty="0" err="1"/>
              <a:t>br</a:t>
            </a:r>
            <a:r>
              <a:rPr lang="en-US" dirty="0"/>
              <a:t>&gt;");</a:t>
            </a:r>
            <a:br>
              <a:rPr lang="en-US" dirty="0"/>
            </a:br>
            <a:r>
              <a:rPr lang="en-US" dirty="0"/>
              <a:t>  }</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450104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722C2-76F0-4703-B1E7-5A66C86618C5}"/>
              </a:ext>
            </a:extLst>
          </p:cNvPr>
          <p:cNvSpPr>
            <a:spLocks noGrp="1"/>
          </p:cNvSpPr>
          <p:nvPr>
            <p:ph type="title"/>
          </p:nvPr>
        </p:nvSpPr>
        <p:spPr/>
        <p:txBody>
          <a:bodyPr/>
          <a:lstStyle/>
          <a:p>
            <a:r>
              <a:rPr lang="en-US" dirty="0"/>
              <a:t>JavaScript – Associative Arrays</a:t>
            </a:r>
          </a:p>
        </p:txBody>
      </p:sp>
      <p:sp>
        <p:nvSpPr>
          <p:cNvPr id="3" name="Content Placeholder 2">
            <a:extLst>
              <a:ext uri="{FF2B5EF4-FFF2-40B4-BE49-F238E27FC236}">
                <a16:creationId xmlns:a16="http://schemas.microsoft.com/office/drawing/2014/main" id="{CFEB90D4-27DB-41C0-993A-56E9C55F1584}"/>
              </a:ext>
            </a:extLst>
          </p:cNvPr>
          <p:cNvSpPr>
            <a:spLocks noGrp="1"/>
          </p:cNvSpPr>
          <p:nvPr>
            <p:ph idx="1"/>
          </p:nvPr>
        </p:nvSpPr>
        <p:spPr/>
        <p:txBody>
          <a:bodyPr/>
          <a:lstStyle/>
          <a:p>
            <a:pPr marL="0" indent="0">
              <a:buNone/>
            </a:pPr>
            <a:endParaRPr lang="en-US" dirty="0"/>
          </a:p>
          <a:p>
            <a:pPr marL="0" indent="0">
              <a:buNone/>
            </a:pPr>
            <a:r>
              <a:rPr lang="en-US" dirty="0"/>
              <a:t>&lt;script type=“text/</a:t>
            </a:r>
            <a:r>
              <a:rPr lang="en-US" dirty="0" err="1"/>
              <a:t>javascript</a:t>
            </a:r>
            <a:r>
              <a:rPr lang="en-US" dirty="0"/>
              <a:t>”&gt;</a:t>
            </a:r>
            <a:br>
              <a:rPr lang="en-US" dirty="0"/>
            </a:br>
            <a:r>
              <a:rPr lang="en-US"/>
              <a:t>   const countries </a:t>
            </a:r>
            <a:r>
              <a:rPr lang="en-US" dirty="0"/>
              <a:t>= {"</a:t>
            </a:r>
            <a:r>
              <a:rPr lang="en-US" dirty="0" err="1"/>
              <a:t>uk</a:t>
            </a:r>
            <a:r>
              <a:rPr lang="en-US" dirty="0"/>
              <a:t>": "United Kingdom", "</a:t>
            </a:r>
            <a:r>
              <a:rPr lang="en-US" dirty="0" err="1"/>
              <a:t>th</a:t>
            </a:r>
            <a:r>
              <a:rPr lang="en-US" dirty="0"/>
              <a:t>": "Thailand", "us": "United States"}</a:t>
            </a:r>
            <a:br>
              <a:rPr lang="en-US" dirty="0"/>
            </a:br>
            <a:r>
              <a:rPr lang="en-US" dirty="0"/>
              <a:t>   for (country in countries)</a:t>
            </a:r>
            <a:br>
              <a:rPr lang="en-US" dirty="0"/>
            </a:br>
            <a:r>
              <a:rPr lang="en-US" dirty="0"/>
              <a:t>      </a:t>
            </a:r>
            <a:r>
              <a:rPr lang="en-US" dirty="0" err="1"/>
              <a:t>document.write</a:t>
            </a:r>
            <a:r>
              <a:rPr lang="en-US" dirty="0"/>
              <a:t>(country + " = " + countries[country] + "&lt;</a:t>
            </a:r>
            <a:r>
              <a:rPr lang="en-US" dirty="0" err="1"/>
              <a:t>br</a:t>
            </a:r>
            <a:r>
              <a:rPr lang="en-US" dirty="0"/>
              <a:t>&gt;")</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278173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B9E3-DC7D-46D4-BA1B-BADB59F1CF09}"/>
              </a:ext>
            </a:extLst>
          </p:cNvPr>
          <p:cNvSpPr>
            <a:spLocks noGrp="1"/>
          </p:cNvSpPr>
          <p:nvPr>
            <p:ph type="title"/>
          </p:nvPr>
        </p:nvSpPr>
        <p:spPr/>
        <p:txBody>
          <a:bodyPr/>
          <a:lstStyle/>
          <a:p>
            <a:r>
              <a:rPr lang="en-US" dirty="0"/>
              <a:t>JavaScript Array Functions</a:t>
            </a:r>
          </a:p>
        </p:txBody>
      </p:sp>
      <p:sp>
        <p:nvSpPr>
          <p:cNvPr id="3" name="Content Placeholder 2">
            <a:extLst>
              <a:ext uri="{FF2B5EF4-FFF2-40B4-BE49-F238E27FC236}">
                <a16:creationId xmlns:a16="http://schemas.microsoft.com/office/drawing/2014/main" id="{254A49B9-A13E-44C0-8AA5-DBE79539007A}"/>
              </a:ext>
            </a:extLst>
          </p:cNvPr>
          <p:cNvSpPr>
            <a:spLocks noGrp="1"/>
          </p:cNvSpPr>
          <p:nvPr>
            <p:ph idx="1"/>
          </p:nvPr>
        </p:nvSpPr>
        <p:spPr/>
        <p:txBody>
          <a:bodyPr/>
          <a:lstStyle/>
          <a:p>
            <a:r>
              <a:rPr lang="en-US" dirty="0"/>
              <a:t>As well as ‘length’, there are further array functions</a:t>
            </a:r>
          </a:p>
          <a:p>
            <a:pPr marL="0" indent="0">
              <a:buNone/>
            </a:pPr>
            <a:endParaRPr lang="en-US" dirty="0"/>
          </a:p>
        </p:txBody>
      </p:sp>
      <p:graphicFrame>
        <p:nvGraphicFramePr>
          <p:cNvPr id="4" name="Table 3">
            <a:extLst>
              <a:ext uri="{FF2B5EF4-FFF2-40B4-BE49-F238E27FC236}">
                <a16:creationId xmlns:a16="http://schemas.microsoft.com/office/drawing/2014/main" id="{DA186E16-C4E6-42A7-A3AB-9CCAD8D584C6}"/>
              </a:ext>
            </a:extLst>
          </p:cNvPr>
          <p:cNvGraphicFramePr>
            <a:graphicFrameLocks noGrp="1"/>
          </p:cNvGraphicFramePr>
          <p:nvPr>
            <p:extLst>
              <p:ext uri="{D42A27DB-BD31-4B8C-83A1-F6EECF244321}">
                <p14:modId xmlns:p14="http://schemas.microsoft.com/office/powerpoint/2010/main" val="2279901883"/>
              </p:ext>
            </p:extLst>
          </p:nvPr>
        </p:nvGraphicFramePr>
        <p:xfrm>
          <a:off x="1855177" y="2549769"/>
          <a:ext cx="8814013" cy="3622430"/>
        </p:xfrm>
        <a:graphic>
          <a:graphicData uri="http://schemas.openxmlformats.org/drawingml/2006/table">
            <a:tbl>
              <a:tblPr firstRow="1" firstCol="1" bandRow="1">
                <a:tableStyleId>{5C22544A-7EE6-4342-B048-85BDC9FD1C3A}</a:tableStyleId>
              </a:tblPr>
              <a:tblGrid>
                <a:gridCol w="2588049">
                  <a:extLst>
                    <a:ext uri="{9D8B030D-6E8A-4147-A177-3AD203B41FA5}">
                      <a16:colId xmlns:a16="http://schemas.microsoft.com/office/drawing/2014/main" val="3506859003"/>
                    </a:ext>
                  </a:extLst>
                </a:gridCol>
                <a:gridCol w="6225964">
                  <a:extLst>
                    <a:ext uri="{9D8B030D-6E8A-4147-A177-3AD203B41FA5}">
                      <a16:colId xmlns:a16="http://schemas.microsoft.com/office/drawing/2014/main" val="57931872"/>
                    </a:ext>
                  </a:extLst>
                </a:gridCol>
              </a:tblGrid>
              <a:tr h="724486">
                <a:tc>
                  <a:txBody>
                    <a:bodyPr/>
                    <a:lstStyle/>
                    <a:p>
                      <a:pPr algn="just">
                        <a:lnSpc>
                          <a:spcPct val="125000"/>
                        </a:lnSpc>
                        <a:spcAft>
                          <a:spcPts val="0"/>
                        </a:spcAft>
                      </a:pPr>
                      <a:r>
                        <a:rPr lang="en-US" sz="2000">
                          <a:effectLst/>
                        </a:rPr>
                        <a:t>Function Name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Purpose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4265104262"/>
                  </a:ext>
                </a:extLst>
              </a:tr>
              <a:tr h="724486">
                <a:tc>
                  <a:txBody>
                    <a:bodyPr/>
                    <a:lstStyle/>
                    <a:p>
                      <a:pPr algn="just">
                        <a:lnSpc>
                          <a:spcPct val="125000"/>
                        </a:lnSpc>
                        <a:spcAft>
                          <a:spcPts val="0"/>
                        </a:spcAft>
                      </a:pPr>
                      <a:r>
                        <a:rPr lang="en-US" sz="2000">
                          <a:effectLst/>
                        </a:rPr>
                        <a:t>push()</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Add an element to the end of an array.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3081188277"/>
                  </a:ext>
                </a:extLst>
              </a:tr>
              <a:tr h="724486">
                <a:tc>
                  <a:txBody>
                    <a:bodyPr/>
                    <a:lstStyle/>
                    <a:p>
                      <a:pPr algn="just">
                        <a:lnSpc>
                          <a:spcPct val="125000"/>
                        </a:lnSpc>
                        <a:spcAft>
                          <a:spcPts val="0"/>
                        </a:spcAft>
                      </a:pPr>
                      <a:r>
                        <a:rPr lang="en-US" sz="2000">
                          <a:effectLst/>
                        </a:rPr>
                        <a:t>pop()</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a:effectLst/>
                        </a:rPr>
                        <a:t>Remove the last element from the array.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867636637"/>
                  </a:ext>
                </a:extLst>
              </a:tr>
              <a:tr h="724486">
                <a:tc>
                  <a:txBody>
                    <a:bodyPr/>
                    <a:lstStyle/>
                    <a:p>
                      <a:pPr algn="just">
                        <a:lnSpc>
                          <a:spcPct val="125000"/>
                        </a:lnSpc>
                        <a:spcAft>
                          <a:spcPts val="0"/>
                        </a:spcAft>
                      </a:pPr>
                      <a:r>
                        <a:rPr lang="en-US" sz="2000">
                          <a:effectLst/>
                        </a:rPr>
                        <a:t>reverse()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dirty="0">
                          <a:effectLst/>
                        </a:rPr>
                        <a:t>Reverses the order of the array.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1571089902"/>
                  </a:ext>
                </a:extLst>
              </a:tr>
              <a:tr h="724486">
                <a:tc>
                  <a:txBody>
                    <a:bodyPr/>
                    <a:lstStyle/>
                    <a:p>
                      <a:pPr algn="just">
                        <a:lnSpc>
                          <a:spcPct val="125000"/>
                        </a:lnSpc>
                        <a:spcAft>
                          <a:spcPts val="0"/>
                        </a:spcAft>
                      </a:pPr>
                      <a:r>
                        <a:rPr lang="en-US" sz="2000">
                          <a:effectLst/>
                        </a:rPr>
                        <a:t>sort()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algn="just">
                        <a:lnSpc>
                          <a:spcPct val="125000"/>
                        </a:lnSpc>
                        <a:spcAft>
                          <a:spcPts val="0"/>
                        </a:spcAft>
                      </a:pPr>
                      <a:r>
                        <a:rPr lang="en-US" sz="2000" dirty="0">
                          <a:effectLst/>
                        </a:rPr>
                        <a:t>Sorts the array.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extLst>
                  <a:ext uri="{0D108BD9-81ED-4DB2-BD59-A6C34878D82A}">
                    <a16:rowId xmlns:a16="http://schemas.microsoft.com/office/drawing/2014/main" val="2709754151"/>
                  </a:ext>
                </a:extLst>
              </a:tr>
            </a:tbl>
          </a:graphicData>
        </a:graphic>
      </p:graphicFrame>
    </p:spTree>
    <p:extLst>
      <p:ext uri="{BB962C8B-B14F-4D97-AF65-F5344CB8AC3E}">
        <p14:creationId xmlns:p14="http://schemas.microsoft.com/office/powerpoint/2010/main" val="343365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B33D-22E7-4063-AE25-4C5EA571BF81}"/>
              </a:ext>
            </a:extLst>
          </p:cNvPr>
          <p:cNvSpPr>
            <a:spLocks noGrp="1"/>
          </p:cNvSpPr>
          <p:nvPr>
            <p:ph type="title"/>
          </p:nvPr>
        </p:nvSpPr>
        <p:spPr/>
        <p:txBody>
          <a:bodyPr/>
          <a:lstStyle/>
          <a:p>
            <a:r>
              <a:rPr lang="en-US" dirty="0"/>
              <a:t>JavaScript – Accessing the Document</a:t>
            </a:r>
          </a:p>
        </p:txBody>
      </p:sp>
      <p:sp>
        <p:nvSpPr>
          <p:cNvPr id="3" name="Content Placeholder 2">
            <a:extLst>
              <a:ext uri="{FF2B5EF4-FFF2-40B4-BE49-F238E27FC236}">
                <a16:creationId xmlns:a16="http://schemas.microsoft.com/office/drawing/2014/main" id="{8F8DDA73-00AA-4518-B9B5-BDBF4904DB87}"/>
              </a:ext>
            </a:extLst>
          </p:cNvPr>
          <p:cNvSpPr>
            <a:spLocks noGrp="1"/>
          </p:cNvSpPr>
          <p:nvPr>
            <p:ph idx="1"/>
          </p:nvPr>
        </p:nvSpPr>
        <p:spPr/>
        <p:txBody>
          <a:bodyPr/>
          <a:lstStyle/>
          <a:p>
            <a:r>
              <a:rPr lang="en-US" dirty="0"/>
              <a:t>The document contains an array of links!</a:t>
            </a:r>
          </a:p>
          <a:p>
            <a:pPr lvl="1"/>
            <a:r>
              <a:rPr lang="en-US" dirty="0"/>
              <a:t>The </a:t>
            </a:r>
            <a:r>
              <a:rPr lang="en-US" dirty="0" err="1"/>
              <a:t>href</a:t>
            </a:r>
            <a:r>
              <a:rPr lang="en-US" dirty="0"/>
              <a:t> property of the 1</a:t>
            </a:r>
            <a:r>
              <a:rPr lang="en-US" baseline="30000" dirty="0"/>
              <a:t>st</a:t>
            </a:r>
            <a:r>
              <a:rPr lang="en-US" dirty="0"/>
              <a:t> link on the page would be as follows:-</a:t>
            </a:r>
          </a:p>
          <a:p>
            <a:pPr marL="231775" lvl="1" indent="0">
              <a:buNone/>
            </a:pPr>
            <a:r>
              <a:rPr lang="en-US" dirty="0"/>
              <a:t>	</a:t>
            </a:r>
            <a:r>
              <a:rPr lang="en-US" i="1" dirty="0" err="1"/>
              <a:t>document.links</a:t>
            </a:r>
            <a:r>
              <a:rPr lang="en-US" i="1" dirty="0"/>
              <a:t>[0].</a:t>
            </a:r>
            <a:r>
              <a:rPr lang="en-US" i="1" dirty="0" err="1"/>
              <a:t>href</a:t>
            </a:r>
            <a:r>
              <a:rPr lang="en-US" i="1" dirty="0"/>
              <a:t>;</a:t>
            </a:r>
            <a:endParaRPr lang="en-US" dirty="0"/>
          </a:p>
          <a:p>
            <a:pPr marL="231775" lvl="1" indent="0">
              <a:buNone/>
            </a:pPr>
            <a:endParaRPr lang="en-US" dirty="0"/>
          </a:p>
          <a:p>
            <a:pPr lvl="1"/>
            <a:r>
              <a:rPr lang="en-US" dirty="0"/>
              <a:t>You could find out how many links there are on the page as follows:-</a:t>
            </a:r>
          </a:p>
          <a:p>
            <a:pPr marL="231775" lvl="1" indent="0">
              <a:buNone/>
            </a:pPr>
            <a:r>
              <a:rPr lang="en-US" dirty="0"/>
              <a:t>	</a:t>
            </a:r>
            <a:r>
              <a:rPr lang="en-US" i="1" dirty="0"/>
              <a:t>var </a:t>
            </a:r>
            <a:r>
              <a:rPr lang="en-US" i="1" dirty="0" err="1"/>
              <a:t>numlinks</a:t>
            </a:r>
            <a:r>
              <a:rPr lang="en-US" i="1" dirty="0"/>
              <a:t> = </a:t>
            </a:r>
            <a:r>
              <a:rPr lang="en-US" i="1" dirty="0" err="1"/>
              <a:t>document.links.length</a:t>
            </a:r>
            <a:r>
              <a:rPr lang="en-US" i="1" dirty="0"/>
              <a:t>;</a:t>
            </a:r>
            <a:endParaRPr lang="en-US" dirty="0"/>
          </a:p>
          <a:p>
            <a:pPr marL="231775" lvl="1" indent="0">
              <a:buNone/>
            </a:pPr>
            <a:endParaRPr lang="en-US" dirty="0"/>
          </a:p>
          <a:p>
            <a:pPr lvl="1"/>
            <a:endParaRPr lang="en-US" dirty="0"/>
          </a:p>
        </p:txBody>
      </p:sp>
    </p:spTree>
    <p:extLst>
      <p:ext uri="{BB962C8B-B14F-4D97-AF65-F5344CB8AC3E}">
        <p14:creationId xmlns:p14="http://schemas.microsoft.com/office/powerpoint/2010/main" val="4070793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60DC-BCF7-4F5A-993F-07CEDBDC0DA9}"/>
              </a:ext>
            </a:extLst>
          </p:cNvPr>
          <p:cNvSpPr>
            <a:spLocks noGrp="1"/>
          </p:cNvSpPr>
          <p:nvPr>
            <p:ph type="title"/>
          </p:nvPr>
        </p:nvSpPr>
        <p:spPr/>
        <p:txBody>
          <a:bodyPr/>
          <a:lstStyle/>
          <a:p>
            <a:r>
              <a:rPr lang="en-US" dirty="0"/>
              <a:t>JavaScript Functions</a:t>
            </a:r>
          </a:p>
        </p:txBody>
      </p:sp>
      <p:sp>
        <p:nvSpPr>
          <p:cNvPr id="3" name="Content Placeholder 2">
            <a:extLst>
              <a:ext uri="{FF2B5EF4-FFF2-40B4-BE49-F238E27FC236}">
                <a16:creationId xmlns:a16="http://schemas.microsoft.com/office/drawing/2014/main" id="{042E0BA5-37B1-4562-BC70-C397F4EC2209}"/>
              </a:ext>
            </a:extLst>
          </p:cNvPr>
          <p:cNvSpPr>
            <a:spLocks noGrp="1"/>
          </p:cNvSpPr>
          <p:nvPr>
            <p:ph idx="1"/>
          </p:nvPr>
        </p:nvSpPr>
        <p:spPr/>
        <p:txBody>
          <a:bodyPr>
            <a:normAutofit fontScale="92500" lnSpcReduction="10000"/>
          </a:bodyPr>
          <a:lstStyle/>
          <a:p>
            <a:r>
              <a:rPr lang="en-US" dirty="0"/>
              <a:t>Break your code into functions!</a:t>
            </a:r>
          </a:p>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function average(n1, n2, n3)</a:t>
            </a:r>
            <a:br>
              <a:rPr lang="en-US" dirty="0"/>
            </a:br>
            <a:r>
              <a:rPr lang="en-US" dirty="0"/>
              <a:t>   {</a:t>
            </a:r>
            <a:br>
              <a:rPr lang="en-US" dirty="0"/>
            </a:br>
            <a:r>
              <a:rPr lang="en-US" dirty="0"/>
              <a:t>      return (n1+n2+n3)/3;</a:t>
            </a:r>
            <a:br>
              <a:rPr lang="en-US" dirty="0"/>
            </a:br>
            <a:r>
              <a:rPr lang="en-US" dirty="0"/>
              <a:t>   }</a:t>
            </a:r>
            <a:br>
              <a:rPr lang="en-US" dirty="0"/>
            </a:br>
            <a:r>
              <a:rPr lang="en-US" dirty="0"/>
              <a:t>   </a:t>
            </a:r>
            <a:r>
              <a:rPr lang="en-US" dirty="0" err="1"/>
              <a:t>document.write</a:t>
            </a:r>
            <a:r>
              <a:rPr lang="en-US" dirty="0"/>
              <a:t>(average(5,6,7));</a:t>
            </a:r>
            <a:br>
              <a:rPr lang="en-US" dirty="0"/>
            </a:br>
            <a:r>
              <a:rPr lang="en-US" dirty="0"/>
              <a:t>&lt;/script&gt;</a:t>
            </a:r>
          </a:p>
          <a:p>
            <a:pPr marL="0" indent="0">
              <a:buNone/>
            </a:pPr>
            <a:endParaRPr lang="en-US" dirty="0"/>
          </a:p>
          <a:p>
            <a:pPr marL="0" indent="0">
              <a:buNone/>
            </a:pPr>
            <a:r>
              <a:rPr lang="en-US" dirty="0"/>
              <a:t>But what if there were more than 3 parameters?</a:t>
            </a:r>
          </a:p>
        </p:txBody>
      </p:sp>
    </p:spTree>
    <p:extLst>
      <p:ext uri="{BB962C8B-B14F-4D97-AF65-F5344CB8AC3E}">
        <p14:creationId xmlns:p14="http://schemas.microsoft.com/office/powerpoint/2010/main" val="88000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C785-63F8-476A-9961-33746DD501E4}"/>
              </a:ext>
            </a:extLst>
          </p:cNvPr>
          <p:cNvSpPr>
            <a:spLocks noGrp="1"/>
          </p:cNvSpPr>
          <p:nvPr>
            <p:ph type="title"/>
          </p:nvPr>
        </p:nvSpPr>
        <p:spPr/>
        <p:txBody>
          <a:bodyPr/>
          <a:lstStyle/>
          <a:p>
            <a:r>
              <a:rPr lang="en-US" dirty="0"/>
              <a:t>JavaScript Functions - arguments</a:t>
            </a:r>
          </a:p>
        </p:txBody>
      </p:sp>
      <p:sp>
        <p:nvSpPr>
          <p:cNvPr id="3" name="Content Placeholder 2">
            <a:extLst>
              <a:ext uri="{FF2B5EF4-FFF2-40B4-BE49-F238E27FC236}">
                <a16:creationId xmlns:a16="http://schemas.microsoft.com/office/drawing/2014/main" id="{FAE11736-282D-4A40-9769-B1CB8BC69E8C}"/>
              </a:ext>
            </a:extLst>
          </p:cNvPr>
          <p:cNvSpPr>
            <a:spLocks noGrp="1"/>
          </p:cNvSpPr>
          <p:nvPr>
            <p:ph idx="1"/>
          </p:nvPr>
        </p:nvSpPr>
        <p:spPr/>
        <p:txBody>
          <a:bodyPr>
            <a:normAutofit fontScale="92500" lnSpcReduction="10000"/>
          </a:bodyPr>
          <a:lstStyle/>
          <a:p>
            <a:r>
              <a:rPr lang="en-US" dirty="0"/>
              <a:t>Each function contains an arguments object, with an array of parameters sent to the function.</a:t>
            </a:r>
          </a:p>
          <a:p>
            <a:pPr marL="0" indent="0">
              <a:buNone/>
            </a:pPr>
            <a:r>
              <a:rPr lang="en-US" dirty="0"/>
              <a:t>&lt;script type=“text/</a:t>
            </a:r>
            <a:r>
              <a:rPr lang="en-US" dirty="0" err="1"/>
              <a:t>javascript</a:t>
            </a:r>
            <a:r>
              <a:rPr lang="en-US" dirty="0"/>
              <a:t>”&gt;</a:t>
            </a:r>
            <a:br>
              <a:rPr lang="en-US" dirty="0"/>
            </a:br>
            <a:r>
              <a:rPr lang="en-US" dirty="0"/>
              <a:t>   function average()</a:t>
            </a:r>
            <a:br>
              <a:rPr lang="en-US" dirty="0"/>
            </a:br>
            <a:r>
              <a:rPr lang="en-US" dirty="0"/>
              <a:t>   {</a:t>
            </a:r>
            <a:br>
              <a:rPr lang="en-US" dirty="0"/>
            </a:br>
            <a:r>
              <a:rPr lang="en-US" dirty="0"/>
              <a:t>      var total = 0;</a:t>
            </a:r>
            <a:br>
              <a:rPr lang="en-US" dirty="0"/>
            </a:br>
            <a:r>
              <a:rPr lang="en-US" dirty="0"/>
              <a:t>      for(index in arguments)</a:t>
            </a:r>
            <a:br>
              <a:rPr lang="en-US" dirty="0"/>
            </a:br>
            <a:r>
              <a:rPr lang="en-US" dirty="0"/>
              <a:t>      {</a:t>
            </a:r>
            <a:br>
              <a:rPr lang="en-US" dirty="0"/>
            </a:br>
            <a:r>
              <a:rPr lang="en-US" dirty="0"/>
              <a:t>         total += arguments[index];</a:t>
            </a:r>
            <a:br>
              <a:rPr lang="en-US" dirty="0"/>
            </a:br>
            <a:r>
              <a:rPr lang="en-US" dirty="0"/>
              <a:t>      }</a:t>
            </a:r>
            <a:br>
              <a:rPr lang="en-US" dirty="0"/>
            </a:br>
            <a:r>
              <a:rPr lang="en-US" dirty="0"/>
              <a:t>      return total / </a:t>
            </a:r>
            <a:r>
              <a:rPr lang="en-US" dirty="0" err="1"/>
              <a:t>arguments.length</a:t>
            </a:r>
            <a:r>
              <a:rPr lang="en-US" dirty="0"/>
              <a:t>;</a:t>
            </a:r>
            <a:br>
              <a:rPr lang="en-US" dirty="0"/>
            </a:br>
            <a:r>
              <a:rPr lang="en-US" dirty="0"/>
              <a:t>   }</a:t>
            </a:r>
            <a:br>
              <a:rPr lang="en-US" dirty="0"/>
            </a:br>
            <a:r>
              <a:rPr lang="en-US" dirty="0"/>
              <a:t>   </a:t>
            </a:r>
            <a:r>
              <a:rPr lang="en-US" dirty="0" err="1"/>
              <a:t>document.write</a:t>
            </a:r>
            <a:r>
              <a:rPr lang="en-US" dirty="0"/>
              <a:t>(average(5,6,7,8));</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265396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682E-9794-4E05-8320-B7299A526927}"/>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CF10C8B8-B9DC-47D9-B3E2-A4F79D0326E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a:t>
            </a:r>
            <a:r>
              <a:rPr lang="en-US" dirty="0" err="1"/>
              <a:t>document.write</a:t>
            </a:r>
            <a:r>
              <a:rPr lang="en-US" dirty="0"/>
              <a:t>(“Hello World”)</a:t>
            </a:r>
            <a:br>
              <a:rPr lang="en-US" dirty="0"/>
            </a:br>
            <a:r>
              <a:rPr lang="en-US" dirty="0"/>
              <a:t>&lt;/script&gt;</a:t>
            </a:r>
          </a:p>
          <a:p>
            <a:endParaRPr lang="en-US" dirty="0"/>
          </a:p>
        </p:txBody>
      </p:sp>
    </p:spTree>
    <p:extLst>
      <p:ext uri="{BB962C8B-B14F-4D97-AF65-F5344CB8AC3E}">
        <p14:creationId xmlns:p14="http://schemas.microsoft.com/office/powerpoint/2010/main" val="38582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B80B-0024-BD22-67DF-5FA3C97E5DBA}"/>
              </a:ext>
            </a:extLst>
          </p:cNvPr>
          <p:cNvSpPr>
            <a:spLocks noGrp="1"/>
          </p:cNvSpPr>
          <p:nvPr>
            <p:ph type="title"/>
          </p:nvPr>
        </p:nvSpPr>
        <p:spPr/>
        <p:txBody>
          <a:bodyPr/>
          <a:lstStyle/>
          <a:p>
            <a:r>
              <a:rPr lang="en-US" dirty="0"/>
              <a:t>Anonymous Functions</a:t>
            </a:r>
          </a:p>
        </p:txBody>
      </p:sp>
      <p:sp>
        <p:nvSpPr>
          <p:cNvPr id="3" name="Content Placeholder 2">
            <a:extLst>
              <a:ext uri="{FF2B5EF4-FFF2-40B4-BE49-F238E27FC236}">
                <a16:creationId xmlns:a16="http://schemas.microsoft.com/office/drawing/2014/main" id="{48819C07-048C-E541-2BE7-BCC2B50FCB6E}"/>
              </a:ext>
            </a:extLst>
          </p:cNvPr>
          <p:cNvSpPr>
            <a:spLocks noGrp="1"/>
          </p:cNvSpPr>
          <p:nvPr>
            <p:ph idx="1"/>
          </p:nvPr>
        </p:nvSpPr>
        <p:spPr/>
        <p:txBody>
          <a:bodyPr/>
          <a:lstStyle/>
          <a:p>
            <a:r>
              <a:rPr lang="en-US" dirty="0"/>
              <a:t>Sometimes our function might not have a name…</a:t>
            </a:r>
          </a:p>
          <a:p>
            <a:endParaRPr lang="en-US" dirty="0"/>
          </a:p>
          <a:p>
            <a:pPr marL="231775" lvl="1" indent="0">
              <a:buNone/>
            </a:pPr>
            <a:r>
              <a:rPr lang="en-US" dirty="0"/>
              <a:t>const </a:t>
            </a:r>
            <a:r>
              <a:rPr lang="en-US" dirty="0" err="1"/>
              <a:t>getUserName</a:t>
            </a:r>
            <a:r>
              <a:rPr lang="en-US" dirty="0"/>
              <a:t> = function(email) {</a:t>
            </a:r>
          </a:p>
          <a:p>
            <a:pPr marL="231775" lvl="1" indent="0">
              <a:buNone/>
            </a:pPr>
            <a:r>
              <a:rPr lang="en-US" dirty="0"/>
              <a:t>  return </a:t>
            </a:r>
            <a:r>
              <a:rPr lang="en-US" dirty="0" err="1"/>
              <a:t>email.slice</a:t>
            </a:r>
            <a:r>
              <a:rPr lang="en-US" dirty="0"/>
              <a:t>(0, </a:t>
            </a:r>
            <a:r>
              <a:rPr lang="en-US" dirty="0" err="1"/>
              <a:t>email.indexOf</a:t>
            </a:r>
            <a:r>
              <a:rPr lang="en-US" dirty="0"/>
              <a:t>(“@”));</a:t>
            </a:r>
          </a:p>
          <a:p>
            <a:pPr marL="231775" lvl="1" indent="0">
              <a:buNone/>
            </a:pPr>
            <a:r>
              <a:rPr lang="en-US" dirty="0"/>
              <a:t>}</a:t>
            </a:r>
          </a:p>
          <a:p>
            <a:pPr marL="231775" lvl="1" indent="0">
              <a:buNone/>
            </a:pPr>
            <a:r>
              <a:rPr lang="en-US" dirty="0"/>
              <a:t>console.log(</a:t>
            </a:r>
            <a:r>
              <a:rPr lang="en-US" dirty="0" err="1"/>
              <a:t>getUserName</a:t>
            </a:r>
            <a:r>
              <a:rPr lang="en-US" dirty="0"/>
              <a:t>(“drkencosh@gmail.com”));</a:t>
            </a:r>
          </a:p>
        </p:txBody>
      </p:sp>
    </p:spTree>
    <p:extLst>
      <p:ext uri="{BB962C8B-B14F-4D97-AF65-F5344CB8AC3E}">
        <p14:creationId xmlns:p14="http://schemas.microsoft.com/office/powerpoint/2010/main" val="395624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C6E7-D529-37F8-C257-23B9A1BABD68}"/>
              </a:ext>
            </a:extLst>
          </p:cNvPr>
          <p:cNvSpPr>
            <a:spLocks noGrp="1"/>
          </p:cNvSpPr>
          <p:nvPr>
            <p:ph type="title"/>
          </p:nvPr>
        </p:nvSpPr>
        <p:spPr/>
        <p:txBody>
          <a:bodyPr/>
          <a:lstStyle/>
          <a:p>
            <a:r>
              <a:rPr lang="en-US" dirty="0"/>
              <a:t>Arrow Functions</a:t>
            </a:r>
          </a:p>
        </p:txBody>
      </p:sp>
      <p:sp>
        <p:nvSpPr>
          <p:cNvPr id="3" name="Content Placeholder 2">
            <a:extLst>
              <a:ext uri="{FF2B5EF4-FFF2-40B4-BE49-F238E27FC236}">
                <a16:creationId xmlns:a16="http://schemas.microsoft.com/office/drawing/2014/main" id="{AB33F659-C113-5328-95C0-A5C82D48B759}"/>
              </a:ext>
            </a:extLst>
          </p:cNvPr>
          <p:cNvSpPr>
            <a:spLocks noGrp="1"/>
          </p:cNvSpPr>
          <p:nvPr>
            <p:ph idx="1"/>
          </p:nvPr>
        </p:nvSpPr>
        <p:spPr/>
        <p:txBody>
          <a:bodyPr/>
          <a:lstStyle/>
          <a:p>
            <a:r>
              <a:rPr lang="en-US" dirty="0"/>
              <a:t>A newer way of defining functions, removing the word function</a:t>
            </a:r>
          </a:p>
          <a:p>
            <a:endParaRPr lang="en-US" dirty="0"/>
          </a:p>
          <a:p>
            <a:pPr marL="231775" lvl="1" indent="0">
              <a:buNone/>
            </a:pPr>
            <a:r>
              <a:rPr lang="en-US" dirty="0"/>
              <a:t>	const </a:t>
            </a:r>
            <a:r>
              <a:rPr lang="en-US" dirty="0" err="1"/>
              <a:t>getUserName</a:t>
            </a:r>
            <a:r>
              <a:rPr lang="en-US" dirty="0"/>
              <a:t> = (email) =&gt; {</a:t>
            </a:r>
          </a:p>
          <a:p>
            <a:pPr marL="231775" lvl="1" indent="0">
              <a:buNone/>
            </a:pPr>
            <a:r>
              <a:rPr lang="en-US" dirty="0"/>
              <a:t>	  return </a:t>
            </a:r>
            <a:r>
              <a:rPr lang="en-US" dirty="0" err="1"/>
              <a:t>email.slice</a:t>
            </a:r>
            <a:r>
              <a:rPr lang="en-US" dirty="0"/>
              <a:t>(0, </a:t>
            </a:r>
            <a:r>
              <a:rPr lang="en-US" dirty="0" err="1"/>
              <a:t>email.indexOf</a:t>
            </a:r>
            <a:r>
              <a:rPr lang="en-US" dirty="0"/>
              <a:t>(“@”));</a:t>
            </a:r>
          </a:p>
          <a:p>
            <a:pPr marL="231775" lvl="1" indent="0">
              <a:buNone/>
            </a:pPr>
            <a:r>
              <a:rPr lang="en-US" dirty="0"/>
              <a:t>	};</a:t>
            </a:r>
          </a:p>
          <a:p>
            <a:pPr marL="231775" lvl="1" indent="0">
              <a:buNone/>
            </a:pPr>
            <a:r>
              <a:rPr lang="en-US" dirty="0"/>
              <a:t>	console.log(</a:t>
            </a:r>
            <a:r>
              <a:rPr lang="en-US" dirty="0" err="1"/>
              <a:t>getUserName</a:t>
            </a:r>
            <a:r>
              <a:rPr lang="en-US" dirty="0"/>
              <a:t>(“drkencosh@gmail.com”));</a:t>
            </a:r>
          </a:p>
          <a:p>
            <a:pPr marL="231775" lvl="1" indent="0">
              <a:buNone/>
            </a:pPr>
            <a:endParaRPr lang="en-US" dirty="0"/>
          </a:p>
        </p:txBody>
      </p:sp>
    </p:spTree>
    <p:extLst>
      <p:ext uri="{BB962C8B-B14F-4D97-AF65-F5344CB8AC3E}">
        <p14:creationId xmlns:p14="http://schemas.microsoft.com/office/powerpoint/2010/main" val="180795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38FE-5F3F-7DD4-A58E-D14ABB207F21}"/>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F594453A-D683-8754-1E5E-5443B5540A1D}"/>
              </a:ext>
            </a:extLst>
          </p:cNvPr>
          <p:cNvSpPr>
            <a:spLocks noGrp="1"/>
          </p:cNvSpPr>
          <p:nvPr>
            <p:ph idx="1"/>
          </p:nvPr>
        </p:nvSpPr>
        <p:spPr/>
        <p:txBody>
          <a:bodyPr>
            <a:normAutofit lnSpcReduction="10000"/>
          </a:bodyPr>
          <a:lstStyle/>
          <a:p>
            <a:r>
              <a:rPr lang="en-US" dirty="0"/>
              <a:t>JavaScript is a VERY important Web Programming Language</a:t>
            </a:r>
          </a:p>
          <a:p>
            <a:r>
              <a:rPr lang="en-US" dirty="0"/>
              <a:t>We have been looking into running code in the browser</a:t>
            </a:r>
          </a:p>
          <a:p>
            <a:pPr lvl="1"/>
            <a:r>
              <a:rPr lang="en-US" dirty="0"/>
              <a:t>(JavaScript can run on the server, but for now this is code being run in the browser!)</a:t>
            </a:r>
          </a:p>
          <a:p>
            <a:r>
              <a:rPr lang="en-US" dirty="0"/>
              <a:t>Like other programming languages, JavaScript has;</a:t>
            </a:r>
          </a:p>
          <a:p>
            <a:pPr lvl="1"/>
            <a:r>
              <a:rPr lang="en-US" dirty="0"/>
              <a:t>Variables (with types &amp; scope)</a:t>
            </a:r>
          </a:p>
          <a:p>
            <a:pPr lvl="2"/>
            <a:r>
              <a:rPr lang="en-US" dirty="0"/>
              <a:t>Strings, Numbers, Booleans, Arrays</a:t>
            </a:r>
          </a:p>
          <a:p>
            <a:pPr lvl="1"/>
            <a:r>
              <a:rPr lang="en-US" dirty="0"/>
              <a:t>Control Structures</a:t>
            </a:r>
          </a:p>
          <a:p>
            <a:pPr lvl="2"/>
            <a:r>
              <a:rPr lang="en-US" dirty="0"/>
              <a:t>Branching, Looping</a:t>
            </a:r>
          </a:p>
          <a:p>
            <a:pPr lvl="1"/>
            <a:r>
              <a:rPr lang="en-US" dirty="0"/>
              <a:t>Functions</a:t>
            </a:r>
          </a:p>
        </p:txBody>
      </p:sp>
    </p:spTree>
    <p:extLst>
      <p:ext uri="{BB962C8B-B14F-4D97-AF65-F5344CB8AC3E}">
        <p14:creationId xmlns:p14="http://schemas.microsoft.com/office/powerpoint/2010/main" val="273975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E5F1-8655-4227-A42C-B584194EFAE4}"/>
              </a:ext>
            </a:extLst>
          </p:cNvPr>
          <p:cNvSpPr>
            <a:spLocks noGrp="1"/>
          </p:cNvSpPr>
          <p:nvPr>
            <p:ph type="title"/>
          </p:nvPr>
        </p:nvSpPr>
        <p:spPr/>
        <p:txBody>
          <a:bodyPr/>
          <a:lstStyle/>
          <a:p>
            <a:r>
              <a:rPr lang="en-US" dirty="0"/>
              <a:t>Where to </a:t>
            </a:r>
            <a:r>
              <a:rPr lang="en-US" dirty="0" err="1"/>
              <a:t>js</a:t>
            </a:r>
            <a:r>
              <a:rPr lang="en-US" dirty="0"/>
              <a:t>?</a:t>
            </a:r>
          </a:p>
        </p:txBody>
      </p:sp>
      <p:sp>
        <p:nvSpPr>
          <p:cNvPr id="3" name="Content Placeholder 2">
            <a:extLst>
              <a:ext uri="{FF2B5EF4-FFF2-40B4-BE49-F238E27FC236}">
                <a16:creationId xmlns:a16="http://schemas.microsoft.com/office/drawing/2014/main" id="{13B94098-5C37-4455-8E15-B7FB9F36E2E0}"/>
              </a:ext>
            </a:extLst>
          </p:cNvPr>
          <p:cNvSpPr>
            <a:spLocks noGrp="1"/>
          </p:cNvSpPr>
          <p:nvPr>
            <p:ph idx="1"/>
          </p:nvPr>
        </p:nvSpPr>
        <p:spPr/>
        <p:txBody>
          <a:bodyPr/>
          <a:lstStyle/>
          <a:p>
            <a:r>
              <a:rPr lang="en-US" dirty="0"/>
              <a:t>Much like </a:t>
            </a:r>
            <a:r>
              <a:rPr lang="en-US" dirty="0" err="1"/>
              <a:t>css</a:t>
            </a:r>
            <a:r>
              <a:rPr lang="en-US" dirty="0"/>
              <a:t>, it is a good idea to move your </a:t>
            </a:r>
            <a:r>
              <a:rPr lang="en-US" dirty="0" err="1"/>
              <a:t>js</a:t>
            </a:r>
            <a:r>
              <a:rPr lang="en-US" dirty="0"/>
              <a:t> to a separate file;</a:t>
            </a:r>
          </a:p>
          <a:p>
            <a:endParaRPr lang="en-US" dirty="0"/>
          </a:p>
          <a:p>
            <a:pPr marL="0" indent="0">
              <a:buNone/>
            </a:pPr>
            <a:r>
              <a:rPr lang="en-US" dirty="0"/>
              <a:t>&lt;script </a:t>
            </a:r>
            <a:r>
              <a:rPr lang="en-US" dirty="0" err="1"/>
              <a:t>src</a:t>
            </a:r>
            <a:r>
              <a:rPr lang="en-US" dirty="0"/>
              <a:t>=”</a:t>
            </a:r>
            <a:r>
              <a:rPr lang="en-US" dirty="0" err="1"/>
              <a:t>js</a:t>
            </a:r>
            <a:r>
              <a:rPr lang="en-US" dirty="0"/>
              <a:t>/script.js”&gt;&lt;/script&gt;</a:t>
            </a:r>
          </a:p>
        </p:txBody>
      </p:sp>
    </p:spTree>
    <p:extLst>
      <p:ext uri="{BB962C8B-B14F-4D97-AF65-F5344CB8AC3E}">
        <p14:creationId xmlns:p14="http://schemas.microsoft.com/office/powerpoint/2010/main" val="333983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2E9D-C862-4ECD-9054-65378F681E1A}"/>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CF234881-8E5B-48AB-8C28-51807E97FB00}"/>
              </a:ext>
            </a:extLst>
          </p:cNvPr>
          <p:cNvSpPr>
            <a:spLocks noGrp="1"/>
          </p:cNvSpPr>
          <p:nvPr>
            <p:ph idx="1"/>
          </p:nvPr>
        </p:nvSpPr>
        <p:spPr/>
        <p:txBody>
          <a:bodyPr/>
          <a:lstStyle/>
          <a:p>
            <a:r>
              <a:rPr lang="en-US" dirty="0"/>
              <a:t>JavaScript is running on the client machine…</a:t>
            </a:r>
          </a:p>
          <a:p>
            <a:pPr marL="0" indent="0">
              <a:buNone/>
            </a:pPr>
            <a:endParaRPr lang="en-US" dirty="0"/>
          </a:p>
          <a:p>
            <a:pPr marL="0" indent="0">
              <a:buNone/>
            </a:pPr>
            <a:r>
              <a:rPr lang="en-US" dirty="0"/>
              <a:t>&lt;script type=“text/</a:t>
            </a:r>
            <a:r>
              <a:rPr lang="en-US" dirty="0" err="1"/>
              <a:t>javascript</a:t>
            </a:r>
            <a:r>
              <a:rPr lang="en-US" dirty="0"/>
              <a:t>”&gt;</a:t>
            </a:r>
            <a:br>
              <a:rPr lang="en-US" dirty="0"/>
            </a:br>
            <a:r>
              <a:rPr lang="en-US" dirty="0"/>
              <a:t>   </a:t>
            </a:r>
            <a:r>
              <a:rPr lang="en-US" dirty="0" err="1"/>
              <a:t>document.write</a:t>
            </a:r>
            <a:r>
              <a:rPr lang="en-US" dirty="0"/>
              <a:t>(Date())</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73640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DE2F-5CC6-4162-8EB0-38C71B4B5091}"/>
              </a:ext>
            </a:extLst>
          </p:cNvPr>
          <p:cNvSpPr>
            <a:spLocks noGrp="1"/>
          </p:cNvSpPr>
          <p:nvPr>
            <p:ph type="title"/>
          </p:nvPr>
        </p:nvSpPr>
        <p:spPr/>
        <p:txBody>
          <a:bodyPr/>
          <a:lstStyle/>
          <a:p>
            <a:r>
              <a:rPr lang="en-US" dirty="0"/>
              <a:t>JavaScript Variables</a:t>
            </a:r>
          </a:p>
        </p:txBody>
      </p:sp>
      <p:sp>
        <p:nvSpPr>
          <p:cNvPr id="3" name="Content Placeholder 2">
            <a:extLst>
              <a:ext uri="{FF2B5EF4-FFF2-40B4-BE49-F238E27FC236}">
                <a16:creationId xmlns:a16="http://schemas.microsoft.com/office/drawing/2014/main" id="{5F934BE9-3CBE-4577-8264-DD5AFCDC4D14}"/>
              </a:ext>
            </a:extLst>
          </p:cNvPr>
          <p:cNvSpPr>
            <a:spLocks noGrp="1"/>
          </p:cNvSpPr>
          <p:nvPr>
            <p:ph idx="1"/>
          </p:nvPr>
        </p:nvSpPr>
        <p:spPr/>
        <p:txBody>
          <a:bodyPr/>
          <a:lstStyle/>
          <a:p>
            <a:r>
              <a:rPr lang="en-US" dirty="0"/>
              <a:t>Weakly Typed Language</a:t>
            </a:r>
          </a:p>
          <a:p>
            <a:pPr lvl="1"/>
            <a:r>
              <a:rPr lang="en-US" dirty="0"/>
              <a:t>Any type of data; integers, floating point numbers, strings, characters, arrays, objects…</a:t>
            </a:r>
          </a:p>
          <a:p>
            <a:r>
              <a:rPr lang="en-US" dirty="0"/>
              <a:t>Variable Names – alphanumeric + _</a:t>
            </a:r>
          </a:p>
          <a:p>
            <a:pPr marL="0" indent="0">
              <a:buNone/>
            </a:pPr>
            <a:r>
              <a:rPr lang="en-US" dirty="0"/>
              <a:t>&lt;script type=“text/</a:t>
            </a:r>
            <a:r>
              <a:rPr lang="en-US" dirty="0" err="1"/>
              <a:t>javascript</a:t>
            </a:r>
            <a:r>
              <a:rPr lang="en-US" dirty="0"/>
              <a:t>”&gt;</a:t>
            </a:r>
            <a:br>
              <a:rPr lang="en-US" dirty="0"/>
            </a:br>
            <a:r>
              <a:rPr lang="en-US" dirty="0"/>
              <a:t>   var a = 5;</a:t>
            </a:r>
            <a:br>
              <a:rPr lang="en-US" dirty="0"/>
            </a:br>
            <a:r>
              <a:rPr lang="en-US" dirty="0"/>
              <a:t>   var b = 6;</a:t>
            </a:r>
            <a:br>
              <a:rPr lang="en-US" dirty="0"/>
            </a:br>
            <a:r>
              <a:rPr lang="en-US" dirty="0"/>
              <a:t>   var c = a + b;</a:t>
            </a:r>
            <a:br>
              <a:rPr lang="en-US" dirty="0"/>
            </a:br>
            <a:r>
              <a:rPr lang="en-US" dirty="0"/>
              <a:t>   console.log(c);</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390182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E7CA-61E4-4909-8AE6-584A8960026C}"/>
              </a:ext>
            </a:extLst>
          </p:cNvPr>
          <p:cNvSpPr>
            <a:spLocks noGrp="1"/>
          </p:cNvSpPr>
          <p:nvPr>
            <p:ph type="title"/>
          </p:nvPr>
        </p:nvSpPr>
        <p:spPr/>
        <p:txBody>
          <a:bodyPr/>
          <a:lstStyle/>
          <a:p>
            <a:r>
              <a:rPr lang="en-US" dirty="0"/>
              <a:t>JavaScript – Semi Colons</a:t>
            </a:r>
          </a:p>
        </p:txBody>
      </p:sp>
      <p:sp>
        <p:nvSpPr>
          <p:cNvPr id="3" name="Content Placeholder 2">
            <a:extLst>
              <a:ext uri="{FF2B5EF4-FFF2-40B4-BE49-F238E27FC236}">
                <a16:creationId xmlns:a16="http://schemas.microsoft.com/office/drawing/2014/main" id="{40C2411F-A39B-41A8-BD23-82132A537EB3}"/>
              </a:ext>
            </a:extLst>
          </p:cNvPr>
          <p:cNvSpPr>
            <a:spLocks noGrp="1"/>
          </p:cNvSpPr>
          <p:nvPr>
            <p:ph idx="1"/>
          </p:nvPr>
        </p:nvSpPr>
        <p:spPr/>
        <p:txBody>
          <a:bodyPr/>
          <a:lstStyle/>
          <a:p>
            <a:r>
              <a:rPr lang="en-US" dirty="0"/>
              <a:t>Semicolons separate statements, but if you don’t include them, JavaScript will attempt to insert them for you at each new line…</a:t>
            </a:r>
          </a:p>
          <a:p>
            <a:pPr marL="0" indent="0">
              <a:buNone/>
            </a:pPr>
            <a:r>
              <a:rPr lang="en-US" dirty="0"/>
              <a:t>&lt;script type=“text/</a:t>
            </a:r>
            <a:r>
              <a:rPr lang="en-US" dirty="0" err="1"/>
              <a:t>javascript</a:t>
            </a:r>
            <a:r>
              <a:rPr lang="en-US" dirty="0"/>
              <a:t>”&gt;</a:t>
            </a:r>
            <a:br>
              <a:rPr lang="en-US" dirty="0"/>
            </a:br>
            <a:r>
              <a:rPr lang="en-US" dirty="0"/>
              <a:t>   var a = 5</a:t>
            </a:r>
            <a:br>
              <a:rPr lang="en-US" dirty="0"/>
            </a:br>
            <a:r>
              <a:rPr lang="en-US" dirty="0"/>
              <a:t>   var b = 6</a:t>
            </a:r>
            <a:br>
              <a:rPr lang="en-US" dirty="0"/>
            </a:br>
            <a:r>
              <a:rPr lang="en-US" dirty="0"/>
              <a:t>   var c = a + b</a:t>
            </a:r>
            <a:br>
              <a:rPr lang="en-US" dirty="0"/>
            </a:br>
            <a:r>
              <a:rPr lang="en-US" dirty="0"/>
              <a:t>   console.log(c)</a:t>
            </a:r>
            <a:br>
              <a:rPr lang="en-US" dirty="0"/>
            </a:br>
            <a:r>
              <a:rPr lang="en-US" dirty="0"/>
              <a:t>&lt;/script&gt;</a:t>
            </a:r>
          </a:p>
          <a:p>
            <a:pPr marL="0" indent="0">
              <a:buNone/>
            </a:pPr>
            <a:endParaRPr lang="en-US" dirty="0"/>
          </a:p>
        </p:txBody>
      </p:sp>
    </p:spTree>
    <p:extLst>
      <p:ext uri="{BB962C8B-B14F-4D97-AF65-F5344CB8AC3E}">
        <p14:creationId xmlns:p14="http://schemas.microsoft.com/office/powerpoint/2010/main" val="222081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5D28-28E6-4FE5-B15E-6459E7C528E9}"/>
              </a:ext>
            </a:extLst>
          </p:cNvPr>
          <p:cNvSpPr>
            <a:spLocks noGrp="1"/>
          </p:cNvSpPr>
          <p:nvPr>
            <p:ph type="title"/>
          </p:nvPr>
        </p:nvSpPr>
        <p:spPr/>
        <p:txBody>
          <a:bodyPr/>
          <a:lstStyle/>
          <a:p>
            <a:r>
              <a:rPr lang="en-US" dirty="0"/>
              <a:t>JavaScript var</a:t>
            </a:r>
          </a:p>
        </p:txBody>
      </p:sp>
      <p:sp>
        <p:nvSpPr>
          <p:cNvPr id="3" name="Content Placeholder 2">
            <a:extLst>
              <a:ext uri="{FF2B5EF4-FFF2-40B4-BE49-F238E27FC236}">
                <a16:creationId xmlns:a16="http://schemas.microsoft.com/office/drawing/2014/main" id="{944838F2-38C7-4878-AC0C-243729988189}"/>
              </a:ext>
            </a:extLst>
          </p:cNvPr>
          <p:cNvSpPr>
            <a:spLocks noGrp="1"/>
          </p:cNvSpPr>
          <p:nvPr>
            <p:ph idx="1"/>
          </p:nvPr>
        </p:nvSpPr>
        <p:spPr/>
        <p:txBody>
          <a:bodyPr/>
          <a:lstStyle/>
          <a:p>
            <a:r>
              <a:rPr lang="en-US" dirty="0"/>
              <a:t>You don’t need to explicitly declare variables using ‘var’. </a:t>
            </a:r>
          </a:p>
          <a:p>
            <a:pPr lvl="1"/>
            <a:r>
              <a:rPr lang="en-US" dirty="0"/>
              <a:t>But if you don’t, the variable is essentially global, and may encounter another variable with the same name…</a:t>
            </a:r>
          </a:p>
          <a:p>
            <a:pPr lvl="1"/>
            <a:r>
              <a:rPr lang="en-US" dirty="0"/>
              <a:t>Var explicitly declares the variable with function scope.</a:t>
            </a:r>
          </a:p>
          <a:p>
            <a:pPr marL="231775" lvl="1" indent="0">
              <a:buNone/>
            </a:pPr>
            <a:r>
              <a:rPr lang="en-US" dirty="0"/>
              <a:t>&lt;script type=“text/</a:t>
            </a:r>
            <a:r>
              <a:rPr lang="en-US" dirty="0" err="1"/>
              <a:t>javascript</a:t>
            </a:r>
            <a:r>
              <a:rPr lang="en-US" dirty="0"/>
              <a:t>”&gt;</a:t>
            </a:r>
            <a:br>
              <a:rPr lang="en-US" dirty="0"/>
            </a:br>
            <a:r>
              <a:rPr lang="en-US" dirty="0"/>
              <a:t>   a = 5</a:t>
            </a:r>
            <a:br>
              <a:rPr lang="en-US" dirty="0"/>
            </a:br>
            <a:r>
              <a:rPr lang="en-US" dirty="0"/>
              <a:t>   b = 6</a:t>
            </a:r>
            <a:br>
              <a:rPr lang="en-US" dirty="0"/>
            </a:br>
            <a:r>
              <a:rPr lang="en-US" dirty="0"/>
              <a:t>   c = a + b</a:t>
            </a:r>
            <a:br>
              <a:rPr lang="en-US" dirty="0"/>
            </a:br>
            <a:r>
              <a:rPr lang="en-US" dirty="0"/>
              <a:t>   console.log(c)</a:t>
            </a:r>
            <a:br>
              <a:rPr lang="en-US" dirty="0"/>
            </a:br>
            <a:r>
              <a:rPr lang="en-US" dirty="0"/>
              <a:t>&lt;/script&gt;</a:t>
            </a:r>
          </a:p>
          <a:p>
            <a:pPr marL="231775" lvl="1" indent="0">
              <a:buNone/>
            </a:pPr>
            <a:endParaRPr lang="en-US" dirty="0"/>
          </a:p>
        </p:txBody>
      </p:sp>
    </p:spTree>
    <p:extLst>
      <p:ext uri="{BB962C8B-B14F-4D97-AF65-F5344CB8AC3E}">
        <p14:creationId xmlns:p14="http://schemas.microsoft.com/office/powerpoint/2010/main" val="239201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272A8E7-A343-428D-A8B1-A51E5041A0E1}" vid="{A8B9B1ED-DE8D-43F6-A341-9AEC8D0BBD36}"/>
    </a:ext>
  </a:extLst>
</a:theme>
</file>

<file path=docProps/app.xml><?xml version="1.0" encoding="utf-8"?>
<Properties xmlns="http://schemas.openxmlformats.org/officeDocument/2006/extended-properties" xmlns:vt="http://schemas.openxmlformats.org/officeDocument/2006/docPropsVTypes">
  <Template>Theme1</Template>
  <TotalTime>15094</TotalTime>
  <Words>2150</Words>
  <Application>Microsoft Office PowerPoint</Application>
  <PresentationFormat>Widescreen</PresentationFormat>
  <Paragraphs>291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Corbel</vt:lpstr>
      <vt:lpstr>Theme1</vt:lpstr>
      <vt:lpstr>Web Programming Language</vt:lpstr>
      <vt:lpstr>Introducing JavaScript</vt:lpstr>
      <vt:lpstr>JavaScript</vt:lpstr>
      <vt:lpstr>Hello World</vt:lpstr>
      <vt:lpstr>Where to js?</vt:lpstr>
      <vt:lpstr>JavaScript</vt:lpstr>
      <vt:lpstr>JavaScript Variables</vt:lpstr>
      <vt:lpstr>JavaScript – Semi Colons</vt:lpstr>
      <vt:lpstr>JavaScript var</vt:lpstr>
      <vt:lpstr>JavaScript let</vt:lpstr>
      <vt:lpstr>JavaScript let</vt:lpstr>
      <vt:lpstr>JavaScript const</vt:lpstr>
      <vt:lpstr>Which to use?</vt:lpstr>
      <vt:lpstr>JavaScript console</vt:lpstr>
      <vt:lpstr>JavaScript Strings</vt:lpstr>
      <vt:lpstr>JavaScript Strings</vt:lpstr>
      <vt:lpstr>JavaScript String Methods I</vt:lpstr>
      <vt:lpstr>JavaScript String Methods II</vt:lpstr>
      <vt:lpstr>JavaScript String Methods III</vt:lpstr>
      <vt:lpstr>JavaScript String Methods IV</vt:lpstr>
      <vt:lpstr>JavaScript Comments</vt:lpstr>
      <vt:lpstr>JavaScript Operators</vt:lpstr>
      <vt:lpstr>JavaScript Operators II</vt:lpstr>
      <vt:lpstr>JavaScript Operators III</vt:lpstr>
      <vt:lpstr>JavaScript Control Statements</vt:lpstr>
      <vt:lpstr>JavaScript Control Statements</vt:lpstr>
      <vt:lpstr>JavaScript Control Statements</vt:lpstr>
      <vt:lpstr>JavaScript Control Statements</vt:lpstr>
      <vt:lpstr>JavaScript Control Statements</vt:lpstr>
      <vt:lpstr>JavaScript Control Statements</vt:lpstr>
      <vt:lpstr>JavaScript Numbers</vt:lpstr>
      <vt:lpstr>Math</vt:lpstr>
      <vt:lpstr>JavaScript Arrays</vt:lpstr>
      <vt:lpstr>JavaScript Multidimensional Arrays</vt:lpstr>
      <vt:lpstr>JavaScript – Associative Arrays</vt:lpstr>
      <vt:lpstr>JavaScript Array Functions</vt:lpstr>
      <vt:lpstr>JavaScript – Accessing the Document</vt:lpstr>
      <vt:lpstr>JavaScript Functions</vt:lpstr>
      <vt:lpstr>JavaScript Functions - arguments</vt:lpstr>
      <vt:lpstr>Anonymous Functions</vt:lpstr>
      <vt:lpstr>Arrow Functions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Language</dc:title>
  <dc:creator>Admin</dc:creator>
  <cp:lastModifiedBy>KENNETH COSH</cp:lastModifiedBy>
  <cp:revision>32</cp:revision>
  <dcterms:created xsi:type="dcterms:W3CDTF">2018-09-14T10:04:53Z</dcterms:created>
  <dcterms:modified xsi:type="dcterms:W3CDTF">2022-07-11T07:05:37Z</dcterms:modified>
</cp:coreProperties>
</file>