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29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565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03E3-C69F-4707-9603-6304EC727D4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DAC-86B6-44B1-B2EC-C19E61CF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4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03E3-C69F-4707-9603-6304EC727D4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DAC-86B6-44B1-B2EC-C19E61CF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03E3-C69F-4707-9603-6304EC727D4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DAC-86B6-44B1-B2EC-C19E61CF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0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03E3-C69F-4707-9603-6304EC727D4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DAC-86B6-44B1-B2EC-C19E61CF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7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03E3-C69F-4707-9603-6304EC727D4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DAC-86B6-44B1-B2EC-C19E61CF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5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03E3-C69F-4707-9603-6304EC727D4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DAC-86B6-44B1-B2EC-C19E61CF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03E3-C69F-4707-9603-6304EC727D4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DAC-86B6-44B1-B2EC-C19E61CF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2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03E3-C69F-4707-9603-6304EC727D4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DAC-86B6-44B1-B2EC-C19E61CF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03E3-C69F-4707-9603-6304EC727D4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DAC-86B6-44B1-B2EC-C19E61CF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5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03E3-C69F-4707-9603-6304EC727D4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DAC-86B6-44B1-B2EC-C19E61CF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5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B03E3-C69F-4707-9603-6304EC727D44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77DAC-86B6-44B1-B2EC-C19E61CF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5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717B-03C2-4619-B4E9-039BC2DF0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57412-DE59-4BA8-9BCC-6DF5D1589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  <a:p>
            <a:r>
              <a:rPr lang="en-US"/>
              <a:t>Event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6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7A6C-74E7-4CE0-A14B-57719D3A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FE1C8-D0A0-4D20-9FF7-ACE28E7A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$(“p”).hide();</a:t>
            </a:r>
            <a:br>
              <a:rPr lang="en-US" dirty="0"/>
            </a:br>
            <a:r>
              <a:rPr lang="en-US" dirty="0"/>
              <a:t>$(“.test”).hide();</a:t>
            </a:r>
            <a:br>
              <a:rPr lang="en-US" dirty="0"/>
            </a:br>
            <a:r>
              <a:rPr lang="en-US" dirty="0"/>
              <a:t>$(“#test2”).hide(); </a:t>
            </a:r>
            <a:br>
              <a:rPr lang="en-US" dirty="0"/>
            </a:br>
            <a:r>
              <a:rPr lang="en-US" dirty="0"/>
              <a:t>$(this).hide();</a:t>
            </a:r>
          </a:p>
          <a:p>
            <a:endParaRPr lang="en-US" dirty="0"/>
          </a:p>
          <a:p>
            <a:r>
              <a:rPr lang="en-US" dirty="0"/>
              <a:t>.hide() is the same as setting the </a:t>
            </a:r>
            <a:r>
              <a:rPr lang="en-US" dirty="0" err="1"/>
              <a:t>css</a:t>
            </a:r>
            <a:r>
              <a:rPr lang="en-US" dirty="0"/>
              <a:t> property “</a:t>
            </a:r>
            <a:r>
              <a:rPr lang="en-US" dirty="0" err="1"/>
              <a:t>display:none</a:t>
            </a:r>
            <a:r>
              <a:rPr lang="en-US" dirty="0"/>
              <a:t>”</a:t>
            </a:r>
          </a:p>
          <a:p>
            <a:r>
              <a:rPr lang="en-US" dirty="0"/>
              <a:t>You could also use .show()</a:t>
            </a:r>
          </a:p>
        </p:txBody>
      </p:sp>
    </p:spTree>
    <p:extLst>
      <p:ext uri="{BB962C8B-B14F-4D97-AF65-F5344CB8AC3E}">
        <p14:creationId xmlns:p14="http://schemas.microsoft.com/office/powerpoint/2010/main" val="255427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9D00-DD18-45C0-A0E3-0403FE1C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document ready?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FC9D3-78C4-4579-8245-3B1F0A1D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place </a:t>
            </a:r>
            <a:r>
              <a:rPr lang="en-US" dirty="0" err="1"/>
              <a:t>JQuery</a:t>
            </a:r>
            <a:r>
              <a:rPr lang="en-US" dirty="0"/>
              <a:t> code within a document ready function, to make sure all page elements are loaded before the functions are defined.</a:t>
            </a:r>
          </a:p>
          <a:p>
            <a:endParaRPr lang="en-US" dirty="0"/>
          </a:p>
          <a:p>
            <a:r>
              <a:rPr lang="en-US" dirty="0"/>
              <a:t>$(document).ready(function() {</a:t>
            </a:r>
            <a:br>
              <a:rPr lang="en-US" dirty="0"/>
            </a:br>
            <a:r>
              <a:rPr lang="en-US" dirty="0"/>
              <a:t>	console.log(“Loaded”)</a:t>
            </a:r>
            <a:br>
              <a:rPr lang="en-US" dirty="0"/>
            </a:br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73EA-C331-4040-840F-6AAE027E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8AA4-EA9A-4E72-9569-3499D53E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438" y="1904999"/>
            <a:ext cx="9789142" cy="4114801"/>
          </a:xfrm>
        </p:spPr>
        <p:txBody>
          <a:bodyPr>
            <a:normAutofit/>
          </a:bodyPr>
          <a:lstStyle/>
          <a:p>
            <a:r>
              <a:rPr lang="en-US" sz="2000" dirty="0"/>
              <a:t>$(document).ready(function() {</a:t>
            </a:r>
            <a:br>
              <a:rPr lang="en-US" sz="2000" dirty="0"/>
            </a:br>
            <a:r>
              <a:rPr lang="en-US" sz="2000" dirty="0"/>
              <a:t>  $(“*”)			//Selects ALL  elements on the page</a:t>
            </a:r>
            <a:br>
              <a:rPr lang="en-US" sz="2000" dirty="0"/>
            </a:br>
            <a:r>
              <a:rPr lang="en-US" sz="2000" dirty="0"/>
              <a:t>  $(“</a:t>
            </a:r>
            <a:r>
              <a:rPr lang="en-US" sz="2000" dirty="0" err="1"/>
              <a:t>p.intro</a:t>
            </a:r>
            <a:r>
              <a:rPr lang="en-US" sz="2000" dirty="0"/>
              <a:t>”)			//Selects paragraph elements with the ‘intro’ class</a:t>
            </a:r>
            <a:br>
              <a:rPr lang="en-US" sz="2000" dirty="0"/>
            </a:br>
            <a:r>
              <a:rPr lang="en-US" sz="2000" dirty="0"/>
              <a:t>  $(“</a:t>
            </a:r>
            <a:r>
              <a:rPr lang="en-US" sz="2000" dirty="0" err="1"/>
              <a:t>p:first</a:t>
            </a:r>
            <a:r>
              <a:rPr lang="en-US" sz="2000" dirty="0"/>
              <a:t>”)			//Selects the first paragraph element</a:t>
            </a:r>
            <a:br>
              <a:rPr lang="en-US" sz="2000" dirty="0"/>
            </a:br>
            <a:r>
              <a:rPr lang="en-US" sz="2000" dirty="0"/>
              <a:t>  $(“ul </a:t>
            </a:r>
            <a:r>
              <a:rPr lang="en-US" sz="2000" dirty="0" err="1"/>
              <a:t>li:first</a:t>
            </a:r>
            <a:r>
              <a:rPr lang="en-US" sz="2000" dirty="0"/>
              <a:t>”)			//Selects the first list item (li) in an unordered list (ul)</a:t>
            </a:r>
            <a:br>
              <a:rPr lang="en-US" sz="2000" dirty="0"/>
            </a:br>
            <a:r>
              <a:rPr lang="en-US" sz="2000" dirty="0"/>
              <a:t>  $(“[</a:t>
            </a:r>
            <a:r>
              <a:rPr lang="en-US" sz="2000" dirty="0" err="1"/>
              <a:t>href</a:t>
            </a:r>
            <a:r>
              <a:rPr lang="en-US" sz="2000" dirty="0"/>
              <a:t>]”)			//Selects elements that have a </a:t>
            </a:r>
            <a:r>
              <a:rPr lang="en-US" sz="2000" dirty="0" err="1"/>
              <a:t>href</a:t>
            </a:r>
            <a:r>
              <a:rPr lang="en-US" sz="2000" dirty="0"/>
              <a:t> attribute</a:t>
            </a:r>
            <a:br>
              <a:rPr lang="en-US" sz="2000" dirty="0"/>
            </a:br>
            <a:r>
              <a:rPr lang="en-US" sz="2000" dirty="0"/>
              <a:t>  $(“a[target=‘_blank’]”)		//Selects links where the target attribute is _blank</a:t>
            </a:r>
            <a:br>
              <a:rPr lang="en-US" sz="2000" dirty="0"/>
            </a:br>
            <a:r>
              <a:rPr lang="en-US" sz="2000" dirty="0"/>
              <a:t>  $(“a[target!=‘_blank’]”)	//Selects links where the target attribute is NOT _blank</a:t>
            </a:r>
            <a:br>
              <a:rPr lang="en-US" sz="2000" dirty="0"/>
            </a:br>
            <a:r>
              <a:rPr lang="en-US" sz="2000" dirty="0"/>
              <a:t>  $(“</a:t>
            </a:r>
            <a:r>
              <a:rPr lang="en-US" sz="2000" dirty="0" err="1"/>
              <a:t>tr:even</a:t>
            </a:r>
            <a:r>
              <a:rPr lang="en-US" sz="2000" dirty="0"/>
              <a:t>”)			//Selects even rows in a table</a:t>
            </a:r>
            <a:br>
              <a:rPr lang="en-US" sz="2000" dirty="0"/>
            </a:br>
            <a:r>
              <a:rPr lang="en-US" sz="2000" dirty="0"/>
              <a:t>  $(“</a:t>
            </a:r>
            <a:r>
              <a:rPr lang="en-US" sz="2000" dirty="0" err="1"/>
              <a:t>tr:odd</a:t>
            </a:r>
            <a:r>
              <a:rPr lang="en-US" sz="2000" dirty="0"/>
              <a:t>”)			//Selects odd rows in a table</a:t>
            </a:r>
            <a:br>
              <a:rPr lang="en-US" sz="2000" dirty="0"/>
            </a:br>
            <a:r>
              <a:rPr lang="en-US" sz="2000" dirty="0"/>
              <a:t>});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922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399B-F4E3-46B9-B142-1B3583FE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801681-4E69-430F-B1D2-4F0A3C95F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05996"/>
              </p:ext>
            </p:extLst>
          </p:nvPr>
        </p:nvGraphicFramePr>
        <p:xfrm>
          <a:off x="2118946" y="1752600"/>
          <a:ext cx="7983416" cy="47244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7787">
                  <a:extLst>
                    <a:ext uri="{9D8B030D-6E8A-4147-A177-3AD203B41FA5}">
                      <a16:colId xmlns:a16="http://schemas.microsoft.com/office/drawing/2014/main" val="210189148"/>
                    </a:ext>
                  </a:extLst>
                </a:gridCol>
                <a:gridCol w="6335629">
                  <a:extLst>
                    <a:ext uri="{9D8B030D-6E8A-4147-A177-3AD203B41FA5}">
                      <a16:colId xmlns:a16="http://schemas.microsoft.com/office/drawing/2014/main" val="3142610543"/>
                    </a:ext>
                  </a:extLst>
                </a:gridCol>
              </a:tblGrid>
              <a:tr h="248653">
                <a:tc gridSpan="2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Mouse Events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693398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click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the user clicks on the element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2790455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dblclick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the user double clicks on the element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292136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mouseenter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the user moves the mouse over the element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9883742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mouseleave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the user moves the mouse away from the element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221833"/>
                  </a:ext>
                </a:extLst>
              </a:tr>
              <a:tr h="248653">
                <a:tc gridSpan="2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Keyboard Events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25732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keydown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the user presses down a key on the keyboard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108067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keyup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the user releases a key on the keyboard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466939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keypress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the user types a key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34750"/>
                  </a:ext>
                </a:extLst>
              </a:tr>
              <a:tr h="248653">
                <a:tc gridSpan="2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Form Events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0166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submit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a form is submitted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374588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the value of an input is changed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377355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focus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a form input element becomes active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3289178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blur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a form element stops being active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505753"/>
                  </a:ext>
                </a:extLst>
              </a:tr>
              <a:tr h="248653">
                <a:tc gridSpan="2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Browser Events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1475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load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When the page finishes loading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193700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resize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the page is resized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1172467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scroll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the page is scrolled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5036262"/>
                  </a:ext>
                </a:extLst>
              </a:tr>
              <a:tr h="24865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unload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When the page is closed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23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27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2EA0-CCB8-45F5-9033-475912F6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 – click()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CCAB-1C45-4626-BAC4-8FDE740C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&lt;html&gt;&lt;head&gt;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="http://ajax.googleapis.com/ajax/libs/</a:t>
            </a:r>
            <a:r>
              <a:rPr lang="en-US" dirty="0" err="1"/>
              <a:t>jquery</a:t>
            </a:r>
            <a:r>
              <a:rPr lang="en-US" dirty="0"/>
              <a:t>/1.11.1/jquery.min.js"&gt;&lt;/script&gt;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$(document).ready(function(){</a:t>
            </a:r>
            <a:br>
              <a:rPr lang="en-US" dirty="0"/>
            </a:br>
            <a:r>
              <a:rPr lang="en-US" dirty="0"/>
              <a:t>    $("button").click(function(){</a:t>
            </a:r>
            <a:br>
              <a:rPr lang="en-US" dirty="0"/>
            </a:br>
            <a:r>
              <a:rPr lang="en-US" dirty="0"/>
              <a:t>      $("p").hide();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&lt;/head&gt;&lt;body&gt;</a:t>
            </a:r>
            <a:br>
              <a:rPr lang="en-US" dirty="0"/>
            </a:br>
            <a:r>
              <a:rPr lang="en-US" dirty="0"/>
              <a:t>&lt;h2&gt;This is a heading&lt;/h2&gt;</a:t>
            </a:r>
            <a:br>
              <a:rPr lang="en-US" dirty="0"/>
            </a:br>
            <a:r>
              <a:rPr lang="en-US" dirty="0"/>
              <a:t>&lt;p&gt;This is a paragraph.&lt;/p&gt;</a:t>
            </a:r>
            <a:br>
              <a:rPr lang="en-US" dirty="0"/>
            </a:br>
            <a:r>
              <a:rPr lang="en-US" dirty="0"/>
              <a:t>&lt;p&gt;This is another paragraph.&lt;/p&gt;</a:t>
            </a:r>
            <a:br>
              <a:rPr lang="en-US" dirty="0"/>
            </a:br>
            <a:r>
              <a:rPr lang="en-US" dirty="0"/>
              <a:t>&lt;button&gt;Click me&lt;/button&gt;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&lt;/body&gt;&lt;/html&gt;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8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0849-E135-493D-8AC5-884B790D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 – </a:t>
            </a:r>
            <a:r>
              <a:rPr lang="en-US" dirty="0" err="1"/>
              <a:t>dblclick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2992A-45FF-4819-848B-F746FDCB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$(document).ready(function(){</a:t>
            </a:r>
            <a:br>
              <a:rPr lang="en-US" dirty="0"/>
            </a:br>
            <a:r>
              <a:rPr lang="en-US" dirty="0"/>
              <a:t>    $("button").</a:t>
            </a:r>
            <a:r>
              <a:rPr lang="en-US" dirty="0" err="1"/>
              <a:t>dblclick</a:t>
            </a:r>
            <a:r>
              <a:rPr lang="en-US" dirty="0"/>
              <a:t>(function(){</a:t>
            </a:r>
            <a:br>
              <a:rPr lang="en-US" dirty="0"/>
            </a:br>
            <a:r>
              <a:rPr lang="en-US" dirty="0"/>
              <a:t>      $("#test").hide();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7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225F-19EF-4043-A731-DE01B016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 - </a:t>
            </a:r>
            <a:r>
              <a:rPr lang="en-US" dirty="0" err="1"/>
              <a:t>mouseenter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760F-61F3-4E2F-A44A-F8E74537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$(document).ready(function(){</a:t>
            </a:r>
            <a:br>
              <a:rPr lang="en-US" dirty="0"/>
            </a:br>
            <a:r>
              <a:rPr lang="en-US" dirty="0"/>
              <a:t>    $("#</a:t>
            </a:r>
            <a:r>
              <a:rPr lang="en-US" dirty="0" err="1"/>
              <a:t>myelement</a:t>
            </a:r>
            <a:r>
              <a:rPr lang="en-US" dirty="0"/>
              <a:t>").</a:t>
            </a:r>
            <a:r>
              <a:rPr lang="en-US" dirty="0" err="1"/>
              <a:t>mouseenter</a:t>
            </a:r>
            <a:r>
              <a:rPr lang="en-US" dirty="0"/>
              <a:t>(function(){</a:t>
            </a:r>
            <a:br>
              <a:rPr lang="en-US" dirty="0"/>
            </a:br>
            <a:r>
              <a:rPr lang="en-US" dirty="0"/>
              <a:t>      $("</a:t>
            </a:r>
            <a:r>
              <a:rPr lang="en-US" dirty="0" err="1"/>
              <a:t>p.test</a:t>
            </a:r>
            <a:r>
              <a:rPr lang="en-US" dirty="0"/>
              <a:t>").hide();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8DBD-0712-4280-A8C2-CE0BF293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 - </a:t>
            </a:r>
            <a:r>
              <a:rPr lang="en-US" dirty="0" err="1"/>
              <a:t>mouseleave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EC59-4D9D-4036-9F7E-C993F8BB8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$(document).ready(function(){</a:t>
            </a:r>
            <a:br>
              <a:rPr lang="en-US" dirty="0"/>
            </a:br>
            <a:r>
              <a:rPr lang="en-US" dirty="0"/>
              <a:t>    $("#p1").</a:t>
            </a:r>
            <a:r>
              <a:rPr lang="en-US" dirty="0" err="1"/>
              <a:t>mouseleave</a:t>
            </a:r>
            <a:r>
              <a:rPr lang="en-US" dirty="0"/>
              <a:t>(function(){</a:t>
            </a:r>
            <a:br>
              <a:rPr lang="en-US" dirty="0"/>
            </a:br>
            <a:r>
              <a:rPr lang="en-US" dirty="0"/>
              <a:t>      alert("Bye! You have now left p1!");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3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73A6-4F0B-4FD5-81A9-F9334AF3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B8F2-EE05-4762-B145-FE0F1BE6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 {</a:t>
            </a:r>
            <a:br>
              <a:rPr lang="en-US" dirty="0"/>
            </a:br>
            <a:r>
              <a:rPr lang="en-US" dirty="0"/>
              <a:t>    $("#input").</a:t>
            </a:r>
            <a:r>
              <a:rPr lang="en-US" dirty="0" err="1"/>
              <a:t>keydown</a:t>
            </a:r>
            <a:r>
              <a:rPr lang="en-US" dirty="0"/>
              <a:t>(function() {</a:t>
            </a:r>
            <a:br>
              <a:rPr lang="en-US" dirty="0"/>
            </a:br>
            <a:r>
              <a:rPr lang="en-US" dirty="0"/>
              <a:t>      $("#display").hide()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  $("#input").</a:t>
            </a:r>
            <a:r>
              <a:rPr lang="en-US" dirty="0" err="1"/>
              <a:t>keyup</a:t>
            </a:r>
            <a:r>
              <a:rPr lang="en-US" dirty="0"/>
              <a:t>(function() {</a:t>
            </a:r>
            <a:br>
              <a:rPr lang="en-US" dirty="0"/>
            </a:br>
            <a:r>
              <a:rPr lang="en-US" dirty="0"/>
              <a:t>      $("#display").show()	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A353-CEA1-41B0-8C2B-64C7DC0B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850D-BF0D-4045-81D2-18EC5773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 {</a:t>
            </a:r>
            <a:br>
              <a:rPr lang="en-US" dirty="0"/>
            </a:br>
            <a:r>
              <a:rPr lang="en-US" dirty="0"/>
              <a:t>    $("#input").keypress(function(event) {</a:t>
            </a:r>
            <a:br>
              <a:rPr lang="en-US" dirty="0"/>
            </a:br>
            <a:r>
              <a:rPr lang="en-US" dirty="0"/>
              <a:t>      if(</a:t>
            </a:r>
            <a:r>
              <a:rPr lang="en-US" dirty="0" err="1"/>
              <a:t>event.which</a:t>
            </a:r>
            <a:r>
              <a:rPr lang="en-US" dirty="0"/>
              <a:t>==13)</a:t>
            </a:r>
            <a:br>
              <a:rPr lang="en-US" dirty="0"/>
            </a:br>
            <a:r>
              <a:rPr lang="en-US" dirty="0"/>
              <a:t>      {</a:t>
            </a:r>
            <a:br>
              <a:rPr lang="en-US" dirty="0"/>
            </a:br>
            <a:r>
              <a:rPr lang="en-US" dirty="0"/>
              <a:t>        alert("You pressed enter!");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event.preventDefault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}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6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8F26-7A19-45A1-862F-4FBCB507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0BE1-EE13-4277-B1ED-03E6B554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in JavaScript</a:t>
            </a:r>
          </a:p>
          <a:p>
            <a:r>
              <a:rPr lang="en-US" dirty="0"/>
              <a:t>Introducing </a:t>
            </a:r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Handling Events with </a:t>
            </a:r>
            <a:r>
              <a:rPr lang="en-US" dirty="0" err="1"/>
              <a:t>Jquery</a:t>
            </a:r>
            <a:endParaRPr lang="en-US" dirty="0"/>
          </a:p>
          <a:p>
            <a:r>
              <a:rPr lang="en-US" dirty="0" err="1"/>
              <a:t>Jquery</a:t>
            </a:r>
            <a:r>
              <a:rPr lang="en-US" dirty="0"/>
              <a:t> Effects</a:t>
            </a:r>
          </a:p>
        </p:txBody>
      </p:sp>
    </p:spTree>
    <p:extLst>
      <p:ext uri="{BB962C8B-B14F-4D97-AF65-F5344CB8AC3E}">
        <p14:creationId xmlns:p14="http://schemas.microsoft.com/office/powerpoint/2010/main" val="124539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0AFB-D3CB-4AEC-8CA9-1CF3C2D6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 Revisited!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29AB-0476-463B-A5E0-F2673B5D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 {</a:t>
            </a:r>
            <a:br>
              <a:rPr lang="en-US" dirty="0"/>
            </a:br>
            <a:r>
              <a:rPr lang="en-US" dirty="0"/>
              <a:t>    $("#input").submit(function(event) {</a:t>
            </a:r>
            <a:br>
              <a:rPr lang="en-US" dirty="0"/>
            </a:br>
            <a:r>
              <a:rPr lang="en-US" dirty="0"/>
              <a:t>      alert(“Form Being Validated!”);</a:t>
            </a:r>
            <a:br>
              <a:rPr lang="en-US" dirty="0"/>
            </a:br>
            <a:r>
              <a:rPr lang="en-US" dirty="0"/>
              <a:t>      validate();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event.preventDefault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How is this better than;</a:t>
            </a:r>
          </a:p>
          <a:p>
            <a:r>
              <a:rPr lang="en-US" dirty="0" err="1"/>
              <a:t>onsubmit</a:t>
            </a:r>
            <a:r>
              <a:rPr lang="en-US" dirty="0"/>
              <a:t>="return validate()"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A26F-1E29-4BC4-9D1F-5D1AECEB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EA9B-19E0-4AEA-8528-3BBFCBD03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the “hide()” function we get;</a:t>
            </a:r>
          </a:p>
          <a:p>
            <a:pPr lvl="1"/>
            <a:r>
              <a:rPr lang="en-US" dirty="0"/>
              <a:t>$(selector).hide(speed, callback);</a:t>
            </a:r>
          </a:p>
          <a:p>
            <a:r>
              <a:rPr lang="en-US" dirty="0"/>
              <a:t>Speed could be “fast”, “slow” or a number of milliseconds</a:t>
            </a:r>
          </a:p>
          <a:p>
            <a:r>
              <a:rPr lang="en-US" dirty="0"/>
              <a:t>A callback function is called after the animation completes.</a:t>
            </a:r>
          </a:p>
          <a:p>
            <a:endParaRPr lang="en-US" dirty="0"/>
          </a:p>
          <a:p>
            <a:r>
              <a:rPr lang="en-US" dirty="0"/>
              <a:t>We could use .toggle() to change between hide() and show()</a:t>
            </a:r>
          </a:p>
        </p:txBody>
      </p:sp>
    </p:spTree>
    <p:extLst>
      <p:ext uri="{BB962C8B-B14F-4D97-AF65-F5344CB8AC3E}">
        <p14:creationId xmlns:p14="http://schemas.microsoft.com/office/powerpoint/2010/main" val="912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C52B-D25C-469E-8713-252C10BD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6E681-DADD-4AA6-B250-A13A7B76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Page elements have different “opacity”, between 0 and 1, where 0 is completely see through, and 1 is completely solid.</a:t>
            </a:r>
          </a:p>
          <a:p>
            <a:r>
              <a:rPr lang="en-US" sz="1700" dirty="0"/>
              <a:t>&lt;html&gt;&lt;head&gt;</a:t>
            </a:r>
            <a:br>
              <a:rPr lang="en-US" sz="1700" dirty="0"/>
            </a:br>
            <a:r>
              <a:rPr lang="en-US" sz="1700" dirty="0"/>
              <a:t>&lt;style&gt;</a:t>
            </a:r>
            <a:br>
              <a:rPr lang="en-US" sz="1700" dirty="0"/>
            </a:br>
            <a:r>
              <a:rPr lang="en-US" sz="1700" dirty="0"/>
              <a:t>span {</a:t>
            </a:r>
            <a:br>
              <a:rPr lang="en-US" sz="1700" dirty="0"/>
            </a:br>
            <a:r>
              <a:rPr lang="en-US" sz="1700" dirty="0"/>
              <a:t>  height: 100px;</a:t>
            </a:r>
            <a:br>
              <a:rPr lang="en-US" sz="1700" dirty="0"/>
            </a:br>
            <a:r>
              <a:rPr lang="en-US" sz="1700" dirty="0"/>
              <a:t>  width: 100px;</a:t>
            </a:r>
            <a:br>
              <a:rPr lang="en-US" sz="1700" dirty="0"/>
            </a:br>
            <a:r>
              <a:rPr lang="en-US" sz="1700" dirty="0"/>
              <a:t>  background: #000;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 err="1"/>
              <a:t>float:left</a:t>
            </a:r>
            <a:r>
              <a:rPr lang="en-US" sz="1700" dirty="0"/>
              <a:t>;</a:t>
            </a:r>
            <a:br>
              <a:rPr lang="en-US" sz="1700" dirty="0"/>
            </a:br>
            <a:r>
              <a:rPr lang="en-US" sz="1700" dirty="0"/>
              <a:t>}</a:t>
            </a:r>
            <a:br>
              <a:rPr lang="en-US" sz="1700" dirty="0"/>
            </a:br>
            <a:r>
              <a:rPr lang="en-US" sz="1700" dirty="0"/>
              <a:t>span.opacity100 { opacity: 1; }</a:t>
            </a:r>
            <a:br>
              <a:rPr lang="en-US" sz="1700" dirty="0"/>
            </a:br>
            <a:r>
              <a:rPr lang="en-US" sz="1700" dirty="0"/>
              <a:t>span.opacity70 { opacity: 0.7; }</a:t>
            </a:r>
            <a:br>
              <a:rPr lang="en-US" sz="1700" dirty="0"/>
            </a:br>
            <a:r>
              <a:rPr lang="en-US" sz="1700" dirty="0"/>
              <a:t>span.opacity40 { opacity: 0.4; }</a:t>
            </a:r>
            <a:br>
              <a:rPr lang="en-US" sz="1700" dirty="0"/>
            </a:br>
            <a:r>
              <a:rPr lang="en-US" sz="1700" dirty="0"/>
              <a:t>span.opacity10 { opacity: 0.1; }</a:t>
            </a:r>
            <a:br>
              <a:rPr lang="en-US" sz="1700" dirty="0"/>
            </a:br>
            <a:r>
              <a:rPr lang="en-US" sz="1700" dirty="0"/>
              <a:t>&lt;/style&gt;</a:t>
            </a:r>
            <a:br>
              <a:rPr lang="en-US" sz="1700" dirty="0"/>
            </a:br>
            <a:r>
              <a:rPr lang="en-US" sz="1700" dirty="0"/>
              <a:t>&lt;/head&gt;&lt;body&gt;</a:t>
            </a:r>
            <a:br>
              <a:rPr lang="en-US" sz="1700" dirty="0"/>
            </a:br>
            <a:r>
              <a:rPr lang="en-US" sz="1700" dirty="0"/>
              <a:t>  &lt;span class="opacity100"&gt;opacity: 1&lt;/span&gt;</a:t>
            </a:r>
            <a:br>
              <a:rPr lang="en-US" sz="1700" dirty="0"/>
            </a:br>
            <a:r>
              <a:rPr lang="en-US" sz="1700" dirty="0"/>
              <a:t>  &lt;span class="opacity70"&gt;opacity: 0.7&lt;/span&gt;</a:t>
            </a:r>
            <a:br>
              <a:rPr lang="en-US" sz="1700" dirty="0"/>
            </a:br>
            <a:r>
              <a:rPr lang="en-US" sz="1700" dirty="0"/>
              <a:t>  &lt;span class="opacity40"&gt;opacity: 0.4&lt;/span&gt;</a:t>
            </a:r>
            <a:br>
              <a:rPr lang="en-US" sz="1700" dirty="0"/>
            </a:br>
            <a:r>
              <a:rPr lang="en-US" sz="1700" dirty="0"/>
              <a:t>  &lt;span class="opacity10"&gt;opacity: 0.1&lt;/span&gt;</a:t>
            </a:r>
            <a:br>
              <a:rPr lang="en-US" sz="1700" dirty="0"/>
            </a:br>
            <a:r>
              <a:rPr lang="en-US" sz="1700" dirty="0"/>
              <a:t>&lt;/body&gt;</a:t>
            </a:r>
            <a:br>
              <a:rPr lang="en-US" sz="1700" dirty="0"/>
            </a:br>
            <a:r>
              <a:rPr lang="en-US" sz="17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4242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70FA-0423-4E9D-AE58-A5D2F1AE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F23F-CACA-48B9-B3EB-13AF0CCA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Fade events can adjust the opacity of an element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060573-6B29-469C-9F7C-3D6704AD7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75344"/>
              </p:ext>
            </p:extLst>
          </p:nvPr>
        </p:nvGraphicFramePr>
        <p:xfrm>
          <a:off x="2417886" y="2716822"/>
          <a:ext cx="6998676" cy="2417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4536">
                  <a:extLst>
                    <a:ext uri="{9D8B030D-6E8A-4147-A177-3AD203B41FA5}">
                      <a16:colId xmlns:a16="http://schemas.microsoft.com/office/drawing/2014/main" val="2617302932"/>
                    </a:ext>
                  </a:extLst>
                </a:gridCol>
                <a:gridCol w="5554140">
                  <a:extLst>
                    <a:ext uri="{9D8B030D-6E8A-4147-A177-3AD203B41FA5}">
                      <a16:colId xmlns:a16="http://schemas.microsoft.com/office/drawing/2014/main" val="3767275983"/>
                    </a:ext>
                  </a:extLst>
                </a:gridCol>
              </a:tblGrid>
              <a:tr h="483577">
                <a:tc gridSpan="2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Fade Effects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19622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fadeIn()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Gradually changes opacity until the element is completely transparent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3317151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fadeOut()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Gradually changes opacity until the element is completely opaque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804846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fadeToggle()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Switches between opaque and transparent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4688100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fadeTo()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Changes opacity to a specified level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0793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49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3234-F039-47B5-92D9-BCB4253B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DB49-FA6E-4CE4-A992-E3D0B34D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$(document).ready(function(){</a:t>
            </a:r>
            <a:br>
              <a:rPr lang="en-US" dirty="0"/>
            </a:br>
            <a:r>
              <a:rPr lang="en-US" dirty="0"/>
              <a:t>  $("button").click(function(){</a:t>
            </a:r>
            <a:br>
              <a:rPr lang="en-US" dirty="0"/>
            </a:br>
            <a:r>
              <a:rPr lang="en-US" dirty="0"/>
              <a:t>    $("#div1").</a:t>
            </a:r>
            <a:r>
              <a:rPr lang="en-US" dirty="0" err="1"/>
              <a:t>fadeOut</a:t>
            </a:r>
            <a:r>
              <a:rPr lang="en-US" dirty="0"/>
              <a:t>(“fast”);</a:t>
            </a:r>
            <a:br>
              <a:rPr lang="en-US" dirty="0"/>
            </a:br>
            <a:r>
              <a:rPr lang="en-US" dirty="0"/>
              <a:t>    $("#div2").</a:t>
            </a:r>
            <a:r>
              <a:rPr lang="en-US" dirty="0" err="1"/>
              <a:t>fadeIn</a:t>
            </a:r>
            <a:r>
              <a:rPr lang="en-US" dirty="0"/>
              <a:t>("slow");</a:t>
            </a:r>
            <a:br>
              <a:rPr lang="en-US" dirty="0"/>
            </a:br>
            <a:r>
              <a:rPr lang="en-US" dirty="0"/>
              <a:t>    $("#div3").</a:t>
            </a:r>
            <a:r>
              <a:rPr lang="en-US" dirty="0" err="1"/>
              <a:t>fadeToggle</a:t>
            </a:r>
            <a:r>
              <a:rPr lang="en-US" dirty="0"/>
              <a:t>(3000);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921B-FC94-452F-9AC1-CA8C30B2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fadeTo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EB597-9374-4257-9D89-B103824E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$(document).ready(function(){</a:t>
            </a:r>
            <a:br>
              <a:rPr lang="en-US" dirty="0"/>
            </a:br>
            <a:r>
              <a:rPr lang="en-US" dirty="0"/>
              <a:t>  $("button").click(function(){</a:t>
            </a:r>
            <a:br>
              <a:rPr lang="en-US" dirty="0"/>
            </a:br>
            <a:r>
              <a:rPr lang="en-US" dirty="0"/>
              <a:t>    $("#div1").</a:t>
            </a:r>
            <a:r>
              <a:rPr lang="en-US" dirty="0" err="1"/>
              <a:t>fadeTo</a:t>
            </a:r>
            <a:r>
              <a:rPr lang="en-US" dirty="0"/>
              <a:t>("slow",0.15);</a:t>
            </a:r>
            <a:br>
              <a:rPr lang="en-US" dirty="0"/>
            </a:br>
            <a:r>
              <a:rPr lang="en-US" dirty="0"/>
              <a:t>    $("#div2").</a:t>
            </a:r>
            <a:r>
              <a:rPr lang="en-US" dirty="0" err="1"/>
              <a:t>fadeTo</a:t>
            </a:r>
            <a:r>
              <a:rPr lang="en-US" dirty="0"/>
              <a:t>("slow",0.4);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1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D936-1EA4-4D47-8196-50B9D67F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Events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530FAF-2DBF-433A-9CB6-D1115AD7E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748092"/>
              </p:ext>
            </p:extLst>
          </p:nvPr>
        </p:nvGraphicFramePr>
        <p:xfrm>
          <a:off x="2409093" y="3024554"/>
          <a:ext cx="6721866" cy="2301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7402">
                  <a:extLst>
                    <a:ext uri="{9D8B030D-6E8A-4147-A177-3AD203B41FA5}">
                      <a16:colId xmlns:a16="http://schemas.microsoft.com/office/drawing/2014/main" val="66938089"/>
                    </a:ext>
                  </a:extLst>
                </a:gridCol>
                <a:gridCol w="5334464">
                  <a:extLst>
                    <a:ext uri="{9D8B030D-6E8A-4147-A177-3AD203B41FA5}">
                      <a16:colId xmlns:a16="http://schemas.microsoft.com/office/drawing/2014/main" val="2894962539"/>
                    </a:ext>
                  </a:extLst>
                </a:gridCol>
              </a:tblGrid>
              <a:tr h="575459">
                <a:tc gridSpan="2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Slide Effects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64008"/>
                  </a:ext>
                </a:extLst>
              </a:tr>
              <a:tr h="575459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slideDown()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Slides an element down, by increasing its height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222453"/>
                  </a:ext>
                </a:extLst>
              </a:tr>
              <a:tr h="575459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slideUp()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Slides an element up, by decreasing its height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8861607"/>
                  </a:ext>
                </a:extLst>
              </a:tr>
              <a:tr h="575459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slideToggle()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Switches the state of an element between up and down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6958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3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3E18-4868-442C-BE42-D20D8602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649EF-FFAB-478F-BA97-4EC4F1402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&lt;html&gt;&lt;head&gt;</a:t>
            </a:r>
            <a:br>
              <a:rPr lang="en-US" dirty="0"/>
            </a:b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jquery</a:t>
            </a:r>
            <a:r>
              <a:rPr lang="en-US" dirty="0"/>
              <a:t>/3.1.0/jquery.min.js"&gt;&lt;/script&gt;</a:t>
            </a:r>
            <a:br>
              <a:rPr lang="en-US" dirty="0"/>
            </a:br>
            <a:r>
              <a:rPr lang="en-US" dirty="0"/>
              <a:t>&lt;script&gt; </a:t>
            </a:r>
            <a:br>
              <a:rPr lang="en-US" dirty="0"/>
            </a:br>
            <a:r>
              <a:rPr lang="en-US" dirty="0"/>
              <a:t>  $(document).ready(function(){</a:t>
            </a:r>
            <a:br>
              <a:rPr lang="en-US" dirty="0"/>
            </a:br>
            <a:r>
              <a:rPr lang="en-US" dirty="0"/>
              <a:t>    $("#menu").click(function(){</a:t>
            </a:r>
            <a:br>
              <a:rPr lang="en-US" dirty="0"/>
            </a:br>
            <a:r>
              <a:rPr lang="en-US" dirty="0"/>
              <a:t>    $("#panel").</a:t>
            </a:r>
            <a:r>
              <a:rPr lang="en-US" dirty="0" err="1"/>
              <a:t>slideDown</a:t>
            </a:r>
            <a:r>
              <a:rPr lang="en-US" dirty="0"/>
              <a:t>("slow");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&lt;style&gt; </a:t>
            </a:r>
            <a:br>
              <a:rPr lang="en-US" dirty="0"/>
            </a:br>
            <a:r>
              <a:rPr lang="en-US" dirty="0"/>
              <a:t>  #</a:t>
            </a:r>
            <a:r>
              <a:rPr lang="en-US" dirty="0" err="1"/>
              <a:t>panel,#menu</a:t>
            </a:r>
            <a:r>
              <a:rPr lang="en-US" dirty="0"/>
              <a:t> { </a:t>
            </a:r>
            <a:r>
              <a:rPr lang="en-US" dirty="0" err="1"/>
              <a:t>border:solid</a:t>
            </a:r>
            <a:r>
              <a:rPr lang="en-US" dirty="0"/>
              <a:t> 1px #333; }</a:t>
            </a:r>
            <a:br>
              <a:rPr lang="en-US" dirty="0"/>
            </a:br>
            <a:r>
              <a:rPr lang="en-US" dirty="0"/>
              <a:t>  #panel { </a:t>
            </a:r>
            <a:r>
              <a:rPr lang="en-US" dirty="0" err="1"/>
              <a:t>display:none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&lt;/head&gt;&lt;body&gt;</a:t>
            </a:r>
            <a:br>
              <a:rPr lang="en-US" dirty="0"/>
            </a:br>
            <a:r>
              <a:rPr lang="en-US" dirty="0"/>
              <a:t>&lt;div id="flip"&gt;Click Here&lt;/div&gt;</a:t>
            </a:r>
            <a:br>
              <a:rPr lang="en-US" dirty="0"/>
            </a:br>
            <a:r>
              <a:rPr lang="en-US" dirty="0"/>
              <a:t>&lt;div id="panel"&gt;Hello world!&lt;/div&gt;</a:t>
            </a:r>
            <a:br>
              <a:rPr lang="en-US" dirty="0"/>
            </a:br>
            <a:r>
              <a:rPr lang="en-US" dirty="0"/>
              <a:t>&lt;/body&gt;&lt;/html&gt;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9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0AC4-9F14-4421-9532-43DD2EA3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2DD09-1202-4DDD-BFC7-2CBD8F2C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Animations can modify any </a:t>
            </a:r>
            <a:r>
              <a:rPr lang="en-US" dirty="0" err="1"/>
              <a:t>css</a:t>
            </a:r>
            <a:r>
              <a:rPr lang="en-US" dirty="0"/>
              <a:t> properties of elements over a period of time – position, size, </a:t>
            </a:r>
            <a:r>
              <a:rPr lang="en-US" dirty="0" err="1"/>
              <a:t>colour</a:t>
            </a:r>
            <a:r>
              <a:rPr lang="en-US" dirty="0"/>
              <a:t>, etc.</a:t>
            </a:r>
          </a:p>
          <a:p>
            <a:r>
              <a:rPr lang="en-US" dirty="0"/>
              <a:t>$(selector).animate({params}, speed, callback);</a:t>
            </a:r>
          </a:p>
        </p:txBody>
      </p:sp>
    </p:spTree>
    <p:extLst>
      <p:ext uri="{BB962C8B-B14F-4D97-AF65-F5344CB8AC3E}">
        <p14:creationId xmlns:p14="http://schemas.microsoft.com/office/powerpoint/2010/main" val="2919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3D99-1E7F-4129-87AE-852271A1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BB62-9517-4B73-880C-A15474760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 </a:t>
            </a:r>
            <a:br>
              <a:rPr lang="en-US" dirty="0"/>
            </a:br>
            <a:r>
              <a:rPr lang="en-US" dirty="0"/>
              <a:t>  $(document).ready(function(){</a:t>
            </a:r>
            <a:br>
              <a:rPr lang="en-US" dirty="0"/>
            </a:br>
            <a:r>
              <a:rPr lang="en-US" dirty="0"/>
              <a:t>    $("button").click(function(){</a:t>
            </a:r>
            <a:br>
              <a:rPr lang="en-US" dirty="0"/>
            </a:br>
            <a:r>
              <a:rPr lang="en-US" dirty="0"/>
              <a:t>      $("div").animate({</a:t>
            </a:r>
            <a:br>
              <a:rPr lang="en-US" dirty="0"/>
            </a:br>
            <a:r>
              <a:rPr lang="en-US" dirty="0"/>
              <a:t>        left:'250px',</a:t>
            </a:r>
            <a:br>
              <a:rPr lang="en-US" dirty="0"/>
            </a:br>
            <a:r>
              <a:rPr lang="en-US" dirty="0"/>
              <a:t>        opacity:'0.5',</a:t>
            </a:r>
            <a:br>
              <a:rPr lang="en-US" dirty="0"/>
            </a:br>
            <a:r>
              <a:rPr lang="en-US" dirty="0"/>
              <a:t>        height:'150px',</a:t>
            </a:r>
            <a:br>
              <a:rPr lang="en-US" dirty="0"/>
            </a:br>
            <a:r>
              <a:rPr lang="en-US" dirty="0"/>
              <a:t>        width:'150px',</a:t>
            </a:r>
            <a:br>
              <a:rPr lang="en-US" dirty="0"/>
            </a:br>
            <a:r>
              <a:rPr lang="en-US" dirty="0"/>
              <a:t>      });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E22-FDF0-74CB-7D9C-7234E9DB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B29C-F890-CEAF-9F03-3B501502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occur when users interact with a webpage</a:t>
            </a:r>
          </a:p>
          <a:p>
            <a:pPr lvl="1"/>
            <a:r>
              <a:rPr lang="en-US" dirty="0"/>
              <a:t>Click on a button</a:t>
            </a:r>
          </a:p>
          <a:p>
            <a:pPr lvl="1"/>
            <a:r>
              <a:rPr lang="en-US" dirty="0"/>
              <a:t>Double click</a:t>
            </a:r>
          </a:p>
          <a:p>
            <a:pPr lvl="1"/>
            <a:r>
              <a:rPr lang="en-US" dirty="0"/>
              <a:t>Hover</a:t>
            </a:r>
          </a:p>
          <a:p>
            <a:pPr lvl="1"/>
            <a:r>
              <a:rPr lang="en-US" dirty="0"/>
              <a:t>Keyboard Events</a:t>
            </a:r>
          </a:p>
          <a:p>
            <a:pPr lvl="1"/>
            <a:r>
              <a:rPr lang="en-US" dirty="0"/>
              <a:t>Even loading the page</a:t>
            </a:r>
          </a:p>
          <a:p>
            <a:r>
              <a:rPr lang="en-US" dirty="0"/>
              <a:t>Webpages become more interactive when the page responds to events</a:t>
            </a:r>
          </a:p>
        </p:txBody>
      </p:sp>
    </p:spTree>
    <p:extLst>
      <p:ext uri="{BB962C8B-B14F-4D97-AF65-F5344CB8AC3E}">
        <p14:creationId xmlns:p14="http://schemas.microsoft.com/office/powerpoint/2010/main" val="8259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16C0-050F-4C4D-9ACF-9A884A67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BB8F-CA67-4B29-936B-43E3D6C6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 </a:t>
            </a:r>
            <a:br>
              <a:rPr lang="en-US" dirty="0"/>
            </a:br>
            <a:r>
              <a:rPr lang="en-US" dirty="0"/>
              <a:t>  $(document).ready(function(){</a:t>
            </a:r>
            <a:br>
              <a:rPr lang="en-US" dirty="0"/>
            </a:br>
            <a:r>
              <a:rPr lang="en-US" dirty="0"/>
              <a:t>    $("button").click(function(){</a:t>
            </a:r>
            <a:br>
              <a:rPr lang="en-US" dirty="0"/>
            </a:br>
            <a:r>
              <a:rPr lang="en-US" dirty="0"/>
              <a:t>      $("div").animate({</a:t>
            </a:r>
            <a:br>
              <a:rPr lang="en-US" dirty="0"/>
            </a:br>
            <a:r>
              <a:rPr lang="en-US" dirty="0"/>
              <a:t>        left:'250px',</a:t>
            </a:r>
            <a:br>
              <a:rPr lang="en-US" dirty="0"/>
            </a:br>
            <a:r>
              <a:rPr lang="en-US" dirty="0"/>
              <a:t>        height:'+=150px',</a:t>
            </a:r>
            <a:br>
              <a:rPr lang="en-US" dirty="0"/>
            </a:br>
            <a:r>
              <a:rPr lang="en-US" dirty="0"/>
              <a:t>        width:'+=150px'</a:t>
            </a:r>
            <a:br>
              <a:rPr lang="en-US" dirty="0"/>
            </a:br>
            <a:r>
              <a:rPr lang="en-US" dirty="0"/>
              <a:t>      });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E10D-1F40-4958-81F0-7089C4CF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38D55-6C0F-4890-8070-5E31A8D9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 </a:t>
            </a:r>
            <a:br>
              <a:rPr lang="en-US" dirty="0"/>
            </a:br>
            <a:r>
              <a:rPr lang="en-US" dirty="0"/>
              <a:t>  $(document).ready(function(){</a:t>
            </a:r>
            <a:br>
              <a:rPr lang="en-US" dirty="0"/>
            </a:br>
            <a:r>
              <a:rPr lang="en-US" dirty="0"/>
              <a:t>    $("button").click(function(){</a:t>
            </a:r>
            <a:br>
              <a:rPr lang="en-US" dirty="0"/>
            </a:br>
            <a:r>
              <a:rPr lang="en-US" dirty="0"/>
              <a:t>      var div=$("div");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div.animate</a:t>
            </a:r>
            <a:r>
              <a:rPr lang="en-US" dirty="0"/>
              <a:t>({height:'400px',opacity:'0.2'},"slow");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div.animate</a:t>
            </a:r>
            <a:r>
              <a:rPr lang="en-US" dirty="0"/>
              <a:t>({width:'400px',opacity:'1'},"slow");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div.animate</a:t>
            </a:r>
            <a:r>
              <a:rPr lang="en-US" dirty="0"/>
              <a:t>({height:'50px',opacity:'0.2'},"slow");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div.animate</a:t>
            </a:r>
            <a:r>
              <a:rPr lang="en-US" dirty="0"/>
              <a:t>({width:'50px',opacity:'1'},"slow");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1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8CE4-EDD8-478C-B9CA-297D15C5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Events – Timing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36DE-A0DF-418F-BCE6-DB0A4CA2C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 </a:t>
            </a:r>
            <a:br>
              <a:rPr lang="en-US" dirty="0"/>
            </a:br>
            <a:r>
              <a:rPr lang="en-US" dirty="0"/>
              <a:t>  $(document).ready(function(){</a:t>
            </a:r>
            <a:br>
              <a:rPr lang="en-US" dirty="0"/>
            </a:br>
            <a:r>
              <a:rPr lang="en-US" dirty="0"/>
              <a:t>    $("button").click(function(){</a:t>
            </a:r>
            <a:br>
              <a:rPr lang="en-US" dirty="0"/>
            </a:br>
            <a:r>
              <a:rPr lang="en-US" dirty="0"/>
              <a:t>      $("div").hide(“slow”);</a:t>
            </a:r>
            <a:br>
              <a:rPr lang="en-US" dirty="0"/>
            </a:br>
            <a:r>
              <a:rPr lang="en-US" dirty="0"/>
              <a:t>      alert("All Gone!");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6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9B59-D525-4243-87A9-6187CB62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A41E-AD3C-4D71-B3D2-F466E395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Called after an effect is complete</a:t>
            </a:r>
          </a:p>
          <a:p>
            <a:endParaRPr lang="en-US" dirty="0"/>
          </a:p>
          <a:p>
            <a:r>
              <a:rPr lang="en-US" dirty="0"/>
              <a:t>&lt;script&gt; </a:t>
            </a:r>
            <a:br>
              <a:rPr lang="en-US" dirty="0"/>
            </a:br>
            <a:r>
              <a:rPr lang="en-US" dirty="0"/>
              <a:t>  $(document).ready(function(){</a:t>
            </a:r>
            <a:br>
              <a:rPr lang="en-US" dirty="0"/>
            </a:br>
            <a:r>
              <a:rPr lang="en-US" dirty="0"/>
              <a:t>    $("button").click(function(){</a:t>
            </a:r>
            <a:br>
              <a:rPr lang="en-US" dirty="0"/>
            </a:br>
            <a:r>
              <a:rPr lang="en-US" dirty="0"/>
              <a:t>      $("div").hide("</a:t>
            </a:r>
            <a:r>
              <a:rPr lang="en-US" dirty="0" err="1"/>
              <a:t>slow",function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alert("All Gone!");</a:t>
            </a:r>
            <a:br>
              <a:rPr lang="en-US" dirty="0"/>
            </a:br>
            <a:r>
              <a:rPr lang="en-US" dirty="0"/>
              <a:t>      });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3E00-5F96-467A-B436-1CDE0322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ACE5-A46D-4606-94F7-61207AD5D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 </a:t>
            </a:r>
            <a:br>
              <a:rPr lang="en-US" dirty="0"/>
            </a:br>
            <a:r>
              <a:rPr lang="en-US" dirty="0"/>
              <a:t>  $(document).ready(function(){</a:t>
            </a:r>
            <a:br>
              <a:rPr lang="en-US" dirty="0"/>
            </a:br>
            <a:r>
              <a:rPr lang="en-US" dirty="0"/>
              <a:t>    $("button").click(function(){</a:t>
            </a:r>
            <a:br>
              <a:rPr lang="en-US" dirty="0"/>
            </a:br>
            <a:r>
              <a:rPr lang="en-US" dirty="0"/>
              <a:t>      $("div").animate({height:'400px',opacity:'0.2'},"slow")</a:t>
            </a:r>
            <a:br>
              <a:rPr lang="en-US" dirty="0"/>
            </a:br>
            <a:r>
              <a:rPr lang="en-US" dirty="0"/>
              <a:t>      .animate({width:'400px',opacity:'1'},"slow")</a:t>
            </a:r>
            <a:br>
              <a:rPr lang="en-US" dirty="0"/>
            </a:br>
            <a:r>
              <a:rPr lang="en-US" dirty="0"/>
              <a:t>      .animate({height:'50px',opacity:'0.2'},"slow")</a:t>
            </a:r>
            <a:br>
              <a:rPr lang="en-US" dirty="0"/>
            </a:br>
            <a:r>
              <a:rPr lang="en-US" dirty="0"/>
              <a:t>      .animate({width:'50px',opacity:'1'},"slow");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5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C258-BC95-48E4-A632-6AE67005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AA02-E524-487A-A029-9EF562967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JQuery</a:t>
            </a:r>
            <a:r>
              <a:rPr lang="en-US" dirty="0"/>
              <a:t> is a powerful JavaScript library that makes writing client side code easy.</a:t>
            </a:r>
          </a:p>
          <a:p>
            <a:pPr lvl="0"/>
            <a:r>
              <a:rPr lang="en-US" dirty="0"/>
              <a:t>Selectors are used to identify elements within a webpage.</a:t>
            </a:r>
          </a:p>
          <a:p>
            <a:pPr lvl="0"/>
            <a:r>
              <a:rPr lang="en-US" dirty="0" err="1"/>
              <a:t>JQuery</a:t>
            </a:r>
            <a:r>
              <a:rPr lang="en-US" dirty="0"/>
              <a:t> code is written to respond to events when a user interacts with a webpage, such as when they click on a particular element.</a:t>
            </a:r>
          </a:p>
          <a:p>
            <a:pPr lvl="0"/>
            <a:r>
              <a:rPr lang="en-US" dirty="0" err="1"/>
              <a:t>JQuery</a:t>
            </a:r>
            <a:r>
              <a:rPr lang="en-US" dirty="0"/>
              <a:t> can be used to respond to events by changing the document, through animation effects such as fading, sliding or changing other CSS properties.</a:t>
            </a:r>
          </a:p>
          <a:p>
            <a:pPr lvl="0"/>
            <a:r>
              <a:rPr lang="en-US" dirty="0"/>
              <a:t>Each of these events can be handled using regular ‘vanilla</a:t>
            </a:r>
            <a:r>
              <a:rPr lang="en-US"/>
              <a:t>’ JavaScript.</a:t>
            </a:r>
          </a:p>
        </p:txBody>
      </p:sp>
    </p:spTree>
    <p:extLst>
      <p:ext uri="{BB962C8B-B14F-4D97-AF65-F5344CB8AC3E}">
        <p14:creationId xmlns:p14="http://schemas.microsoft.com/office/powerpoint/2010/main" val="88710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A984-D8F4-F801-CD1B-FE7673A4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0B5D-47E1-CDF6-EE55-8704968D5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your Form Validation look &amp; feel good!</a:t>
            </a:r>
          </a:p>
          <a:p>
            <a:pPr lvl="1"/>
            <a:r>
              <a:rPr lang="en-US" dirty="0"/>
              <a:t>Consider a star to indicate required field that disappears when the user has filled it in correctly.</a:t>
            </a:r>
          </a:p>
          <a:p>
            <a:pPr lvl="1"/>
            <a:r>
              <a:rPr lang="en-US" dirty="0"/>
              <a:t>Consider </a:t>
            </a:r>
            <a:r>
              <a:rPr lang="en-US" dirty="0" err="1"/>
              <a:t>css</a:t>
            </a:r>
            <a:r>
              <a:rPr lang="en-US" dirty="0"/>
              <a:t> highlighting for each field when it is in focus.</a:t>
            </a:r>
          </a:p>
          <a:p>
            <a:pPr lvl="1"/>
            <a:r>
              <a:rPr lang="en-US" dirty="0"/>
              <a:t>Consider a warning message for each field when it goes out of focus</a:t>
            </a:r>
          </a:p>
          <a:p>
            <a:r>
              <a:rPr lang="en-US" dirty="0"/>
              <a:t>Use HTML / CSS to create a view for this week of a calendar</a:t>
            </a:r>
          </a:p>
          <a:p>
            <a:pPr lvl="1"/>
            <a:r>
              <a:rPr lang="en-US" dirty="0"/>
              <a:t>Use JS Date() to find out which week it 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8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40D9-23E9-420E-9A8E-71CD4119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0727-F81B-B8F3-7554-48904F7F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respond to event inline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&lt;button id="submit" type="button" onclick="validate()"&gt;Click&lt;/button&gt;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this mixes JS within our HTML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D20BBA-BBA4-0C09-7DC2-150DD7B102D8}"/>
              </a:ext>
            </a:extLst>
          </p:cNvPr>
          <p:cNvCxnSpPr/>
          <p:nvPr/>
        </p:nvCxnSpPr>
        <p:spPr>
          <a:xfrm flipV="1">
            <a:off x="3346882" y="3429000"/>
            <a:ext cx="958788" cy="77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0A55AE-CFF1-D7A8-5A4A-3D3AB02B670E}"/>
              </a:ext>
            </a:extLst>
          </p:cNvPr>
          <p:cNvSpPr txBox="1"/>
          <p:nvPr/>
        </p:nvSpPr>
        <p:spPr>
          <a:xfrm>
            <a:off x="1944126" y="4175749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submit the form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C93C76-59B9-E350-C602-FE6A6877A201}"/>
              </a:ext>
            </a:extLst>
          </p:cNvPr>
          <p:cNvCxnSpPr/>
          <p:nvPr/>
        </p:nvCxnSpPr>
        <p:spPr>
          <a:xfrm flipV="1">
            <a:off x="5717219" y="3429000"/>
            <a:ext cx="523783" cy="77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463F26-ED6E-9A85-0B02-A6818C095E1E}"/>
              </a:ext>
            </a:extLst>
          </p:cNvPr>
          <p:cNvSpPr txBox="1"/>
          <p:nvPr/>
        </p:nvSpPr>
        <p:spPr>
          <a:xfrm>
            <a:off x="5104660" y="4175749"/>
            <a:ext cx="14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clicked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4C390D-AFA8-B8A7-EE95-4B9DDCFFD88E}"/>
              </a:ext>
            </a:extLst>
          </p:cNvPr>
          <p:cNvCxnSpPr/>
          <p:nvPr/>
        </p:nvCxnSpPr>
        <p:spPr>
          <a:xfrm flipH="1" flipV="1">
            <a:off x="7918882" y="3429000"/>
            <a:ext cx="497149" cy="77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D4C42B-3D60-3969-100B-D6F21CD7DC84}"/>
              </a:ext>
            </a:extLst>
          </p:cNvPr>
          <p:cNvSpPr txBox="1"/>
          <p:nvPr/>
        </p:nvSpPr>
        <p:spPr>
          <a:xfrm>
            <a:off x="7886332" y="4175749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this function</a:t>
            </a:r>
          </a:p>
        </p:txBody>
      </p:sp>
    </p:spTree>
    <p:extLst>
      <p:ext uri="{BB962C8B-B14F-4D97-AF65-F5344CB8AC3E}">
        <p14:creationId xmlns:p14="http://schemas.microsoft.com/office/powerpoint/2010/main" val="397197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2042-4893-C448-69B0-14761BEA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0A45-55B4-61DB-40E8-9590FBB31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Alternatively we could add an event listener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let </a:t>
            </a:r>
            <a:r>
              <a:rPr lang="en-US" dirty="0" err="1"/>
              <a:t>el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myBtn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el.addEventListener</a:t>
            </a:r>
            <a:r>
              <a:rPr lang="en-US" dirty="0"/>
              <a:t>("click", function(){ alert("Validate Me!"); });</a:t>
            </a:r>
          </a:p>
        </p:txBody>
      </p:sp>
    </p:spTree>
    <p:extLst>
      <p:ext uri="{BB962C8B-B14F-4D97-AF65-F5344CB8AC3E}">
        <p14:creationId xmlns:p14="http://schemas.microsoft.com/office/powerpoint/2010/main" val="21149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062F-271E-4049-8D3F-C5E52730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2E1C-998A-48EB-B60C-725D5DC8B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library</a:t>
            </a:r>
          </a:p>
          <a:p>
            <a:pPr lvl="1"/>
            <a:r>
              <a:rPr lang="en-US" dirty="0"/>
              <a:t>Makes JavaScript easier!</a:t>
            </a:r>
          </a:p>
          <a:p>
            <a:pPr lvl="2"/>
            <a:r>
              <a:rPr lang="en-US" dirty="0"/>
              <a:t>Traversing and Manipulating the DOM</a:t>
            </a:r>
          </a:p>
          <a:p>
            <a:pPr lvl="2"/>
            <a:r>
              <a:rPr lang="en-US" dirty="0"/>
              <a:t>Handling Events &amp; Animations</a:t>
            </a:r>
          </a:p>
          <a:p>
            <a:pPr lvl="2"/>
            <a:r>
              <a:rPr lang="en-US" dirty="0"/>
              <a:t>Managing AJAX</a:t>
            </a:r>
          </a:p>
        </p:txBody>
      </p:sp>
    </p:spTree>
    <p:extLst>
      <p:ext uri="{BB962C8B-B14F-4D97-AF65-F5344CB8AC3E}">
        <p14:creationId xmlns:p14="http://schemas.microsoft.com/office/powerpoint/2010/main" val="302303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085F-CD78-4E79-8C23-E8994F31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7EBB-BD31-4DA8-8F2D-06BDCACD3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&lt;head&gt;</a:t>
            </a:r>
            <a:br>
              <a:rPr lang="en-US" sz="1600" dirty="0"/>
            </a:br>
            <a:r>
              <a:rPr lang="en-US" sz="1600" dirty="0"/>
              <a:t>   &lt;script </a:t>
            </a:r>
            <a:r>
              <a:rPr lang="en-US" sz="1600" dirty="0" err="1"/>
              <a:t>src</a:t>
            </a:r>
            <a:r>
              <a:rPr lang="en-US" sz="1600" dirty="0"/>
              <a:t>="</a:t>
            </a:r>
            <a:r>
              <a:rPr lang="en-US" sz="1600" dirty="0" err="1"/>
              <a:t>js</a:t>
            </a:r>
            <a:r>
              <a:rPr lang="en-US" sz="1600" dirty="0"/>
              <a:t>/jquery-3.1.0.min.js"&gt;&lt;/script&gt;</a:t>
            </a:r>
            <a:br>
              <a:rPr lang="en-US" sz="1600" dirty="0"/>
            </a:br>
            <a:r>
              <a:rPr lang="en-US" sz="1600" dirty="0"/>
              <a:t>&lt;/head&gt;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r>
              <a:rPr lang="en-US" sz="1900" dirty="0"/>
              <a:t>&lt;head&gt;</a:t>
            </a:r>
            <a:br>
              <a:rPr lang="en-US" sz="1900" dirty="0"/>
            </a:br>
            <a:r>
              <a:rPr lang="en-US" sz="1900" dirty="0"/>
              <a:t>   &lt;script </a:t>
            </a:r>
            <a:r>
              <a:rPr lang="en-US" sz="1900" dirty="0" err="1"/>
              <a:t>src</a:t>
            </a:r>
            <a:r>
              <a:rPr lang="en-US" sz="1900" dirty="0"/>
              <a:t>="https://ajax.googleapis.com/ajax/libs/</a:t>
            </a:r>
            <a:r>
              <a:rPr lang="en-US" sz="1900" dirty="0" err="1"/>
              <a:t>jquery</a:t>
            </a:r>
            <a:r>
              <a:rPr lang="en-US" sz="1900" dirty="0"/>
              <a:t>/3.1.0/jquery.min.js"&gt;&lt;/script&gt;</a:t>
            </a:r>
            <a:br>
              <a:rPr lang="en-US" sz="1900" dirty="0"/>
            </a:br>
            <a:r>
              <a:rPr lang="en-US" sz="1900" dirty="0"/>
              <a:t>&lt;/head&gt;</a:t>
            </a:r>
          </a:p>
          <a:p>
            <a:endParaRPr lang="en-US" dirty="0"/>
          </a:p>
          <a:p>
            <a:r>
              <a:rPr lang="en-US" dirty="0"/>
              <a:t>What is the difference?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7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CB68-760E-4B87-B870-6EC940A8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Hosted by Google?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9B60-A04E-4660-A7A7-C2B05F59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time reduced – the closest copy from the CDN is delivered</a:t>
            </a:r>
          </a:p>
          <a:p>
            <a:r>
              <a:rPr lang="en-US" dirty="0"/>
              <a:t>Less workload for your server</a:t>
            </a:r>
          </a:p>
          <a:p>
            <a:r>
              <a:rPr lang="en-US" dirty="0"/>
              <a:t>May already have a copy cached</a:t>
            </a:r>
          </a:p>
          <a:p>
            <a:r>
              <a:rPr lang="en-US" dirty="0"/>
              <a:t>Increased latency through concurrent downloads from different servers</a:t>
            </a:r>
          </a:p>
        </p:txBody>
      </p:sp>
    </p:spTree>
    <p:extLst>
      <p:ext uri="{BB962C8B-B14F-4D97-AF65-F5344CB8AC3E}">
        <p14:creationId xmlns:p14="http://schemas.microsoft.com/office/powerpoint/2010/main" val="613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58D2-A32A-47E7-BAB4-182E2150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JQuery</a:t>
            </a:r>
            <a:r>
              <a:rPr lang="en-US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874C-3C31-4FF3-81F1-A1EF14C68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$(selector).action()</a:t>
            </a:r>
          </a:p>
          <a:p>
            <a:endParaRPr lang="en-US" dirty="0"/>
          </a:p>
          <a:p>
            <a:r>
              <a:rPr lang="en-US" dirty="0"/>
              <a:t>What is $ for?</a:t>
            </a:r>
          </a:p>
        </p:txBody>
      </p:sp>
    </p:spTree>
    <p:extLst>
      <p:ext uri="{BB962C8B-B14F-4D97-AF65-F5344CB8AC3E}">
        <p14:creationId xmlns:p14="http://schemas.microsoft.com/office/powerpoint/2010/main" val="92076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72A8E7-A343-428D-A8B1-A51E5041A0E1}" vid="{A8B9B1ED-DE8D-43F6-A341-9AEC8D0BBD3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264</TotalTime>
  <Words>2370</Words>
  <Application>Microsoft Office PowerPoint</Application>
  <PresentationFormat>Widescreen</PresentationFormat>
  <Paragraphs>184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Corbel</vt:lpstr>
      <vt:lpstr>Theme1</vt:lpstr>
      <vt:lpstr>Web Programming Language</vt:lpstr>
      <vt:lpstr>Handling Events</vt:lpstr>
      <vt:lpstr>Events in JavaScript</vt:lpstr>
      <vt:lpstr>Events in JavaScript</vt:lpstr>
      <vt:lpstr>Event Handlers in JS</vt:lpstr>
      <vt:lpstr>JQuery</vt:lpstr>
      <vt:lpstr>Download the Library</vt:lpstr>
      <vt:lpstr>Hosted by Google?</vt:lpstr>
      <vt:lpstr>Basic JQuery Syntax</vt:lpstr>
      <vt:lpstr>Basic JQuery</vt:lpstr>
      <vt:lpstr>Is the document ready?</vt:lpstr>
      <vt:lpstr>Sample Selectors</vt:lpstr>
      <vt:lpstr>Events!</vt:lpstr>
      <vt:lpstr>Mouse Events – click()</vt:lpstr>
      <vt:lpstr>Mouse Events – dblclick()</vt:lpstr>
      <vt:lpstr>Mouse Events - mouseenter</vt:lpstr>
      <vt:lpstr>Mouse Events - mouseleave</vt:lpstr>
      <vt:lpstr>Keyboard Events</vt:lpstr>
      <vt:lpstr>Keyboard Events</vt:lpstr>
      <vt:lpstr>Form Validation Revisited!</vt:lpstr>
      <vt:lpstr>JQuery Effects</vt:lpstr>
      <vt:lpstr>Opacity</vt:lpstr>
      <vt:lpstr>Fade Events</vt:lpstr>
      <vt:lpstr>Fade Events</vt:lpstr>
      <vt:lpstr>fadeTo</vt:lpstr>
      <vt:lpstr>Slide Events</vt:lpstr>
      <vt:lpstr>Slide Events</vt:lpstr>
      <vt:lpstr>Animation Events</vt:lpstr>
      <vt:lpstr>Animation Events</vt:lpstr>
      <vt:lpstr>Animation Events</vt:lpstr>
      <vt:lpstr>Animation Events</vt:lpstr>
      <vt:lpstr>Animation Events – Timing issues</vt:lpstr>
      <vt:lpstr>Callback functions</vt:lpstr>
      <vt:lpstr>Chaining Function</vt:lpstr>
      <vt:lpstr>Key Points</vt:lpstr>
      <vt:lpstr>Lab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Language</dc:title>
  <dc:creator>Admin</dc:creator>
  <cp:lastModifiedBy>KENNETH COSH</cp:lastModifiedBy>
  <cp:revision>8</cp:revision>
  <dcterms:created xsi:type="dcterms:W3CDTF">2018-10-02T07:55:33Z</dcterms:created>
  <dcterms:modified xsi:type="dcterms:W3CDTF">2022-05-21T16:40:31Z</dcterms:modified>
</cp:coreProperties>
</file>