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6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EA96-3A20-4EA2-A87E-7F54BF2A95D3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B435-7AEB-4411-9999-6596F6D9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2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6664-C2B5-439F-B7DD-1296B0BA6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5748-9280-4BD8-8FB8-F4D29C206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7 </a:t>
            </a:r>
            <a:r>
              <a:rPr lang="en-US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4E6E-9114-4394-8465-4AD8A2FB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6800-1D57-45A8-BD03-E7F211C0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     </a:t>
            </a:r>
            <a:br>
              <a:rPr lang="en-US" dirty="0"/>
            </a:br>
            <a:r>
              <a:rPr lang="en-US" dirty="0"/>
              <a:t>  $(document).ready(function(){        </a:t>
            </a:r>
            <a:br>
              <a:rPr lang="en-US" dirty="0"/>
            </a:br>
            <a:r>
              <a:rPr lang="en-US" dirty="0"/>
              <a:t>    $("#</a:t>
            </a:r>
            <a:r>
              <a:rPr lang="en-US" dirty="0" err="1"/>
              <a:t>myparagraph</a:t>
            </a:r>
            <a:r>
              <a:rPr lang="en-US" dirty="0"/>
              <a:t>").html(“&lt;strong&gt;Hello World&lt;/strong&gt;”);    </a:t>
            </a:r>
            <a:br>
              <a:rPr lang="en-US" dirty="0"/>
            </a:br>
            <a:r>
              <a:rPr lang="en-US" dirty="0"/>
              <a:t>  });  </a:t>
            </a:r>
            <a:br>
              <a:rPr lang="en-US" dirty="0"/>
            </a:br>
            <a:r>
              <a:rPr lang="en-US" dirty="0"/>
              <a:t>&lt;/script&gt;  </a:t>
            </a:r>
            <a:br>
              <a:rPr lang="en-US" dirty="0"/>
            </a:br>
            <a:r>
              <a:rPr lang="en-US" dirty="0"/>
              <a:t>&lt;p id=”</a:t>
            </a:r>
            <a:r>
              <a:rPr lang="en-US" dirty="0" err="1"/>
              <a:t>myparagraph</a:t>
            </a:r>
            <a:r>
              <a:rPr lang="en-US" dirty="0"/>
              <a:t>”&gt;Hello World&lt;/p&gt; </a:t>
            </a:r>
          </a:p>
        </p:txBody>
      </p:sp>
    </p:spTree>
    <p:extLst>
      <p:ext uri="{BB962C8B-B14F-4D97-AF65-F5344CB8AC3E}">
        <p14:creationId xmlns:p14="http://schemas.microsoft.com/office/powerpoint/2010/main" val="1896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F34F-D4BF-42F1-AF74-4BA75548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C1CD-43AA-4049-8C3B-60599FC1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     </a:t>
            </a:r>
            <a:br>
              <a:rPr lang="en-US" dirty="0"/>
            </a:br>
            <a:r>
              <a:rPr lang="en-US" dirty="0"/>
              <a:t>  $(document).ready(function(){      </a:t>
            </a:r>
            <a:br>
              <a:rPr lang="en-US" dirty="0"/>
            </a:br>
            <a:r>
              <a:rPr lang="en-US" dirty="0"/>
              <a:t>    $("#submit").click(function(){        </a:t>
            </a:r>
            <a:br>
              <a:rPr lang="en-US" dirty="0"/>
            </a:br>
            <a:r>
              <a:rPr lang="en-US" dirty="0"/>
              <a:t>      if($("#pass1").</a:t>
            </a:r>
            <a:r>
              <a:rPr lang="en-US" dirty="0" err="1"/>
              <a:t>val</a:t>
            </a:r>
            <a:r>
              <a:rPr lang="en-US" dirty="0"/>
              <a:t>().length &lt; 8) { </a:t>
            </a:r>
            <a:br>
              <a:rPr lang="en-US" dirty="0"/>
            </a:br>
            <a:r>
              <a:rPr lang="en-US" dirty="0"/>
              <a:t>        alert(“Password must be at least 8 letters long”); </a:t>
            </a:r>
            <a:br>
              <a:rPr lang="en-US" dirty="0"/>
            </a:br>
            <a:r>
              <a:rPr lang="en-US" dirty="0"/>
              <a:t>      }      </a:t>
            </a:r>
            <a:br>
              <a:rPr lang="en-US" dirty="0"/>
            </a:br>
            <a:r>
              <a:rPr lang="en-US" dirty="0"/>
              <a:t>    });    </a:t>
            </a:r>
            <a:br>
              <a:rPr lang="en-US" dirty="0"/>
            </a:br>
            <a:r>
              <a:rPr lang="en-US" dirty="0"/>
              <a:t>  });  </a:t>
            </a:r>
            <a:br>
              <a:rPr lang="en-US" dirty="0"/>
            </a:br>
            <a:r>
              <a:rPr lang="en-US" dirty="0"/>
              <a:t>&lt;/script&gt; </a:t>
            </a:r>
          </a:p>
        </p:txBody>
      </p:sp>
    </p:spTree>
    <p:extLst>
      <p:ext uri="{BB962C8B-B14F-4D97-AF65-F5344CB8AC3E}">
        <p14:creationId xmlns:p14="http://schemas.microsoft.com/office/powerpoint/2010/main" val="19163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468E-8810-4C3E-AEA6-74C47D6F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F11A-5049-46DE-B7A8-80E47298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     </a:t>
            </a:r>
            <a:br>
              <a:rPr lang="en-US" dirty="0"/>
            </a:br>
            <a:r>
              <a:rPr lang="en-US" dirty="0"/>
              <a:t>  $(document).ready(function(){      </a:t>
            </a:r>
            <a:br>
              <a:rPr lang="en-US" dirty="0"/>
            </a:br>
            <a:r>
              <a:rPr lang="en-US" dirty="0"/>
              <a:t>    $("#submit").click(function(){        </a:t>
            </a:r>
            <a:br>
              <a:rPr lang="en-US" dirty="0"/>
            </a:br>
            <a:r>
              <a:rPr lang="en-US" dirty="0"/>
              <a:t>      $("#</a:t>
            </a:r>
            <a:r>
              <a:rPr lang="en-US" dirty="0" err="1"/>
              <a:t>mylink</a:t>
            </a:r>
            <a:r>
              <a:rPr lang="en-US" dirty="0"/>
              <a:t>").</a:t>
            </a:r>
            <a:r>
              <a:rPr lang="en-US" dirty="0" err="1"/>
              <a:t>attr</a:t>
            </a:r>
            <a:r>
              <a:rPr lang="en-US" dirty="0"/>
              <a:t>({          </a:t>
            </a:r>
            <a:br>
              <a:rPr lang="en-US" dirty="0"/>
            </a:br>
            <a:r>
              <a:rPr lang="en-US" dirty="0"/>
              <a:t>        "</a:t>
            </a:r>
            <a:r>
              <a:rPr lang="en-US" dirty="0" err="1"/>
              <a:t>href</a:t>
            </a:r>
            <a:r>
              <a:rPr lang="en-US" dirty="0"/>
              <a:t>" : "http://www.google.com",          </a:t>
            </a:r>
            <a:br>
              <a:rPr lang="en-US" dirty="0"/>
            </a:br>
            <a:r>
              <a:rPr lang="en-US" dirty="0"/>
              <a:t>        "title" : "Google"        </a:t>
            </a:r>
            <a:br>
              <a:rPr lang="en-US" dirty="0"/>
            </a:br>
            <a:r>
              <a:rPr lang="en-US" dirty="0"/>
              <a:t>      });      </a:t>
            </a:r>
            <a:br>
              <a:rPr lang="en-US" dirty="0"/>
            </a:br>
            <a:r>
              <a:rPr lang="en-US" dirty="0"/>
              <a:t>    });    </a:t>
            </a:r>
            <a:br>
              <a:rPr lang="en-US" dirty="0"/>
            </a:br>
            <a:r>
              <a:rPr lang="en-US" dirty="0"/>
              <a:t>  });  </a:t>
            </a:r>
            <a:br>
              <a:rPr lang="en-US" dirty="0"/>
            </a:br>
            <a:r>
              <a:rPr lang="en-US" dirty="0"/>
              <a:t>&lt;/script&gt; </a:t>
            </a:r>
          </a:p>
        </p:txBody>
      </p:sp>
    </p:spTree>
    <p:extLst>
      <p:ext uri="{BB962C8B-B14F-4D97-AF65-F5344CB8AC3E}">
        <p14:creationId xmlns:p14="http://schemas.microsoft.com/office/powerpoint/2010/main" val="9467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AFC7-66D3-49AE-AE88-3B60842C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elements to a page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3A15B2-31BD-4D38-A1F2-E8A63A4A1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526814"/>
              </p:ext>
            </p:extLst>
          </p:nvPr>
        </p:nvGraphicFramePr>
        <p:xfrm>
          <a:off x="2031024" y="1943100"/>
          <a:ext cx="6669112" cy="2482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514">
                  <a:extLst>
                    <a:ext uri="{9D8B030D-6E8A-4147-A177-3AD203B41FA5}">
                      <a16:colId xmlns:a16="http://schemas.microsoft.com/office/drawing/2014/main" val="1514353460"/>
                    </a:ext>
                  </a:extLst>
                </a:gridCol>
                <a:gridCol w="5292598">
                  <a:extLst>
                    <a:ext uri="{9D8B030D-6E8A-4147-A177-3AD203B41FA5}">
                      <a16:colId xmlns:a16="http://schemas.microsoft.com/office/drawing/2014/main" val="3244606687"/>
                    </a:ext>
                  </a:extLst>
                </a:gridCol>
              </a:tblGrid>
              <a:tr h="496475"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Adding to a Page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13102"/>
                  </a:ext>
                </a:extLst>
              </a:tr>
              <a:tr h="49647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before()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Adds content before the specified element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25729"/>
                  </a:ext>
                </a:extLst>
              </a:tr>
              <a:tr h="49647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after()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Adds content after the specified element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556666"/>
                  </a:ext>
                </a:extLst>
              </a:tr>
              <a:tr h="49647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prepend()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Adds content at the start of the specified element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684605"/>
                  </a:ext>
                </a:extLst>
              </a:tr>
              <a:tr h="49647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append()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Adds content at the end of the specified element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55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3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4604-2757-41A5-B5B7-0829A13C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Elements to a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1BFB-3933-4798-8009-8071FBDD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&lt;html&gt;&lt;head&gt;&lt;title&gt;Add&lt;/title&gt;</a:t>
            </a:r>
            <a:br>
              <a:rPr lang="en-US" dirty="0"/>
            </a:b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="http://ajax.googleapis.com/ajax/libs/</a:t>
            </a:r>
            <a:r>
              <a:rPr lang="en-US" dirty="0" err="1"/>
              <a:t>jquery</a:t>
            </a:r>
            <a:r>
              <a:rPr lang="en-US" dirty="0"/>
              <a:t>/1.8.3/jquery.min.js"&gt;&lt;/script&gt;</a:t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$('#</a:t>
            </a:r>
            <a:r>
              <a:rPr lang="en-US" dirty="0" err="1"/>
              <a:t>mydiv</a:t>
            </a:r>
            <a:r>
              <a:rPr lang="en-US" dirty="0"/>
              <a:t>').before("BEFORE");</a:t>
            </a:r>
            <a:br>
              <a:rPr lang="en-US" dirty="0"/>
            </a:br>
            <a:r>
              <a:rPr lang="en-US" dirty="0"/>
              <a:t>	$('#</a:t>
            </a:r>
            <a:r>
              <a:rPr lang="en-US" dirty="0" err="1"/>
              <a:t>mydiv</a:t>
            </a:r>
            <a:r>
              <a:rPr lang="en-US" dirty="0"/>
              <a:t>').after("AFTER");</a:t>
            </a:r>
            <a:br>
              <a:rPr lang="en-US" dirty="0"/>
            </a:br>
            <a:r>
              <a:rPr lang="en-US" dirty="0"/>
              <a:t>	$('#</a:t>
            </a:r>
            <a:r>
              <a:rPr lang="en-US" dirty="0" err="1"/>
              <a:t>mydiv</a:t>
            </a:r>
            <a:r>
              <a:rPr lang="en-US" dirty="0"/>
              <a:t>').prepend("PREPEND");</a:t>
            </a:r>
            <a:br>
              <a:rPr lang="en-US" dirty="0"/>
            </a:br>
            <a:r>
              <a:rPr lang="en-US" dirty="0"/>
              <a:t>	$('#</a:t>
            </a:r>
            <a:r>
              <a:rPr lang="en-US" dirty="0" err="1"/>
              <a:t>mydiv</a:t>
            </a:r>
            <a:r>
              <a:rPr lang="en-US" dirty="0"/>
              <a:t>').append("APPEND");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&lt;/head&gt;&lt;body&gt;</a:t>
            </a:r>
            <a:br>
              <a:rPr lang="en-US" dirty="0"/>
            </a:br>
            <a:r>
              <a:rPr lang="en-US" dirty="0"/>
              <a:t>&lt;div id="</a:t>
            </a:r>
            <a:r>
              <a:rPr lang="en-US" dirty="0" err="1"/>
              <a:t>mydiv</a:t>
            </a:r>
            <a:r>
              <a:rPr lang="en-US" dirty="0"/>
              <a:t>"&gt;Original Text&lt;/div&gt;</a:t>
            </a:r>
            <a:br>
              <a:rPr lang="en-US" dirty="0"/>
            </a:br>
            <a:r>
              <a:rPr lang="en-US" dirty="0"/>
              <a:t>&lt;/body&gt;&lt;/html&gt;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C4E5A-2BD0-4174-A1E5-07D6F7B781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868" y="3671886"/>
            <a:ext cx="4532801" cy="97924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9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4C64-AB54-4717-AF1A-E2FA99D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175A-1E47-4E9C-B7AF-4082B067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out:-</a:t>
            </a:r>
          </a:p>
          <a:p>
            <a:endParaRPr lang="en-US" dirty="0"/>
          </a:p>
          <a:p>
            <a:r>
              <a:rPr lang="en-US" dirty="0"/>
              <a:t>remove()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empty()</a:t>
            </a:r>
          </a:p>
        </p:txBody>
      </p:sp>
    </p:spTree>
    <p:extLst>
      <p:ext uri="{BB962C8B-B14F-4D97-AF65-F5344CB8AC3E}">
        <p14:creationId xmlns:p14="http://schemas.microsoft.com/office/powerpoint/2010/main" val="13370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20BB-CA45-4884-B7E5-96D4113A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E2E4-7956-4506-B66E-46BEDAEF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 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  $(“#</a:t>
            </a:r>
            <a:r>
              <a:rPr lang="en-US" dirty="0" err="1"/>
              <a:t>mydiv</a:t>
            </a:r>
            <a:r>
              <a:rPr lang="en-US" dirty="0"/>
              <a:t>”).</a:t>
            </a:r>
            <a:r>
              <a:rPr lang="en-US" dirty="0" err="1"/>
              <a:t>addclass</a:t>
            </a:r>
            <a:r>
              <a:rPr lang="en-US" dirty="0"/>
              <a:t>(“subheading”);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N.B. </a:t>
            </a:r>
            <a:r>
              <a:rPr lang="en-US" dirty="0" err="1"/>
              <a:t>removeclass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39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9EA4-2362-421F-837C-26AA2DCA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7F23-9C23-4502-A3B1-63F03E66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 </a:t>
            </a:r>
            <a:br>
              <a:rPr lang="en-US" dirty="0"/>
            </a:br>
            <a:r>
              <a:rPr lang="en-US" dirty="0"/>
              <a:t>  $(document).ready(function(){</a:t>
            </a:r>
            <a:br>
              <a:rPr lang="en-US" dirty="0"/>
            </a:br>
            <a:r>
              <a:rPr lang="en-US" dirty="0"/>
              <a:t>    $("button").click(function(){</a:t>
            </a:r>
            <a:br>
              <a:rPr lang="en-US" dirty="0"/>
            </a:br>
            <a:r>
              <a:rPr lang="en-US" dirty="0"/>
              <a:t>      $("p").</a:t>
            </a:r>
            <a:r>
              <a:rPr lang="en-US" dirty="0" err="1"/>
              <a:t>css</a:t>
            </a:r>
            <a:r>
              <a:rPr lang="en-US" dirty="0"/>
              <a:t>("background-</a:t>
            </a:r>
            <a:r>
              <a:rPr lang="en-US" dirty="0" err="1"/>
              <a:t>color","green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716D-90BB-4C5F-9DCB-6C23AEF8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E1F20-2957-48DD-970E-64ED98569B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47" y="2160269"/>
            <a:ext cx="5857875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1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986-47F1-4757-81C9-E3B035F2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D1863-6983-4AEB-9566-5410A0AB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&lt;html&gt;&lt;head&gt;</a:t>
            </a:r>
            <a:br>
              <a:rPr lang="en-US" dirty="0"/>
            </a:br>
            <a:r>
              <a:rPr lang="en-US" dirty="0"/>
              <a:t>&lt;style&gt; .box { display: block; border: 2px solid #</a:t>
            </a:r>
            <a:r>
              <a:rPr lang="en-US" dirty="0" err="1"/>
              <a:t>ddd</a:t>
            </a:r>
            <a:r>
              <a:rPr lang="en-US" dirty="0"/>
              <a:t>; padding: 2px; margin: 2px; } &lt;/style&gt;</a:t>
            </a:r>
            <a:br>
              <a:rPr lang="en-US" dirty="0"/>
            </a:br>
            <a:r>
              <a:rPr lang="en-US" dirty="0"/>
              <a:t>&lt;/head&gt;&lt;body&gt;</a:t>
            </a:r>
            <a:br>
              <a:rPr lang="en-US" dirty="0"/>
            </a:br>
            <a:r>
              <a:rPr lang="en-US" dirty="0"/>
              <a:t>  &lt;div class="box grandparent" id="grandparent"&gt;Grandparent</a:t>
            </a:r>
            <a:br>
              <a:rPr lang="en-US" dirty="0"/>
            </a:br>
            <a:r>
              <a:rPr lang="en-US" dirty="0"/>
              <a:t>    &lt;div class="box" id="parent"&gt;Parent </a:t>
            </a:r>
            <a:br>
              <a:rPr lang="en-US" dirty="0"/>
            </a:br>
            <a:r>
              <a:rPr lang="en-US" dirty="0"/>
              <a:t>      &lt;div class="box" id="child1"&gt;Child 1&lt;/div&gt;</a:t>
            </a:r>
            <a:br>
              <a:rPr lang="en-US" dirty="0"/>
            </a:br>
            <a:r>
              <a:rPr lang="en-US" dirty="0"/>
              <a:t>      &lt;div class="box" id="child2"&gt;Child 2&lt;/div&gt;</a:t>
            </a:r>
            <a:br>
              <a:rPr lang="en-US" dirty="0"/>
            </a:br>
            <a:r>
              <a:rPr lang="en-US" dirty="0"/>
              <a:t>      &lt;div class="box" id="child3"&gt;Child 3&lt;/div&gt;</a:t>
            </a:r>
            <a:br>
              <a:rPr lang="en-US" dirty="0"/>
            </a:br>
            <a:r>
              <a:rPr lang="en-US" dirty="0"/>
              <a:t>      &lt;div class="box" id="child4"&gt;Child 4&lt;/div&gt;</a:t>
            </a:r>
            <a:br>
              <a:rPr lang="en-US" dirty="0"/>
            </a:br>
            <a:r>
              <a:rPr lang="en-US" dirty="0"/>
              <a:t>    &lt;/div&gt;</a:t>
            </a:r>
            <a:br>
              <a:rPr lang="en-US" dirty="0"/>
            </a:br>
            <a:r>
              <a:rPr lang="en-US" dirty="0"/>
              <a:t>  &lt;/div&gt;</a:t>
            </a:r>
            <a:br>
              <a:rPr lang="en-US" dirty="0"/>
            </a:br>
            <a:r>
              <a:rPr lang="en-US" dirty="0"/>
              <a:t>&lt;/body&gt;&lt;/html&gt;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EC621-7831-4FAC-84A8-2C5950183D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4938347"/>
            <a:ext cx="5943600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7539-E3D3-4087-984A-3FF31685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JS, </a:t>
            </a:r>
            <a:r>
              <a:rPr lang="en-US" dirty="0" err="1"/>
              <a:t>JQuery</a:t>
            </a:r>
            <a:r>
              <a:rPr lang="en-US" dirty="0"/>
              <a:t> and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4398-AD2C-4A30-9B12-FC65B3EB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  <a:p>
            <a:r>
              <a:rPr lang="en-US" dirty="0"/>
              <a:t>Manipulating the DOM</a:t>
            </a:r>
          </a:p>
          <a:p>
            <a:r>
              <a:rPr lang="en-US" dirty="0"/>
              <a:t>Navigating the DOM</a:t>
            </a:r>
          </a:p>
        </p:txBody>
      </p:sp>
    </p:spTree>
    <p:extLst>
      <p:ext uri="{BB962C8B-B14F-4D97-AF65-F5344CB8AC3E}">
        <p14:creationId xmlns:p14="http://schemas.microsoft.com/office/powerpoint/2010/main" val="342446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42B1-AD5A-42D1-B67A-9A78D17E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63F32-8961-4EB1-9ED1-F1DD9A56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$('#child1').parent().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67414-1468-4961-95C8-D4DE15091E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85" y="3672986"/>
            <a:ext cx="5943600" cy="1657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EC2A-00AD-47FB-93B0-7CB8383C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2674-FF78-429F-95D8-C41B9C79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$('#child1').parents().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6256E-1BD2-4A9E-92A1-8B1E565BC4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24" y="3737463"/>
            <a:ext cx="5943600" cy="18097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8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C477-8F26-4CA5-A632-F625B4EF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parentsUntil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E490-B07E-4E7B-9937-1D5C0AAE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$('#child1').</a:t>
            </a:r>
            <a:r>
              <a:rPr lang="en-US" dirty="0" err="1"/>
              <a:t>parentsUntil</a:t>
            </a:r>
            <a:r>
              <a:rPr lang="en-US" dirty="0"/>
              <a:t>("body").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6C385-3BDD-4EE7-B5C5-EAA770BAE5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08" y="4046220"/>
            <a:ext cx="5943600" cy="1737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4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E062-F5BD-4476-BE7D-EE6C9311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Particular Parents?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189A-36A1-40E7-A1E1-EC872AF1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$('#child1').parents("div").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6566-8B10-4A43-8EE9-8568A128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31ED-5FC4-479E-82C2-848E4F84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$('#grandparent').children().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E9BC5-50DE-4A35-BE9A-5C3305A96D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804871"/>
            <a:ext cx="5943600" cy="16573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A028-39C5-4307-8451-287432AB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children()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ECB3-2CBB-47AA-95D0-52001645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$('#grandparent').children().children().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39F84-8E2A-48E4-9081-DFF95914F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47" y="3540369"/>
            <a:ext cx="5934075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5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6657-895B-4B44-BBE0-1B5C84E5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0BE0-CD6F-43F2-A0F7-C94EB52A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$('#grandparent').find("#child2").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2F01C-7FFD-422D-B1A7-897150BB69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47" y="3962399"/>
            <a:ext cx="5934075" cy="16954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66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4245-76B7-4673-B7D8-28A20C2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FA59-755B-415D-A59D-E83642C5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$('#grandparent').find("*").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8867D-5F95-410D-949A-50190782C5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69" y="3962399"/>
            <a:ext cx="5943600" cy="16459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3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7FA3-C168-4304-8407-828C833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traversal!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DB87F1-EED6-4978-A945-A7CF6AF6F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085673"/>
              </p:ext>
            </p:extLst>
          </p:nvPr>
        </p:nvGraphicFramePr>
        <p:xfrm>
          <a:off x="1820008" y="1987062"/>
          <a:ext cx="8563707" cy="3947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561">
                  <a:extLst>
                    <a:ext uri="{9D8B030D-6E8A-4147-A177-3AD203B41FA5}">
                      <a16:colId xmlns:a16="http://schemas.microsoft.com/office/drawing/2014/main" val="2255567820"/>
                    </a:ext>
                  </a:extLst>
                </a:gridCol>
                <a:gridCol w="6796146">
                  <a:extLst>
                    <a:ext uri="{9D8B030D-6E8A-4147-A177-3AD203B41FA5}">
                      <a16:colId xmlns:a16="http://schemas.microsoft.com/office/drawing/2014/main" val="4055883546"/>
                    </a:ext>
                  </a:extLst>
                </a:gridCol>
              </a:tblGrid>
              <a:tr h="388567"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Traversing Across the DOM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2192"/>
                  </a:ext>
                </a:extLst>
              </a:tr>
              <a:tr h="38856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siblings()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Identifies all other elements with the same parent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460792"/>
                  </a:ext>
                </a:extLst>
              </a:tr>
              <a:tr h="38856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next()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Identifies the next element with the same parent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647679"/>
                  </a:ext>
                </a:extLst>
              </a:tr>
              <a:tr h="38856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nextAll()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Identifies all subsequent elements with the same parent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805024"/>
                  </a:ext>
                </a:extLst>
              </a:tr>
              <a:tr h="808171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nextUntil()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Identifies all subsequent elements with the same parent, until one that satisfies a specified selector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868319"/>
                  </a:ext>
                </a:extLst>
              </a:tr>
              <a:tr h="38856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prev()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Identifies the previous element with the same parent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955220"/>
                  </a:ext>
                </a:extLst>
              </a:tr>
              <a:tr h="38856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prevAll()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Identifies all previous elements with the same parent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775665"/>
                  </a:ext>
                </a:extLst>
              </a:tr>
              <a:tr h="808171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prevUntil()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Identifies all previous elements with the same parent, until one that satisfies a specified selector.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55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9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DD71-2283-449B-B57D-C27211F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5E79-955B-41B3-A2A9-6C7F3889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$('div').first().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85DA-0CBD-48EB-BAA8-A3B95D5E8F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93" y="3707056"/>
            <a:ext cx="5943600" cy="11144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1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EC8D-5391-4F87-B3AB-9B1B5D27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C241-C763-42C7-8A42-0FC032CF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DOM is a structured model of a webpage. While the  browser parses a version of the document, the DOM provides  a neutral interface for scripts to dynamically access and  change the content, structure and style of the document. </a:t>
            </a:r>
          </a:p>
        </p:txBody>
      </p:sp>
    </p:spTree>
    <p:extLst>
      <p:ext uri="{BB962C8B-B14F-4D97-AF65-F5344CB8AC3E}">
        <p14:creationId xmlns:p14="http://schemas.microsoft.com/office/powerpoint/2010/main" val="372164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7FC8-3822-4C7E-B85B-2998CA5D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4E11-3B6A-47BD-9604-EFAA9729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$('div').last().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05D53-31AF-4AAF-85EA-702A5AFB92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75" y="3944814"/>
            <a:ext cx="5953125" cy="11144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0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C917-19C0-4527-9AD7-34FCC16F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D310-F088-47C4-BC1E-4862EF17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  $(document).ready(function() {</a:t>
            </a:r>
            <a:br>
              <a:rPr lang="en-US" dirty="0"/>
            </a:br>
            <a:r>
              <a:rPr lang="en-US" dirty="0"/>
              <a:t>    $('div').eq(2).</a:t>
            </a:r>
            <a:r>
              <a:rPr lang="en-US" dirty="0" err="1"/>
              <a:t>css</a:t>
            </a:r>
            <a:r>
              <a:rPr lang="en-US" dirty="0"/>
              <a:t>({"border":"2px solid black"});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11302-E855-4D19-B4CE-0E010A5A5D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77" y="3877407"/>
            <a:ext cx="5943600" cy="1143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68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2121-10C5-4A53-A43C-2148CEB4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C45C-7210-4283-8651-42B2DD8D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Document Object Model, or DOM, represents the structure of a webpage with each element on the page an object that are related in a tree structure.</a:t>
            </a:r>
          </a:p>
          <a:p>
            <a:pPr lvl="0"/>
            <a:r>
              <a:rPr lang="en-US" dirty="0" err="1"/>
              <a:t>JQuery</a:t>
            </a:r>
            <a:r>
              <a:rPr lang="en-US" dirty="0"/>
              <a:t> offers a variety of functions that make manipulating the DOM straightforward.</a:t>
            </a:r>
          </a:p>
          <a:p>
            <a:pPr lvl="0"/>
            <a:r>
              <a:rPr lang="en-US" dirty="0"/>
              <a:t>Existing DOM element can be changed, in terms of their text, their HTML, the values and their attributes.</a:t>
            </a:r>
          </a:p>
          <a:p>
            <a:pPr lvl="0"/>
            <a:r>
              <a:rPr lang="en-US" dirty="0"/>
              <a:t>New elements can be added to the DOM, and elements can be removed.</a:t>
            </a:r>
          </a:p>
          <a:p>
            <a:pPr lvl="0"/>
            <a:r>
              <a:rPr lang="en-US" dirty="0"/>
              <a:t>The DOM can be navigated, once a selector has been targeted, </a:t>
            </a:r>
            <a:r>
              <a:rPr lang="en-US" dirty="0" err="1"/>
              <a:t>JQuery</a:t>
            </a:r>
            <a:r>
              <a:rPr lang="en-US" dirty="0"/>
              <a:t> makes it easy to move up, down or across the tree to move to another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142E-281A-9D38-745A-65CD6515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E8D-1893-A4E1-6207-C0E4591F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make your form validation more ‘beautiful’</a:t>
            </a:r>
          </a:p>
          <a:p>
            <a:r>
              <a:rPr lang="en-US" dirty="0"/>
              <a:t>Create an attractive form to create an “appointment”</a:t>
            </a:r>
          </a:p>
          <a:p>
            <a:pPr lvl="1"/>
            <a:r>
              <a:rPr lang="en-US" dirty="0"/>
              <a:t>The appointment should have a Date, Time, Title, Description</a:t>
            </a:r>
          </a:p>
          <a:p>
            <a:pPr lvl="1"/>
            <a:r>
              <a:rPr lang="en-US" dirty="0"/>
              <a:t>When the form is submitted, remove the form and add the view created last week, this time adding in the appointment to the appropriate day.</a:t>
            </a:r>
          </a:p>
        </p:txBody>
      </p:sp>
    </p:spTree>
    <p:extLst>
      <p:ext uri="{BB962C8B-B14F-4D97-AF65-F5344CB8AC3E}">
        <p14:creationId xmlns:p14="http://schemas.microsoft.com/office/powerpoint/2010/main" val="393721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4D24-12A2-4A07-89EA-9901B9DE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52A5-F3FA-4E88-A446-C8B243FA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    </a:t>
            </a:r>
            <a:br>
              <a:rPr lang="en-US" dirty="0"/>
            </a:br>
            <a:r>
              <a:rPr lang="en-US" dirty="0"/>
              <a:t>  &lt;head&gt;      </a:t>
            </a:r>
            <a:br>
              <a:rPr lang="en-US" dirty="0"/>
            </a:br>
            <a:r>
              <a:rPr lang="en-US" dirty="0"/>
              <a:t>    &lt;title&gt;Simple Page&lt;/title&gt;    </a:t>
            </a:r>
            <a:br>
              <a:rPr lang="en-US" dirty="0"/>
            </a:br>
            <a:r>
              <a:rPr lang="en-US" dirty="0"/>
              <a:t>  &lt;/head&gt;    </a:t>
            </a:r>
            <a:br>
              <a:rPr lang="en-US" dirty="0"/>
            </a:br>
            <a:r>
              <a:rPr lang="en-US" dirty="0"/>
              <a:t>  &lt;body&gt;      </a:t>
            </a:r>
            <a:br>
              <a:rPr lang="en-US" dirty="0"/>
            </a:br>
            <a:r>
              <a:rPr lang="en-US" dirty="0"/>
              <a:t>    &lt;div class="simple"&gt;        </a:t>
            </a:r>
            <a:br>
              <a:rPr lang="en-US" dirty="0"/>
            </a:br>
            <a:r>
              <a:rPr lang="en-US" dirty="0"/>
              <a:t>      &lt;h1&gt;My Heading&lt;/h1&gt;        </a:t>
            </a:r>
            <a:br>
              <a:rPr lang="en-US" dirty="0"/>
            </a:br>
            <a:r>
              <a:rPr lang="en-US" dirty="0"/>
              <a:t>      &lt;p&gt;My Paragraph&lt;/p&gt;      </a:t>
            </a:r>
            <a:br>
              <a:rPr lang="en-US" dirty="0"/>
            </a:br>
            <a:r>
              <a:rPr lang="en-US" dirty="0"/>
              <a:t>    &lt;/div&gt;    </a:t>
            </a:r>
            <a:br>
              <a:rPr lang="en-US" dirty="0"/>
            </a:br>
            <a:r>
              <a:rPr lang="en-US" dirty="0"/>
              <a:t>  &lt;/body&gt;  </a:t>
            </a:r>
            <a:br>
              <a:rPr lang="en-US" dirty="0"/>
            </a:br>
            <a:r>
              <a:rPr lang="en-US" dirty="0"/>
              <a:t>&lt;/html&gt;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183B6-A175-4B6D-8B2D-FB7A6DD3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96" y="2509104"/>
            <a:ext cx="46005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D103-1D3D-475C-AF9C-D0385137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E27E5-5B78-4AD4-B2C6-9ED19289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71" y="2309811"/>
            <a:ext cx="71437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884B-4684-40AD-BB34-64FDADF7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24A26-9C85-49DE-86AF-D5505B42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995487"/>
            <a:ext cx="29146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9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99C5-0664-44EC-B274-1EAD0AAC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5A3A-6F4B-461B-BAC6-07D62A94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(OR CHANGE) contents of an element</a:t>
            </a:r>
          </a:p>
          <a:p>
            <a:endParaRPr lang="en-US" dirty="0"/>
          </a:p>
          <a:p>
            <a:r>
              <a:rPr lang="en-US" dirty="0"/>
              <a:t>&lt;script&gt;     </a:t>
            </a:r>
            <a:br>
              <a:rPr lang="en-US" dirty="0"/>
            </a:br>
            <a:r>
              <a:rPr lang="en-US" dirty="0"/>
              <a:t>  $(document).ready(function(){      </a:t>
            </a:r>
            <a:br>
              <a:rPr lang="en-US" dirty="0"/>
            </a:br>
            <a:r>
              <a:rPr lang="en-US" dirty="0"/>
              <a:t>    $("#button").click(function(){        </a:t>
            </a:r>
            <a:br>
              <a:rPr lang="en-US" dirty="0"/>
            </a:br>
            <a:r>
              <a:rPr lang="en-US" dirty="0"/>
              <a:t>      alert($("#</a:t>
            </a:r>
            <a:r>
              <a:rPr lang="en-US" dirty="0" err="1"/>
              <a:t>myparagraph</a:t>
            </a:r>
            <a:r>
              <a:rPr lang="en-US" dirty="0"/>
              <a:t>").text());      </a:t>
            </a:r>
            <a:br>
              <a:rPr lang="en-US" dirty="0"/>
            </a:br>
            <a:r>
              <a:rPr lang="en-US" dirty="0"/>
              <a:t>    });    </a:t>
            </a:r>
            <a:br>
              <a:rPr lang="en-US" dirty="0"/>
            </a:br>
            <a:r>
              <a:rPr lang="en-US" dirty="0"/>
              <a:t>  });  </a:t>
            </a:r>
            <a:br>
              <a:rPr lang="en-US" dirty="0"/>
            </a:br>
            <a:r>
              <a:rPr lang="en-US" dirty="0"/>
              <a:t>&lt;/script&gt; </a:t>
            </a:r>
          </a:p>
        </p:txBody>
      </p:sp>
    </p:spTree>
    <p:extLst>
      <p:ext uri="{BB962C8B-B14F-4D97-AF65-F5344CB8AC3E}">
        <p14:creationId xmlns:p14="http://schemas.microsoft.com/office/powerpoint/2010/main" val="32039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E7F8-BE97-404D-AC41-C2577D93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934B-5676-4F09-960D-E93ED420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     </a:t>
            </a:r>
            <a:br>
              <a:rPr lang="en-US" dirty="0"/>
            </a:br>
            <a:r>
              <a:rPr lang="en-US" dirty="0"/>
              <a:t>  $(document).ready(function(){      </a:t>
            </a:r>
            <a:br>
              <a:rPr lang="en-US" dirty="0"/>
            </a:br>
            <a:r>
              <a:rPr lang="en-US" dirty="0"/>
              <a:t>    $("#button").click(function(){        </a:t>
            </a:r>
            <a:br>
              <a:rPr lang="en-US" dirty="0"/>
            </a:br>
            <a:r>
              <a:rPr lang="en-US" dirty="0"/>
              <a:t>      $("#</a:t>
            </a:r>
            <a:r>
              <a:rPr lang="en-US" dirty="0" err="1"/>
              <a:t>myparagraph</a:t>
            </a:r>
            <a:r>
              <a:rPr lang="en-US" dirty="0"/>
              <a:t>").text(“Changed the text to this”);      </a:t>
            </a:r>
            <a:br>
              <a:rPr lang="en-US" dirty="0"/>
            </a:br>
            <a:r>
              <a:rPr lang="en-US" dirty="0"/>
              <a:t>    });    </a:t>
            </a:r>
            <a:br>
              <a:rPr lang="en-US" dirty="0"/>
            </a:br>
            <a:r>
              <a:rPr lang="en-US" dirty="0"/>
              <a:t>  });  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305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F24E-C791-420F-B4BD-6114AFBF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5F89-F0B5-4901-9558-15C2420D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     </a:t>
            </a:r>
            <a:br>
              <a:rPr lang="en-US" dirty="0"/>
            </a:br>
            <a:r>
              <a:rPr lang="en-US" dirty="0"/>
              <a:t>  $(document).ready(function(){      </a:t>
            </a:r>
            <a:br>
              <a:rPr lang="en-US" dirty="0"/>
            </a:br>
            <a:r>
              <a:rPr lang="en-US" dirty="0"/>
              <a:t>    $("#button").click(function(){        </a:t>
            </a:r>
            <a:br>
              <a:rPr lang="en-US" dirty="0"/>
            </a:br>
            <a:r>
              <a:rPr lang="en-US" dirty="0"/>
              <a:t>      alert($("#</a:t>
            </a:r>
            <a:r>
              <a:rPr lang="en-US" dirty="0" err="1"/>
              <a:t>myparagraph</a:t>
            </a:r>
            <a:r>
              <a:rPr lang="en-US" dirty="0"/>
              <a:t>").text());        </a:t>
            </a:r>
            <a:br>
              <a:rPr lang="en-US" dirty="0"/>
            </a:br>
            <a:r>
              <a:rPr lang="en-US" dirty="0"/>
              <a:t>      alert($("#</a:t>
            </a:r>
            <a:r>
              <a:rPr lang="en-US" dirty="0" err="1"/>
              <a:t>myparagraph</a:t>
            </a:r>
            <a:r>
              <a:rPr lang="en-US" dirty="0"/>
              <a:t>").html());      </a:t>
            </a:r>
            <a:br>
              <a:rPr lang="en-US" dirty="0"/>
            </a:br>
            <a:r>
              <a:rPr lang="en-US" dirty="0"/>
              <a:t>    });    </a:t>
            </a:r>
            <a:br>
              <a:rPr lang="en-US" dirty="0"/>
            </a:br>
            <a:r>
              <a:rPr lang="en-US" dirty="0"/>
              <a:t>  });  </a:t>
            </a:r>
            <a:br>
              <a:rPr lang="en-US" dirty="0"/>
            </a:br>
            <a:r>
              <a:rPr lang="en-US" dirty="0"/>
              <a:t>&lt;/script&gt;  </a:t>
            </a:r>
            <a:br>
              <a:rPr lang="en-US" dirty="0"/>
            </a:br>
            <a:r>
              <a:rPr lang="en-US" dirty="0"/>
              <a:t>&lt;p id=”</a:t>
            </a:r>
            <a:r>
              <a:rPr lang="en-US" dirty="0" err="1"/>
              <a:t>myparagraph</a:t>
            </a:r>
            <a:r>
              <a:rPr lang="en-US" dirty="0"/>
              <a:t>”&gt;&lt;strong&gt;Some text&lt;/strong&gt;&lt;/p&gt;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0994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72A8E7-A343-428D-A8B1-A51E5041A0E1}" vid="{A8B9B1ED-DE8D-43F6-A341-9AEC8D0BBD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5399</TotalTime>
  <Words>1591</Words>
  <Application>Microsoft Office PowerPoint</Application>
  <PresentationFormat>Widescreen</PresentationFormat>
  <Paragraphs>102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Corbel</vt:lpstr>
      <vt:lpstr>Theme1</vt:lpstr>
      <vt:lpstr>Web Programming Language</vt:lpstr>
      <vt:lpstr>JS, JQuery and the DOM</vt:lpstr>
      <vt:lpstr>DOM?</vt:lpstr>
      <vt:lpstr>DOM?</vt:lpstr>
      <vt:lpstr>DOM?</vt:lpstr>
      <vt:lpstr>DOM?</vt:lpstr>
      <vt:lpstr>text()</vt:lpstr>
      <vt:lpstr>text()</vt:lpstr>
      <vt:lpstr>html()</vt:lpstr>
      <vt:lpstr>html()</vt:lpstr>
      <vt:lpstr>val()</vt:lpstr>
      <vt:lpstr>attr()</vt:lpstr>
      <vt:lpstr>Add elements to a page</vt:lpstr>
      <vt:lpstr>Add Elements to a Page</vt:lpstr>
      <vt:lpstr>Removing Elements</vt:lpstr>
      <vt:lpstr>Adding Class</vt:lpstr>
      <vt:lpstr>css()</vt:lpstr>
      <vt:lpstr>The Box Model</vt:lpstr>
      <vt:lpstr>Navigating the DOM</vt:lpstr>
      <vt:lpstr>parent()</vt:lpstr>
      <vt:lpstr>parents()</vt:lpstr>
      <vt:lpstr>parentsUntil()</vt:lpstr>
      <vt:lpstr>Particular Parents?</vt:lpstr>
      <vt:lpstr>children()</vt:lpstr>
      <vt:lpstr>More children()</vt:lpstr>
      <vt:lpstr>find()</vt:lpstr>
      <vt:lpstr>find(*)</vt:lpstr>
      <vt:lpstr>More traversal!</vt:lpstr>
      <vt:lpstr>first()</vt:lpstr>
      <vt:lpstr>last()</vt:lpstr>
      <vt:lpstr>eq()</vt:lpstr>
      <vt:lpstr>Key Points</vt:lpstr>
      <vt:lpstr>Lab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14</cp:revision>
  <dcterms:created xsi:type="dcterms:W3CDTF">2018-10-09T13:58:01Z</dcterms:created>
  <dcterms:modified xsi:type="dcterms:W3CDTF">2022-05-21T16:40:44Z</dcterms:modified>
</cp:coreProperties>
</file>