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76" r:id="rId15"/>
    <p:sldId id="282" r:id="rId16"/>
    <p:sldId id="277" r:id="rId17"/>
    <p:sldId id="279" r:id="rId18"/>
    <p:sldId id="280" r:id="rId19"/>
    <p:sldId id="281" r:id="rId20"/>
    <p:sldId id="278" r:id="rId21"/>
    <p:sldId id="283" r:id="rId22"/>
    <p:sldId id="284" r:id="rId23"/>
    <p:sldId id="285" r:id="rId24"/>
    <p:sldId id="286" r:id="rId25"/>
    <p:sldId id="287" r:id="rId26"/>
    <p:sldId id="273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274" r:id="rId48"/>
    <p:sldId id="3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4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4E64-F3C7-48AF-BD0C-99989686B66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4ABA-C594-480F-83EA-E521B7EF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0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5A7A-3C30-4C8A-86B9-83D7B0525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61CE-B057-4C98-B48B-E0D64D01B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&amp; API</a:t>
            </a:r>
          </a:p>
        </p:txBody>
      </p:sp>
    </p:spTree>
    <p:extLst>
      <p:ext uri="{BB962C8B-B14F-4D97-AF65-F5344CB8AC3E}">
        <p14:creationId xmlns:p14="http://schemas.microsoft.com/office/powerpoint/2010/main" val="1755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7D37-CA9A-48CC-9B58-4FD185C1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and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3346-5EBF-4F85-8DE1-4090B75A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offers a few methods to support AJAX requests</a:t>
            </a:r>
          </a:p>
          <a:p>
            <a:r>
              <a:rPr lang="en-US" dirty="0"/>
              <a:t>The load() method</a:t>
            </a:r>
          </a:p>
          <a:p>
            <a:pPr lvl="1"/>
            <a:r>
              <a:rPr lang="en-US" dirty="0"/>
              <a:t>$(“#div1”).load(“data.txt”);</a:t>
            </a:r>
          </a:p>
          <a:p>
            <a:pPr lvl="2"/>
            <a:r>
              <a:rPr lang="en-US" dirty="0"/>
              <a:t>This would load the contents of a text file into div1.</a:t>
            </a:r>
          </a:p>
          <a:p>
            <a:pPr lvl="1"/>
            <a:r>
              <a:rPr lang="en-US" dirty="0"/>
              <a:t>$(“#div1”).load(“data.htm #news”);</a:t>
            </a:r>
          </a:p>
          <a:p>
            <a:pPr lvl="2"/>
            <a:r>
              <a:rPr lang="en-US" dirty="0"/>
              <a:t>This would load a section of an html file into div1.</a:t>
            </a:r>
          </a:p>
          <a:p>
            <a:r>
              <a:rPr lang="en-US" dirty="0"/>
              <a:t>Any file could be loaded.</a:t>
            </a:r>
          </a:p>
        </p:txBody>
      </p:sp>
    </p:spTree>
    <p:extLst>
      <p:ext uri="{BB962C8B-B14F-4D97-AF65-F5344CB8AC3E}">
        <p14:creationId xmlns:p14="http://schemas.microsoft.com/office/powerpoint/2010/main" val="3183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076B-2C5D-4776-B400-3E493B7D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$.get()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93DE-FF9C-40D2-A657-66B38040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get() method uses a callback function to be executed after data is returned from the server using the GET method.</a:t>
            </a:r>
          </a:p>
          <a:p>
            <a:pPr lvl="1"/>
            <a:r>
              <a:rPr lang="en-US" dirty="0"/>
              <a:t>$(“#p1”).click(function(){</a:t>
            </a:r>
            <a:br>
              <a:rPr lang="en-US" dirty="0"/>
            </a:br>
            <a:r>
              <a:rPr lang="en-US" dirty="0"/>
              <a:t>  $.get(“data.txt”, function(data, status){</a:t>
            </a:r>
            <a:br>
              <a:rPr lang="en-US" dirty="0"/>
            </a:br>
            <a:r>
              <a:rPr lang="en-US" dirty="0"/>
              <a:t>      console.log(data + “: status : “ + status 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20A7-0747-4ABB-9619-563AA4D7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$.post()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C469-D017-4E8D-9F4F-563DA2AC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post() method posts data to the server using the post method</a:t>
            </a:r>
          </a:p>
          <a:p>
            <a:pPr lvl="1"/>
            <a:r>
              <a:rPr lang="en-US" dirty="0"/>
              <a:t>$(“#p1”).click(function(){</a:t>
            </a:r>
            <a:br>
              <a:rPr lang="en-US" dirty="0"/>
            </a:br>
            <a:r>
              <a:rPr lang="en-US" dirty="0"/>
              <a:t>  $.post(“</a:t>
            </a:r>
            <a:r>
              <a:rPr lang="en-US" dirty="0" err="1"/>
              <a:t>add_student.php</a:t>
            </a:r>
            <a:r>
              <a:rPr lang="en-US" dirty="0"/>
              <a:t>”,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name: “Ken”,</a:t>
            </a:r>
            <a:br>
              <a:rPr lang="en-US" dirty="0"/>
            </a:br>
            <a:r>
              <a:rPr lang="en-US" dirty="0"/>
              <a:t>    id: “1234”</a:t>
            </a:r>
            <a:br>
              <a:rPr lang="en-US" dirty="0"/>
            </a:br>
            <a:r>
              <a:rPr lang="en-US" dirty="0"/>
              <a:t>  },</a:t>
            </a:r>
            <a:br>
              <a:rPr lang="en-US" dirty="0"/>
            </a:br>
            <a:r>
              <a:rPr lang="en-US" dirty="0"/>
              <a:t>   function(data, status){</a:t>
            </a:r>
            <a:br>
              <a:rPr lang="en-US" dirty="0"/>
            </a:br>
            <a:r>
              <a:rPr lang="en-US" dirty="0"/>
              <a:t>      console.log(data + “: status : “ + status 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/>
              <a:t>The data here could then be added to a database using a script in </a:t>
            </a:r>
            <a:r>
              <a:rPr lang="en-US" dirty="0" err="1"/>
              <a:t>add_student.php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AD24-4E1D-44A0-A840-E308DE66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$.ajax()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366-139B-44E0-B9BE-68D44DFB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$.post() and $.get() aren’t enough, </a:t>
            </a:r>
            <a:r>
              <a:rPr lang="en-US" dirty="0" err="1"/>
              <a:t>Jquery</a:t>
            </a:r>
            <a:r>
              <a:rPr lang="en-US" dirty="0"/>
              <a:t> also has a $.ajax() method.</a:t>
            </a:r>
          </a:p>
          <a:p>
            <a:pPr lvl="1"/>
            <a:r>
              <a:rPr lang="en-US" dirty="0"/>
              <a:t>$(“#p1”).click(function(){</a:t>
            </a:r>
            <a:br>
              <a:rPr lang="en-US" dirty="0"/>
            </a:br>
            <a:r>
              <a:rPr lang="en-US" dirty="0"/>
              <a:t>  $.ajax({</a:t>
            </a:r>
            <a:br>
              <a:rPr lang="en-US" dirty="0"/>
            </a:br>
            <a:r>
              <a:rPr lang="en-US" dirty="0"/>
              <a:t>    url:“add_student.php”,</a:t>
            </a:r>
            <a:br>
              <a:rPr lang="en-US" dirty="0"/>
            </a:br>
            <a:r>
              <a:rPr lang="en-US" dirty="0"/>
              <a:t>    data: { name: “Ken”, id: “1234” },</a:t>
            </a:r>
            <a:br>
              <a:rPr lang="en-US" dirty="0"/>
            </a:br>
            <a:r>
              <a:rPr lang="en-US" dirty="0"/>
              <a:t>    method: POST })</a:t>
            </a:r>
            <a:br>
              <a:rPr lang="en-US" dirty="0"/>
            </a:br>
            <a:r>
              <a:rPr lang="en-US" dirty="0"/>
              <a:t>  .done(function(html){</a:t>
            </a:r>
            <a:br>
              <a:rPr lang="en-US" dirty="0"/>
            </a:br>
            <a:r>
              <a:rPr lang="en-US" dirty="0"/>
              <a:t>      console.log(html);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CB59-E27B-4026-6305-F84A2F26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CDA0-38C9-4440-67C9-84CA964C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Remember the callbacks for animations?</a:t>
            </a:r>
          </a:p>
          <a:p>
            <a:pPr lvl="1"/>
            <a:r>
              <a:rPr lang="en-US" dirty="0"/>
              <a:t>Handling Errors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Nested Callbacks</a:t>
            </a:r>
          </a:p>
          <a:p>
            <a:r>
              <a:rPr lang="en-US" dirty="0"/>
              <a:t>AKA Callback Hell!</a:t>
            </a:r>
          </a:p>
          <a:p>
            <a:pPr marL="0" indent="0">
              <a:buNone/>
            </a:pPr>
            <a:r>
              <a:rPr lang="en-US" dirty="0"/>
              <a:t>	function1(parameters, function() {</a:t>
            </a:r>
            <a:br>
              <a:rPr lang="en-US" dirty="0"/>
            </a:br>
            <a:r>
              <a:rPr lang="en-US" dirty="0"/>
              <a:t>		//do something</a:t>
            </a:r>
            <a:br>
              <a:rPr lang="en-US" dirty="0"/>
            </a:br>
            <a:r>
              <a:rPr lang="en-US" dirty="0"/>
              <a:t>		function2(parameters, function() {</a:t>
            </a:r>
            <a:br>
              <a:rPr lang="en-US" dirty="0"/>
            </a:br>
            <a:r>
              <a:rPr lang="en-US" dirty="0"/>
              <a:t>			//do something</a:t>
            </a:r>
            <a:br>
              <a:rPr lang="en-US" dirty="0"/>
            </a:br>
            <a:r>
              <a:rPr lang="en-US" dirty="0"/>
              <a:t>			function3(parameters, function() {</a:t>
            </a:r>
            <a:br>
              <a:rPr lang="en-US" dirty="0"/>
            </a:br>
            <a:r>
              <a:rPr lang="en-US" dirty="0"/>
              <a:t>				//do something</a:t>
            </a:r>
            <a:br>
              <a:rPr lang="en-US" dirty="0"/>
            </a:br>
            <a:r>
              <a:rPr lang="en-US" dirty="0"/>
              <a:t>			});</a:t>
            </a:r>
            <a:br>
              <a:rPr lang="en-US" dirty="0"/>
            </a:br>
            <a:r>
              <a:rPr lang="en-US" dirty="0"/>
              <a:t>		});</a:t>
            </a:r>
            <a:br>
              <a:rPr lang="en-US" dirty="0"/>
            </a:br>
            <a:r>
              <a:rPr lang="en-US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26993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67A6-2820-792D-DB6B-E0184891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3C64-739A-35E8-AAF4-7D83E218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better way!</a:t>
            </a:r>
          </a:p>
        </p:txBody>
      </p:sp>
    </p:spTree>
    <p:extLst>
      <p:ext uri="{BB962C8B-B14F-4D97-AF65-F5344CB8AC3E}">
        <p14:creationId xmlns:p14="http://schemas.microsoft.com/office/powerpoint/2010/main" val="11965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096D-5041-F618-A4AD-AD60C9E7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2594-58DF-C6E7-E963-2B080A35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Proxy for a value not known when the promise is created depending on the completion (or failure) of an asynchronous operation and it’s resulting value.</a:t>
            </a:r>
          </a:p>
          <a:p>
            <a:r>
              <a:rPr lang="en-US" dirty="0"/>
              <a:t>Can have 3 states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Fulfilled</a:t>
            </a:r>
          </a:p>
          <a:p>
            <a:pPr lvl="1"/>
            <a:r>
              <a:rPr lang="en-US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19161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40D-A077-B8B3-E84B-1F5E8F67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D134-9499-F8FC-B4E2-AB264398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this returns to the console?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const </a:t>
            </a:r>
            <a:r>
              <a:rPr lang="en-US" dirty="0" err="1"/>
              <a:t>myPromise</a:t>
            </a:r>
            <a:r>
              <a:rPr lang="en-US" dirty="0"/>
              <a:t> = new Promise((resolve, reject) =&gt;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const err = false;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if(!err)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resolve("Success!");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}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else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reject("Fail!");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}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});	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console.log(</a:t>
            </a:r>
            <a:r>
              <a:rPr lang="en-US" dirty="0" err="1"/>
              <a:t>myPromise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19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384-E970-4886-9B9B-F61FF97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CF4C-CD5C-46BF-7930-B1EA04BA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quite “Success!”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8BA3-0B09-06B8-DECC-12D3DA19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51" y="2997924"/>
            <a:ext cx="5924772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6F4A-0D0D-15B5-A2A2-209B6CA3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AE58-FFF4-C100-80C4-E8570520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value from the promise, we need to chain.</a:t>
            </a:r>
          </a:p>
          <a:p>
            <a:r>
              <a:rPr lang="en-US" dirty="0"/>
              <a:t>We could use a </a:t>
            </a:r>
            <a:r>
              <a:rPr lang="en-US" dirty="0" err="1"/>
              <a:t>Thenable</a:t>
            </a:r>
            <a:r>
              <a:rPr lang="en-US" dirty="0"/>
              <a:t> to chain.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myPromise.then</a:t>
            </a:r>
            <a:r>
              <a:rPr lang="en-US" dirty="0"/>
              <a:t>(value =&gt; {</a:t>
            </a:r>
          </a:p>
          <a:p>
            <a:pPr marL="0" indent="0">
              <a:buNone/>
            </a:pPr>
            <a:r>
              <a:rPr lang="en-US" dirty="0"/>
              <a:t>		console.log(value);</a:t>
            </a:r>
          </a:p>
          <a:p>
            <a:pPr marL="0" indent="0">
              <a:buNone/>
            </a:pPr>
            <a:r>
              <a:rPr lang="en-US" dirty="0"/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42872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225-7C6C-4370-8DD1-83EB2530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4DC-C1BE-4E78-BAA8-0DA593B0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AJAX</a:t>
            </a:r>
          </a:p>
          <a:p>
            <a:r>
              <a:rPr lang="en-US" dirty="0" err="1"/>
              <a:t>Jquery</a:t>
            </a:r>
            <a:r>
              <a:rPr lang="en-US" dirty="0"/>
              <a:t> &amp; AJAX</a:t>
            </a:r>
          </a:p>
          <a:p>
            <a:r>
              <a:rPr lang="en-US" dirty="0"/>
              <a:t>Promises</a:t>
            </a:r>
          </a:p>
          <a:p>
            <a:r>
              <a:rPr lang="en-US" dirty="0" err="1"/>
              <a:t>Thenables</a:t>
            </a:r>
            <a:endParaRPr lang="en-US" dirty="0"/>
          </a:p>
          <a:p>
            <a:r>
              <a:rPr lang="en-US" dirty="0"/>
              <a:t>Fetch API</a:t>
            </a:r>
          </a:p>
          <a:p>
            <a:r>
              <a:rPr lang="en-US" dirty="0"/>
              <a:t>Async / Await</a:t>
            </a:r>
          </a:p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01572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4179-54DF-AA66-C352-76942E6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3463-2134-7092-A1E4-7A0B731D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then chain </a:t>
            </a:r>
            <a:r>
              <a:rPr lang="en-US" dirty="0" err="1"/>
              <a:t>Thenables</a:t>
            </a:r>
            <a:r>
              <a:rPr lang="en-US" dirty="0"/>
              <a:t> to pass that result to a new function…</a:t>
            </a:r>
          </a:p>
          <a:p>
            <a:endParaRPr lang="en-US" dirty="0"/>
          </a:p>
          <a:p>
            <a:r>
              <a:rPr lang="en-US" dirty="0"/>
              <a:t>But… There must be a better way…</a:t>
            </a:r>
          </a:p>
          <a:p>
            <a:endParaRPr lang="en-US" dirty="0"/>
          </a:p>
          <a:p>
            <a:r>
              <a:rPr lang="en-US" dirty="0"/>
              <a:t>(N.B. I’m not dealing with an error here) - .catch().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564F-9957-9DDE-EC19-AF8DCB4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9B38-7FEF-4116-487F-43B5D8CA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allows us to fetch resources across a network.</a:t>
            </a:r>
          </a:p>
          <a:p>
            <a:r>
              <a:rPr lang="en-US" dirty="0"/>
              <a:t>More powerful / flexible than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It takes 1 parameter – the resource you want to fetch</a:t>
            </a:r>
          </a:p>
          <a:p>
            <a:r>
              <a:rPr lang="en-US" dirty="0"/>
              <a:t>It returns a promise</a:t>
            </a:r>
          </a:p>
        </p:txBody>
      </p:sp>
    </p:spTree>
    <p:extLst>
      <p:ext uri="{BB962C8B-B14F-4D97-AF65-F5344CB8AC3E}">
        <p14:creationId xmlns:p14="http://schemas.microsoft.com/office/powerpoint/2010/main" val="18241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365B-37B6-D237-CB1D-7E702F01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A89-BCC6-7112-01F7-999AF600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could fetch some appointments from my calendar’s simple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fetch("http://www.kencosh.com/calendar/calendar.php")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.then(response =&gt;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return </a:t>
            </a:r>
            <a:r>
              <a:rPr lang="en-US" dirty="0" err="1"/>
              <a:t>response.json</a:t>
            </a:r>
            <a:r>
              <a:rPr lang="en-US" dirty="0"/>
              <a:t>();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})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.then(data=&gt;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data.forEach</a:t>
            </a:r>
            <a:r>
              <a:rPr lang="en-US" dirty="0"/>
              <a:t>(date =&gt;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	console.log(date);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	})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/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17428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2B4E-BE91-9DC8-3F63-771C8243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Thenables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8286-4DE6-FDD0-D068-DA4F515A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may not be as bad as callbacks, but we still end up with a chain of </a:t>
            </a:r>
            <a:r>
              <a:rPr lang="en-US" dirty="0" err="1"/>
              <a:t>thenables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There must be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187414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604-B761-A224-5748-D537014A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E103-1D52-1DE6-21C7-B53D8786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2" y="1904999"/>
            <a:ext cx="11390050" cy="4114801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is a  better way;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getdata</a:t>
            </a:r>
            <a:r>
              <a:rPr lang="en-US" dirty="0"/>
              <a:t> = async () =&gt; {</a:t>
            </a:r>
          </a:p>
          <a:p>
            <a:pPr marL="0" indent="0">
              <a:buNone/>
            </a:pPr>
            <a:r>
              <a:rPr lang="en-US" dirty="0"/>
              <a:t>		const response = await fetch("http://www.kencosh.com/calendar/calendar.php");</a:t>
            </a:r>
          </a:p>
          <a:p>
            <a:pPr marL="0" indent="0">
              <a:buNone/>
            </a:pPr>
            <a:r>
              <a:rPr lang="en-US" dirty="0"/>
              <a:t>		const </a:t>
            </a:r>
            <a:r>
              <a:rPr lang="en-US" dirty="0" err="1"/>
              <a:t>jsondates</a:t>
            </a:r>
            <a:r>
              <a:rPr lang="en-US" dirty="0"/>
              <a:t> = await </a:t>
            </a:r>
            <a:r>
              <a:rPr lang="en-US" dirty="0" err="1"/>
              <a:t>response.json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console.log(</a:t>
            </a:r>
            <a:r>
              <a:rPr lang="en-US" dirty="0" err="1"/>
              <a:t>jsondates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652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2262-124A-2F68-7A28-44CCDA7D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1950-B334-151C-83D6-03D6EAB1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code</a:t>
            </a:r>
          </a:p>
          <a:p>
            <a:r>
              <a:rPr lang="en-US" dirty="0"/>
              <a:t>Database that stores calendar data</a:t>
            </a:r>
          </a:p>
          <a:p>
            <a:r>
              <a:rPr lang="en-US" dirty="0"/>
              <a:t>Some code to return data requests</a:t>
            </a:r>
          </a:p>
        </p:txBody>
      </p:sp>
    </p:spTree>
    <p:extLst>
      <p:ext uri="{BB962C8B-B14F-4D97-AF65-F5344CB8AC3E}">
        <p14:creationId xmlns:p14="http://schemas.microsoft.com/office/powerpoint/2010/main" val="257376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92AA-651F-499C-9608-7C4DCBC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02D4-ECBF-49D9-9033-B949BCA1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Databases are a great way of managing data!</a:t>
            </a:r>
          </a:p>
          <a:p>
            <a:pPr lvl="1"/>
            <a:r>
              <a:rPr lang="en-US" dirty="0"/>
              <a:t>Just imagine saving calendar appointments in a file, and then searching that file to find which appointments you need to display!</a:t>
            </a:r>
          </a:p>
          <a:p>
            <a:r>
              <a:rPr lang="en-US" dirty="0"/>
              <a:t>MySQL is a database server that scales for small and large applications using SQL (Structured Query Language) to interact with it.</a:t>
            </a:r>
          </a:p>
          <a:p>
            <a:pPr lvl="1"/>
            <a:r>
              <a:rPr lang="en-US" dirty="0"/>
              <a:t>Data is stored in tables – tables store data about entities</a:t>
            </a:r>
          </a:p>
          <a:p>
            <a:pPr lvl="1"/>
            <a:r>
              <a:rPr lang="en-US" dirty="0"/>
              <a:t>Tables consist of rows and columns, (like spreadsheets)</a:t>
            </a:r>
          </a:p>
          <a:p>
            <a:pPr lvl="1"/>
            <a:r>
              <a:rPr lang="en-US" dirty="0"/>
              <a:t>Tables can be related to each other</a:t>
            </a:r>
          </a:p>
          <a:p>
            <a:r>
              <a:rPr lang="en-US" dirty="0"/>
              <a:t>In other courses you will learn about databases in depth, here we will look briefly at key operations.</a:t>
            </a:r>
          </a:p>
        </p:txBody>
      </p:sp>
    </p:spTree>
    <p:extLst>
      <p:ext uri="{BB962C8B-B14F-4D97-AF65-F5344CB8AC3E}">
        <p14:creationId xmlns:p14="http://schemas.microsoft.com/office/powerpoint/2010/main" val="30810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141B-1CE5-47BB-B7A0-923E327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D7CD-FD00-4016-83FE-E15ED4C1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 (Graphical User Interface) allowing easy database creation and manipulation.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18F8-F3CF-44CE-AE10-B3EE8569BD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852937"/>
            <a:ext cx="7992888" cy="142778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3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B13B-4898-4237-8213-C567B54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DFAE0-F731-4C13-8588-B54173DF11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204864"/>
            <a:ext cx="5479529" cy="319201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01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B9F9-B77E-4C65-8892-522037B5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95FD1-DAB7-413E-98D6-CBB095C042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64" y="2132856"/>
            <a:ext cx="7220272" cy="358060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0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57A2-A0E7-46A4-AB58-BC3EC34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7129-9C45-48DE-A09E-A8C1C19A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  <a:p>
            <a:pPr lvl="1"/>
            <a:r>
              <a:rPr lang="en-US" dirty="0"/>
              <a:t>used for making asynchronous web applications, which means that different parts of the page can be loaded at different times</a:t>
            </a:r>
          </a:p>
          <a:p>
            <a:endParaRPr lang="en-US" dirty="0"/>
          </a:p>
          <a:p>
            <a:r>
              <a:rPr lang="en-US" dirty="0"/>
              <a:t>Don’t forget, our webpages are loaded from a server!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6AB5-982C-4778-A282-F6D0CBCE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671736"/>
          </a:xfrm>
        </p:spPr>
        <p:txBody>
          <a:bodyPr/>
          <a:lstStyle/>
          <a:p>
            <a:r>
              <a:rPr lang="en-US" dirty="0"/>
              <a:t>Set up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E71C-ED5D-4F2A-AC5D-C25C47E2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097" y="1205326"/>
            <a:ext cx="9134391" cy="4114801"/>
          </a:xfrm>
        </p:spPr>
        <p:txBody>
          <a:bodyPr/>
          <a:lstStyle/>
          <a:p>
            <a:r>
              <a:rPr lang="en-US" dirty="0"/>
              <a:t>To store appointments, you might want an id, a date, a title, and details.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44DD-F737-47B8-AC02-B553AD63F9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420889"/>
            <a:ext cx="9361039" cy="41148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41F16-5F08-49BE-9BDA-EA5B2A3098AD}"/>
              </a:ext>
            </a:extLst>
          </p:cNvPr>
          <p:cNvSpPr txBox="1"/>
          <p:nvPr/>
        </p:nvSpPr>
        <p:spPr>
          <a:xfrm>
            <a:off x="10344472" y="191683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Increment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C20033-4403-4116-AE01-5432DA3263CB}"/>
              </a:ext>
            </a:extLst>
          </p:cNvPr>
          <p:cNvCxnSpPr/>
          <p:nvPr/>
        </p:nvCxnSpPr>
        <p:spPr>
          <a:xfrm flipH="1">
            <a:off x="9912425" y="2268300"/>
            <a:ext cx="925481" cy="872669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A37018-31DC-486C-8E47-36B2B0F41566}"/>
              </a:ext>
            </a:extLst>
          </p:cNvPr>
          <p:cNvSpPr txBox="1"/>
          <p:nvPr/>
        </p:nvSpPr>
        <p:spPr>
          <a:xfrm>
            <a:off x="335361" y="270463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01F99C-E6F9-48E7-AA66-AACA308E6198}"/>
              </a:ext>
            </a:extLst>
          </p:cNvPr>
          <p:cNvCxnSpPr/>
          <p:nvPr/>
        </p:nvCxnSpPr>
        <p:spPr>
          <a:xfrm>
            <a:off x="1354096" y="2852937"/>
            <a:ext cx="1717568" cy="409789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6B6CF-EC78-4DF5-904C-3E6D6715B46F}"/>
              </a:ext>
            </a:extLst>
          </p:cNvPr>
          <p:cNvSpPr txBox="1"/>
          <p:nvPr/>
        </p:nvSpPr>
        <p:spPr>
          <a:xfrm>
            <a:off x="-43881" y="4005064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Character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DB867B-8DEF-499F-A58D-4DBD3FD81837}"/>
              </a:ext>
            </a:extLst>
          </p:cNvPr>
          <p:cNvCxnSpPr>
            <a:cxnSpLocks/>
          </p:cNvCxnSpPr>
          <p:nvPr/>
        </p:nvCxnSpPr>
        <p:spPr>
          <a:xfrm flipV="1">
            <a:off x="1703514" y="4005064"/>
            <a:ext cx="1368150" cy="7200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55275-2F87-475A-884E-246B57B6AB54}"/>
              </a:ext>
            </a:extLst>
          </p:cNvPr>
          <p:cNvSpPr txBox="1"/>
          <p:nvPr/>
        </p:nvSpPr>
        <p:spPr>
          <a:xfrm>
            <a:off x="263352" y="4797153"/>
            <a:ext cx="140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(Stored </a:t>
            </a:r>
          </a:p>
          <a:p>
            <a:r>
              <a:rPr lang="en-US" dirty="0"/>
              <a:t>Separately)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E477EB-6282-430A-B4D2-ED264576FC8D}"/>
              </a:ext>
            </a:extLst>
          </p:cNvPr>
          <p:cNvCxnSpPr/>
          <p:nvPr/>
        </p:nvCxnSpPr>
        <p:spPr>
          <a:xfrm flipV="1">
            <a:off x="1570118" y="4478288"/>
            <a:ext cx="1645562" cy="534888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6E31-079C-49C3-8073-AA6D1E94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E854-8FE8-40CD-B5D9-70FAF486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035E1-30ED-4D1E-AEB7-C39B0809C2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04999"/>
            <a:ext cx="10585176" cy="45720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776-680A-4479-8874-937B52AF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B0C-9200-4E75-BBB9-7DBCB3CD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language used by a variety of databases </a:t>
            </a:r>
          </a:p>
          <a:p>
            <a:endParaRPr lang="en-US" dirty="0"/>
          </a:p>
          <a:p>
            <a:r>
              <a:rPr lang="en-US" dirty="0"/>
              <a:t>SELECT – for retrieving data from the database</a:t>
            </a:r>
          </a:p>
          <a:p>
            <a:pPr lvl="1"/>
            <a:r>
              <a:rPr lang="en-US" dirty="0"/>
              <a:t>SELECT * FROM appointments LIMIT 0 , 30;</a:t>
            </a:r>
          </a:p>
          <a:p>
            <a:r>
              <a:rPr lang="en-US" dirty="0"/>
              <a:t>The general syntax of a SELECT statement is as follows.</a:t>
            </a:r>
          </a:p>
          <a:p>
            <a:pPr lvl="1"/>
            <a:r>
              <a:rPr lang="en-US" dirty="0"/>
              <a:t>SELECT column_name1, column_name2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A WHERE clause can be added for more precise results.</a:t>
            </a:r>
          </a:p>
          <a:p>
            <a:pPr lvl="1"/>
            <a:r>
              <a:rPr lang="en-US" dirty="0"/>
              <a:t>SELECT * FROM appointments WHERE id=1;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3B12-C44C-4B33-B056-D1AA7BD7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0B26-CCC6-4398-928A-00D5B800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VALUES (value1, value2,…);</a:t>
            </a:r>
          </a:p>
          <a:p>
            <a:r>
              <a:rPr lang="en-US" dirty="0"/>
              <a:t>Specifying which columns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column2,…) VALUES (value1, value2,…);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INSERT INTO appointments (date, title, details) VALUES ("2016-08-05", "Meeting", "All day in room 401");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7C15-8A93-485D-B818-2CB56024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DA68-4CEC-45F1-B262-81CE8881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5CB1-1744-4122-AD38-FC46FF1AA5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752601"/>
            <a:ext cx="9289032" cy="46287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0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799E-D9FF-4B0C-AA5D-FCF51335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2586-F180-43BE-BF8D-27759D92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SET column1=value1, column2=value2 WHERE column=value;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UPDATE appointments SET details="Meet at 9AM" WHERE id = 1;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895E-D180-44BE-98C9-DBF4060D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82DB-F6EB-4B02-AC17-5B1FFE358D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0" y="1752600"/>
            <a:ext cx="9026887" cy="4556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4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46A4-E164-4AED-9368-73786838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5E72-BDBD-4428-95CC-8F1DE3BE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= value;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DELETE FROM appointments WHERE date = "2016-08-05";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6AAF-011B-4014-9502-EF2E1CE9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780-AA64-4C7D-9255-AD238A48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(the </a:t>
            </a:r>
            <a:r>
              <a:rPr lang="en-US" dirty="0" err="1"/>
              <a:t>i</a:t>
            </a:r>
            <a:r>
              <a:rPr lang="en-US" dirty="0"/>
              <a:t> is for ‘improved’) is an API for manipulating a MySQL database using PHP.</a:t>
            </a:r>
          </a:p>
          <a:p>
            <a:pPr lvl="1"/>
            <a:r>
              <a:rPr lang="en-US" dirty="0"/>
              <a:t>Be careful to use </a:t>
            </a:r>
            <a:r>
              <a:rPr lang="en-US" dirty="0" err="1"/>
              <a:t>MySQLi</a:t>
            </a:r>
            <a:r>
              <a:rPr lang="en-US" dirty="0"/>
              <a:t>, NOT MySQL!</a:t>
            </a:r>
          </a:p>
          <a:p>
            <a:r>
              <a:rPr lang="en-US" dirty="0"/>
              <a:t>There are alternative to </a:t>
            </a:r>
            <a:r>
              <a:rPr lang="en-US" dirty="0" err="1"/>
              <a:t>MySQLi</a:t>
            </a:r>
            <a:r>
              <a:rPr lang="en-US" dirty="0"/>
              <a:t>, but we will stick with </a:t>
            </a:r>
            <a:r>
              <a:rPr lang="en-US" dirty="0" err="1"/>
              <a:t>MySQLi</a:t>
            </a:r>
            <a:endParaRPr lang="en-US" dirty="0"/>
          </a:p>
          <a:p>
            <a:r>
              <a:rPr lang="en-US" dirty="0" err="1"/>
              <a:t>MySQLi</a:t>
            </a:r>
            <a:r>
              <a:rPr lang="en-US" dirty="0"/>
              <a:t> offers either a procedural approach, or an object oriented approach.</a:t>
            </a:r>
          </a:p>
          <a:p>
            <a:pPr lvl="1"/>
            <a:r>
              <a:rPr lang="en-US" dirty="0"/>
              <a:t>We will explore both – it is your choice which to use – perhaps the OO option?</a:t>
            </a:r>
          </a:p>
        </p:txBody>
      </p:sp>
    </p:spTree>
    <p:extLst>
      <p:ext uri="{BB962C8B-B14F-4D97-AF65-F5344CB8AC3E}">
        <p14:creationId xmlns:p14="http://schemas.microsoft.com/office/powerpoint/2010/main" val="36325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B648-C0B1-4E23-B288-15C3F135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018A-A8CA-4E05-AD4D-BD6B4D11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$link = </a:t>
            </a:r>
            <a:r>
              <a:rPr lang="en-US" dirty="0" err="1"/>
              <a:t>mysqli_connect</a:t>
            </a:r>
            <a:r>
              <a:rPr lang="en-US" dirty="0"/>
              <a:t>(“localhost",“username",“password",“</a:t>
            </a:r>
            <a:r>
              <a:rPr lang="en-US" dirty="0" err="1"/>
              <a:t>databasename</a:t>
            </a:r>
            <a:r>
              <a:rPr lang="en-US" dirty="0"/>
              <a:t>") or die("Error" . </a:t>
            </a:r>
            <a:r>
              <a:rPr lang="en-US" dirty="0" err="1"/>
              <a:t>mysqli_error</a:t>
            </a:r>
            <a:r>
              <a:rPr lang="en-US" dirty="0"/>
              <a:t>($link));</a:t>
            </a:r>
            <a:br>
              <a:rPr lang="en-US" dirty="0"/>
            </a:br>
            <a:r>
              <a:rPr lang="en-US" dirty="0"/>
              <a:t>   //Some Code</a:t>
            </a:r>
            <a:br>
              <a:rPr lang="en-US" dirty="0"/>
            </a:br>
            <a:r>
              <a:rPr lang="en-US" dirty="0" err="1"/>
              <a:t>mysqli_close</a:t>
            </a:r>
            <a:r>
              <a:rPr lang="en-US" dirty="0"/>
              <a:t>($link);</a:t>
            </a:r>
          </a:p>
          <a:p>
            <a:r>
              <a:rPr lang="en-US" dirty="0"/>
              <a:t>OO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 = new </a:t>
            </a:r>
            <a:r>
              <a:rPr lang="en-US" dirty="0" err="1"/>
              <a:t>mysqli</a:t>
            </a:r>
            <a:r>
              <a:rPr lang="en-US" dirty="0"/>
              <a:t>("localhost", “username", "password", “</a:t>
            </a:r>
            <a:r>
              <a:rPr lang="en-US" dirty="0" err="1"/>
              <a:t>databasename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   // Some Code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-&gt;close();</a:t>
            </a:r>
          </a:p>
          <a:p>
            <a:r>
              <a:rPr lang="en-US" dirty="0"/>
              <a:t>Worth moving the connection script to a separate file</a:t>
            </a:r>
          </a:p>
          <a:p>
            <a:pPr lvl="1"/>
            <a:r>
              <a:rPr lang="en-US" dirty="0"/>
              <a:t>Include “</a:t>
            </a:r>
            <a:r>
              <a:rPr lang="en-US" dirty="0" err="1"/>
              <a:t>database.php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2BCE-FECE-4D4E-830C-827E25B6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ECEC-BD36-4AAE-BAF3-57DBF221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websites loaded a new HTML file when a page was requested</a:t>
            </a:r>
          </a:p>
          <a:p>
            <a:pPr lvl="1"/>
            <a:r>
              <a:rPr lang="en-US" dirty="0"/>
              <a:t>But why not just update part of the page</a:t>
            </a:r>
          </a:p>
          <a:p>
            <a:r>
              <a:rPr lang="en-US" dirty="0"/>
              <a:t>Heard of Frames?</a:t>
            </a:r>
          </a:p>
          <a:p>
            <a:pPr lvl="1"/>
            <a:r>
              <a:rPr lang="en-US" dirty="0"/>
              <a:t>Frames were used to break a page down into sections, and each frame could load a different HTML file.</a:t>
            </a:r>
          </a:p>
          <a:p>
            <a:pPr lvl="1"/>
            <a:r>
              <a:rPr lang="en-US" dirty="0"/>
              <a:t>But, search engines found it difficult to index pages.</a:t>
            </a:r>
          </a:p>
          <a:p>
            <a:pPr lvl="1"/>
            <a:r>
              <a:rPr lang="en-US" dirty="0"/>
              <a:t>Different devices responded differently to frames.</a:t>
            </a:r>
          </a:p>
          <a:p>
            <a:pPr lvl="1"/>
            <a:r>
              <a:rPr lang="en-US" dirty="0"/>
              <a:t>The Back button didn’t always work as expected.</a:t>
            </a:r>
          </a:p>
          <a:p>
            <a:r>
              <a:rPr lang="en-US" dirty="0"/>
              <a:t>There is a better way!</a:t>
            </a:r>
          </a:p>
        </p:txBody>
      </p:sp>
    </p:spTree>
    <p:extLst>
      <p:ext uri="{BB962C8B-B14F-4D97-AF65-F5344CB8AC3E}">
        <p14:creationId xmlns:p14="http://schemas.microsoft.com/office/powerpoint/2010/main" val="364084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D0B7-8D67-4BA1-AFF7-A9623B9D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B505-22BA-4511-931B-90A12920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 that stores the query</a:t>
            </a:r>
          </a:p>
          <a:p>
            <a:pPr lvl="1"/>
            <a:r>
              <a:rPr lang="en-US" dirty="0"/>
              <a:t>$qry1 = “CREATE</a:t>
            </a:r>
            <a:r>
              <a:rPr lang="th-TH" dirty="0"/>
              <a:t> </a:t>
            </a:r>
            <a:r>
              <a:rPr lang="en-US" dirty="0"/>
              <a:t>DATABASE</a:t>
            </a:r>
            <a:r>
              <a:rPr lang="th-TH" dirty="0"/>
              <a:t> </a:t>
            </a:r>
            <a:r>
              <a:rPr lang="en-US" dirty="0"/>
              <a:t>calendar”;</a:t>
            </a:r>
            <a:br>
              <a:rPr lang="en-US" dirty="0"/>
            </a:br>
            <a:r>
              <a:rPr lang="en-US" dirty="0"/>
              <a:t>$qry2 = "CREATE TABLE users ( FirstName varchar(15), </a:t>
            </a:r>
            <a:r>
              <a:rPr lang="en-US" dirty="0" err="1"/>
              <a:t>LastName</a:t>
            </a:r>
            <a:r>
              <a:rPr lang="en-US" dirty="0"/>
              <a:t> varchar(15) )”;</a:t>
            </a:r>
            <a:br>
              <a:rPr lang="en-US" dirty="0"/>
            </a:br>
            <a:r>
              <a:rPr lang="en-US" dirty="0"/>
              <a:t>$qry3 = “INSERT INTO appointments (date, title, details) VALUES (‘2016-08-06’, ‘Exam’, ‘9AM’)”;</a:t>
            </a:r>
          </a:p>
          <a:p>
            <a:r>
              <a:rPr lang="en-US" dirty="0"/>
              <a:t>Use </a:t>
            </a:r>
            <a:r>
              <a:rPr lang="en-US" dirty="0" err="1"/>
              <a:t>mysqli</a:t>
            </a:r>
            <a:r>
              <a:rPr lang="en-US" dirty="0"/>
              <a:t> to call the query</a:t>
            </a:r>
          </a:p>
          <a:p>
            <a:pPr lvl="1"/>
            <a:r>
              <a:rPr lang="en-US" dirty="0" err="1"/>
              <a:t>mysqli_query</a:t>
            </a:r>
            <a:r>
              <a:rPr lang="en-US" dirty="0"/>
              <a:t>($link, $qry1); //procedural approach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-&gt;query($qry3); // OO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76D-B610-4470-93E2-4136CE96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5910-C476-4B7D-AD66-DB260BA8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mistake in your SQL, you may get no response, and no error.</a:t>
            </a:r>
          </a:p>
          <a:p>
            <a:r>
              <a:rPr lang="en-US" dirty="0"/>
              <a:t>Use the SQL option in phpMyAdmin to check and fix an error.</a:t>
            </a:r>
          </a:p>
        </p:txBody>
      </p:sp>
    </p:spTree>
    <p:extLst>
      <p:ext uri="{BB962C8B-B14F-4D97-AF65-F5344CB8AC3E}">
        <p14:creationId xmlns:p14="http://schemas.microsoft.com/office/powerpoint/2010/main" val="22253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FBCD-A8A7-416C-AE7B-804E9AC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381000"/>
            <a:ext cx="9144001" cy="599728"/>
          </a:xfrm>
        </p:spPr>
        <p:txBody>
          <a:bodyPr/>
          <a:lstStyle/>
          <a:p>
            <a:r>
              <a:rPr lang="en-US" dirty="0"/>
              <a:t>PHP and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A91C-7BB0-42A9-8B47-A10968EA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2" y="1124745"/>
            <a:ext cx="9134391" cy="5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SELECT statement returns some results – we could check how many…</a:t>
            </a:r>
          </a:p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$link = </a:t>
            </a:r>
            <a:r>
              <a:rPr lang="en-US" dirty="0" err="1"/>
              <a:t>mysqli_connect</a:t>
            </a:r>
            <a:r>
              <a:rPr lang="en-US" dirty="0"/>
              <a:t>(“localhost",“username",“password",“</a:t>
            </a:r>
            <a:r>
              <a:rPr lang="en-US" dirty="0" err="1"/>
              <a:t>databasename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qry</a:t>
            </a:r>
            <a:r>
              <a:rPr lang="en-US" dirty="0"/>
              <a:t> = “SELECT * FROM appointments”;</a:t>
            </a:r>
            <a:br>
              <a:rPr lang="en-US" dirty="0"/>
            </a:br>
            <a:r>
              <a:rPr lang="en-US" dirty="0"/>
              <a:t>if ($result = </a:t>
            </a:r>
            <a:r>
              <a:rPr lang="en-US" dirty="0" err="1"/>
              <a:t>mysqli_query</a:t>
            </a:r>
            <a:r>
              <a:rPr lang="en-US" dirty="0"/>
              <a:t>($link, $</a:t>
            </a:r>
            <a:r>
              <a:rPr lang="en-US" dirty="0" err="1"/>
              <a:t>qry</a:t>
            </a:r>
            <a:r>
              <a:rPr lang="en-US" dirty="0"/>
              <a:t>)) {</a:t>
            </a:r>
            <a:br>
              <a:rPr lang="en-US" dirty="0"/>
            </a:br>
            <a:r>
              <a:rPr lang="en-US" dirty="0"/>
              <a:t>    echo “There are “ . </a:t>
            </a:r>
            <a:r>
              <a:rPr lang="en-US" dirty="0" err="1"/>
              <a:t>mysqli_num_rows</a:t>
            </a:r>
            <a:r>
              <a:rPr lang="en-US" dirty="0"/>
              <a:t>($result) . “ rows!”;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mysqli_free_result</a:t>
            </a:r>
            <a:r>
              <a:rPr lang="en-US" dirty="0"/>
              <a:t>($result);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mysqli_close</a:t>
            </a:r>
            <a:r>
              <a:rPr lang="en-US" dirty="0"/>
              <a:t>($link);</a:t>
            </a:r>
          </a:p>
          <a:p>
            <a:r>
              <a:rPr lang="en-US" dirty="0"/>
              <a:t>OO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 = new </a:t>
            </a:r>
            <a:r>
              <a:rPr lang="en-US" dirty="0" err="1"/>
              <a:t>mysqli</a:t>
            </a:r>
            <a:r>
              <a:rPr lang="en-US" dirty="0"/>
              <a:t>("localhost", “username", "password", “</a:t>
            </a:r>
            <a:r>
              <a:rPr lang="en-US" dirty="0" err="1"/>
              <a:t>databasename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qry</a:t>
            </a:r>
            <a:r>
              <a:rPr lang="en-US" dirty="0"/>
              <a:t> = “SELECT * FROM appointments”;</a:t>
            </a:r>
            <a:br>
              <a:rPr lang="en-US" dirty="0"/>
            </a:br>
            <a:r>
              <a:rPr lang="en-US" dirty="0"/>
              <a:t>   if ($result = $</a:t>
            </a:r>
            <a:r>
              <a:rPr lang="en-US" dirty="0" err="1"/>
              <a:t>mysqli</a:t>
            </a:r>
            <a:r>
              <a:rPr lang="en-US" dirty="0"/>
              <a:t>-&gt;query($</a:t>
            </a:r>
            <a:r>
              <a:rPr lang="en-US" dirty="0" err="1"/>
              <a:t>qry</a:t>
            </a:r>
            <a:r>
              <a:rPr lang="en-US" dirty="0"/>
              <a:t>)) {</a:t>
            </a:r>
            <a:br>
              <a:rPr lang="en-US" dirty="0"/>
            </a:br>
            <a:r>
              <a:rPr lang="en-US" dirty="0"/>
              <a:t>      echo “There are “ . $result-&gt;</a:t>
            </a:r>
            <a:r>
              <a:rPr lang="en-US" dirty="0" err="1"/>
              <a:t>num_rows</a:t>
            </a:r>
            <a:r>
              <a:rPr lang="en-US" dirty="0"/>
              <a:t> . “ rows”;</a:t>
            </a:r>
            <a:br>
              <a:rPr lang="en-US" dirty="0"/>
            </a:br>
            <a:r>
              <a:rPr lang="en-US" dirty="0"/>
              <a:t>      $result-&gt;close();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-&gt;close();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0745-0B47-4108-9921-5C24DD9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9FAC-2F65-408C-8962-567910B5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stored in a data object, and they can retrieved in different formats.</a:t>
            </a:r>
          </a:p>
          <a:p>
            <a:pPr lvl="1"/>
            <a:r>
              <a:rPr lang="en-US" dirty="0"/>
              <a:t>As an array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qry</a:t>
            </a:r>
            <a:r>
              <a:rPr lang="en-US" dirty="0"/>
              <a:t> = “SELECT * FROM appointments”;</a:t>
            </a:r>
            <a:br>
              <a:rPr lang="en-US" dirty="0"/>
            </a:br>
            <a:r>
              <a:rPr lang="en-US" dirty="0"/>
              <a:t>$result = $</a:t>
            </a:r>
            <a:r>
              <a:rPr lang="en-US" dirty="0" err="1"/>
              <a:t>mysqli</a:t>
            </a:r>
            <a:r>
              <a:rPr lang="en-US" dirty="0"/>
              <a:t>-&gt;query($</a:t>
            </a:r>
            <a:r>
              <a:rPr lang="en-US" dirty="0" err="1"/>
              <a:t>qry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while($row = $result-&gt;</a:t>
            </a:r>
            <a:r>
              <a:rPr lang="en-US" dirty="0" err="1"/>
              <a:t>fetch_array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print_r</a:t>
            </a:r>
            <a:r>
              <a:rPr lang="en-US" dirty="0"/>
              <a:t>($row);	</a:t>
            </a:r>
            <a:br>
              <a:rPr lang="en-US" dirty="0"/>
            </a:br>
            <a:r>
              <a:rPr lang="en-US" dirty="0"/>
              <a:t>}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3F8E2-2BB1-4423-9188-2C1BA921C4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869160"/>
            <a:ext cx="8280920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5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A2C-C55D-47B0-B75C-66B5B936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271F-45DC-4F88-8CF3-402A4415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associative array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qry</a:t>
            </a:r>
            <a:r>
              <a:rPr lang="en-US" dirty="0"/>
              <a:t> = “SELECT * FROM appointments”;</a:t>
            </a:r>
            <a:br>
              <a:rPr lang="en-US" dirty="0"/>
            </a:br>
            <a:r>
              <a:rPr lang="en-US" dirty="0"/>
              <a:t>$result = $</a:t>
            </a:r>
            <a:r>
              <a:rPr lang="en-US" dirty="0" err="1"/>
              <a:t>mysqli</a:t>
            </a:r>
            <a:r>
              <a:rPr lang="en-US" dirty="0"/>
              <a:t>-&gt;query($</a:t>
            </a:r>
            <a:r>
              <a:rPr lang="en-US" dirty="0" err="1"/>
              <a:t>qry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while($row = $result-&gt;</a:t>
            </a:r>
            <a:r>
              <a:rPr lang="en-US" dirty="0" err="1"/>
              <a:t>fetch_assoc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print_r</a:t>
            </a:r>
            <a:r>
              <a:rPr lang="en-US" dirty="0"/>
              <a:t>($row);	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896D6-3AD8-4EC7-B98A-7E02F43794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221088"/>
            <a:ext cx="7848872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84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464D-8CCE-4DD4-98FB-18FE658C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2DE4-9626-42F6-B84F-3235FA67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object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qry</a:t>
            </a:r>
            <a:r>
              <a:rPr lang="en-US" dirty="0"/>
              <a:t> = “SELECT * FROM appointments”;</a:t>
            </a:r>
            <a:br>
              <a:rPr lang="en-US" dirty="0"/>
            </a:br>
            <a:r>
              <a:rPr lang="en-US" dirty="0"/>
              <a:t>$result = $</a:t>
            </a:r>
            <a:r>
              <a:rPr lang="en-US" dirty="0" err="1"/>
              <a:t>mysqli</a:t>
            </a:r>
            <a:r>
              <a:rPr lang="en-US" dirty="0"/>
              <a:t>-&gt;query($</a:t>
            </a:r>
            <a:r>
              <a:rPr lang="en-US" dirty="0" err="1"/>
              <a:t>qry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while($row = $result-&gt;</a:t>
            </a:r>
            <a:r>
              <a:rPr lang="en-US" dirty="0" err="1"/>
              <a:t>fetch_object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print_r</a:t>
            </a:r>
            <a:r>
              <a:rPr lang="en-US" dirty="0"/>
              <a:t>($row);	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4B898-A269-43DB-9AFB-650733B2A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27" y="4365104"/>
            <a:ext cx="8594721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3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D010-B908-5169-2731-64D04692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AF61-2ED1-F378-39EA-ADFFADFF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briefly at the code to return calendar dates…</a:t>
            </a:r>
          </a:p>
        </p:txBody>
      </p:sp>
    </p:spTree>
    <p:extLst>
      <p:ext uri="{BB962C8B-B14F-4D97-AF65-F5344CB8AC3E}">
        <p14:creationId xmlns:p14="http://schemas.microsoft.com/office/powerpoint/2010/main" val="22473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D4AE-8E20-4B51-873F-F4C95E4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B244-A114-4FBA-B556-E606D3FE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deal with Asynchronous events</a:t>
            </a:r>
          </a:p>
          <a:p>
            <a:r>
              <a:rPr lang="en-US" dirty="0"/>
              <a:t>The Fetch API &amp; Async / Await</a:t>
            </a:r>
          </a:p>
          <a:p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75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10E5-0EA3-91F4-2F68-435A0BC3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BAC8-0C94-C544-EB41-73E660F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API to generate your calendar view!</a:t>
            </a:r>
          </a:p>
        </p:txBody>
      </p:sp>
    </p:spTree>
    <p:extLst>
      <p:ext uri="{BB962C8B-B14F-4D97-AF65-F5344CB8AC3E}">
        <p14:creationId xmlns:p14="http://schemas.microsoft.com/office/powerpoint/2010/main" val="15963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7CAD-D8F6-4E49-9C73-B1C4EEE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A830-9BB5-44A6-AA0B-A62186CC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browser to communicate with the server, by letting JavaScript use the </a:t>
            </a:r>
            <a:r>
              <a:rPr lang="en-US" dirty="0" err="1"/>
              <a:t>XMLHttpRequest</a:t>
            </a:r>
            <a:r>
              <a:rPr lang="en-US" dirty="0"/>
              <a:t> object to request data from the server.</a:t>
            </a:r>
          </a:p>
          <a:p>
            <a:r>
              <a:rPr lang="en-US" dirty="0"/>
              <a:t>When an event occurs, JavaScript can create an instance of the </a:t>
            </a:r>
            <a:r>
              <a:rPr lang="en-US" dirty="0" err="1"/>
              <a:t>XMLHttpRequest</a:t>
            </a:r>
            <a:r>
              <a:rPr lang="en-US" dirty="0"/>
              <a:t> object, send it to the server, which sends a response in XML, or more commonly now JSON.</a:t>
            </a:r>
          </a:p>
        </p:txBody>
      </p:sp>
    </p:spTree>
    <p:extLst>
      <p:ext uri="{BB962C8B-B14F-4D97-AF65-F5344CB8AC3E}">
        <p14:creationId xmlns:p14="http://schemas.microsoft.com/office/powerpoint/2010/main" val="18333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040D-C88A-42D0-A12E-DEA76A82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2DA8-49F7-4D98-A838-38CF3F7E38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63" y="2039816"/>
            <a:ext cx="8036168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8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1C2F-5E71-467B-BA7A-72E7379F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B557-B6C1-4378-A026-2B7509D3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 id="demo" onclick="</a:t>
            </a:r>
            <a:r>
              <a:rPr lang="en-US" dirty="0" err="1"/>
              <a:t>UpdateContent</a:t>
            </a:r>
            <a:r>
              <a:rPr lang="en-US" dirty="0"/>
              <a:t>()"&gt;Original Page Content.&lt;/p&gt;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function </a:t>
            </a:r>
            <a:r>
              <a:rPr lang="en-US" dirty="0" err="1"/>
              <a:t>UpdateContent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xhttp.onreadystatechange</a:t>
            </a:r>
            <a:r>
              <a:rPr lang="en-US" dirty="0"/>
              <a:t> = function() {</a:t>
            </a:r>
            <a:br>
              <a:rPr lang="en-US" dirty="0"/>
            </a:br>
            <a:r>
              <a:rPr lang="en-US" dirty="0"/>
              <a:t>      if 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xhttp.open</a:t>
            </a:r>
            <a:r>
              <a:rPr lang="en-US" dirty="0"/>
              <a:t>("GET", "newdata.txt", true);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xhttp.send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9733-5B2E-48A3-8871-7FA47ED5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ReadyState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4BE6B2-9930-4860-AC6E-D45A8D3DF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16859"/>
              </p:ext>
            </p:extLst>
          </p:nvPr>
        </p:nvGraphicFramePr>
        <p:xfrm>
          <a:off x="3024555" y="2268415"/>
          <a:ext cx="5679830" cy="2836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252">
                  <a:extLst>
                    <a:ext uri="{9D8B030D-6E8A-4147-A177-3AD203B41FA5}">
                      <a16:colId xmlns:a16="http://schemas.microsoft.com/office/drawing/2014/main" val="423279016"/>
                    </a:ext>
                  </a:extLst>
                </a:gridCol>
                <a:gridCol w="5068578">
                  <a:extLst>
                    <a:ext uri="{9D8B030D-6E8A-4147-A177-3AD203B41FA5}">
                      <a16:colId xmlns:a16="http://schemas.microsoft.com/office/drawing/2014/main" val="2250205914"/>
                    </a:ext>
                  </a:extLst>
                </a:gridCol>
              </a:tblGrid>
              <a:tr h="5673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 not initialized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12880"/>
                  </a:ext>
                </a:extLst>
              </a:tr>
              <a:tr h="5673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Server connection established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413044"/>
                  </a:ext>
                </a:extLst>
              </a:tr>
              <a:tr h="5673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Request received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592491"/>
                  </a:ext>
                </a:extLst>
              </a:tr>
              <a:tr h="5673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Processing request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875664"/>
                  </a:ext>
                </a:extLst>
              </a:tr>
              <a:tr h="5673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Request finished and response is ready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74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399F-B30A-13B8-084C-ECE23B69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EE79-7123-214A-BB5A-91735474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better way!</a:t>
            </a:r>
          </a:p>
        </p:txBody>
      </p:sp>
    </p:spTree>
    <p:extLst>
      <p:ext uri="{BB962C8B-B14F-4D97-AF65-F5344CB8AC3E}">
        <p14:creationId xmlns:p14="http://schemas.microsoft.com/office/powerpoint/2010/main" val="31012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5388</TotalTime>
  <Words>2230</Words>
  <Application>Microsoft Office PowerPoint</Application>
  <PresentationFormat>Widescreen</PresentationFormat>
  <Paragraphs>232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Theme1</vt:lpstr>
      <vt:lpstr>Web Programming Language</vt:lpstr>
      <vt:lpstr>Asynchronous Javascript &amp; API</vt:lpstr>
      <vt:lpstr>AJAX</vt:lpstr>
      <vt:lpstr>Looking back in History</vt:lpstr>
      <vt:lpstr>AJAX</vt:lpstr>
      <vt:lpstr>AJAX Call</vt:lpstr>
      <vt:lpstr>Classic AJAX</vt:lpstr>
      <vt:lpstr>ReadyState?</vt:lpstr>
      <vt:lpstr>UGH!</vt:lpstr>
      <vt:lpstr>JQuery and AJAX</vt:lpstr>
      <vt:lpstr>$.get() method</vt:lpstr>
      <vt:lpstr>$.post() method</vt:lpstr>
      <vt:lpstr>$.ajax() method</vt:lpstr>
      <vt:lpstr>The problem?</vt:lpstr>
      <vt:lpstr>But…</vt:lpstr>
      <vt:lpstr>Promises</vt:lpstr>
      <vt:lpstr>My Promise</vt:lpstr>
      <vt:lpstr>My Promise</vt:lpstr>
      <vt:lpstr>Thenables</vt:lpstr>
      <vt:lpstr>Thenables</vt:lpstr>
      <vt:lpstr>Fetch API</vt:lpstr>
      <vt:lpstr>Fetch API</vt:lpstr>
      <vt:lpstr>Thenables?</vt:lpstr>
      <vt:lpstr>Async / Await</vt:lpstr>
      <vt:lpstr>The API?</vt:lpstr>
      <vt:lpstr>MySQL</vt:lpstr>
      <vt:lpstr>PHPmyadmin</vt:lpstr>
      <vt:lpstr>Create a Database</vt:lpstr>
      <vt:lpstr>Create a Table</vt:lpstr>
      <vt:lpstr>Set up the columns</vt:lpstr>
      <vt:lpstr>Check the Structure</vt:lpstr>
      <vt:lpstr>Structured Query Language (SQL)</vt:lpstr>
      <vt:lpstr>SQL - INSERT</vt:lpstr>
      <vt:lpstr>SQL INSERT</vt:lpstr>
      <vt:lpstr>SQL UPDATE</vt:lpstr>
      <vt:lpstr>SQL UPDATE</vt:lpstr>
      <vt:lpstr>SQL DELETE</vt:lpstr>
      <vt:lpstr>MySQLi</vt:lpstr>
      <vt:lpstr>Connecting to the Database</vt:lpstr>
      <vt:lpstr>Querying a Database</vt:lpstr>
      <vt:lpstr>Tip</vt:lpstr>
      <vt:lpstr>PHP and SELECT</vt:lpstr>
      <vt:lpstr>PHP and SELECT</vt:lpstr>
      <vt:lpstr>PHP and SELECT</vt:lpstr>
      <vt:lpstr>PHP and SELECT</vt:lpstr>
      <vt:lpstr>PHP API</vt:lpstr>
      <vt:lpstr>Key Points</vt:lpstr>
      <vt:lpstr>Lab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13</cp:revision>
  <dcterms:created xsi:type="dcterms:W3CDTF">2018-10-16T11:37:12Z</dcterms:created>
  <dcterms:modified xsi:type="dcterms:W3CDTF">2022-05-24T06:39:25Z</dcterms:modified>
</cp:coreProperties>
</file>