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6649-7DD5-6128-A3AA-5BA093490C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45E10E8B-386C-277A-BE5B-7B7A5BAA6B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5BC38717-7705-E876-EC66-1C798B66EC45}"/>
              </a:ext>
            </a:extLst>
          </p:cNvPr>
          <p:cNvSpPr>
            <a:spLocks noGrp="1"/>
          </p:cNvSpPr>
          <p:nvPr>
            <p:ph type="dt" sz="half" idx="10"/>
          </p:nvPr>
        </p:nvSpPr>
        <p:spPr/>
        <p:txBody>
          <a:bodyPr/>
          <a:lstStyle/>
          <a:p>
            <a:fld id="{6383B3F5-508D-49AA-836A-89D45D30DD09}" type="datetimeFigureOut">
              <a:rPr lang="en-MY" smtClean="0"/>
              <a:t>24/12/2022</a:t>
            </a:fld>
            <a:endParaRPr lang="en-MY"/>
          </a:p>
        </p:txBody>
      </p:sp>
      <p:sp>
        <p:nvSpPr>
          <p:cNvPr id="5" name="Footer Placeholder 4">
            <a:extLst>
              <a:ext uri="{FF2B5EF4-FFF2-40B4-BE49-F238E27FC236}">
                <a16:creationId xmlns:a16="http://schemas.microsoft.com/office/drawing/2014/main" id="{7CD00118-A88D-95A3-F218-51E5C452426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6DE3A86-FE69-7E2E-5E0A-A2579BCB5E40}"/>
              </a:ext>
            </a:extLst>
          </p:cNvPr>
          <p:cNvSpPr>
            <a:spLocks noGrp="1"/>
          </p:cNvSpPr>
          <p:nvPr>
            <p:ph type="sldNum" sz="quarter" idx="12"/>
          </p:nvPr>
        </p:nvSpPr>
        <p:spPr/>
        <p:txBody>
          <a:bodyPr/>
          <a:lstStyle/>
          <a:p>
            <a:fld id="{DB1CC5AE-4424-4EAA-9FA1-7ECDAB940343}" type="slidenum">
              <a:rPr lang="en-MY" smtClean="0"/>
              <a:t>‹#›</a:t>
            </a:fld>
            <a:endParaRPr lang="en-MY"/>
          </a:p>
        </p:txBody>
      </p:sp>
    </p:spTree>
    <p:extLst>
      <p:ext uri="{BB962C8B-B14F-4D97-AF65-F5344CB8AC3E}">
        <p14:creationId xmlns:p14="http://schemas.microsoft.com/office/powerpoint/2010/main" val="4177306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8C71-EF1D-1D67-23E4-3F84C2123748}"/>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791BEA39-B904-9914-FD02-1D4FAF77CE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832DF5D-BB63-6032-4D55-B79BE9E97E35}"/>
              </a:ext>
            </a:extLst>
          </p:cNvPr>
          <p:cNvSpPr>
            <a:spLocks noGrp="1"/>
          </p:cNvSpPr>
          <p:nvPr>
            <p:ph type="dt" sz="half" idx="10"/>
          </p:nvPr>
        </p:nvSpPr>
        <p:spPr/>
        <p:txBody>
          <a:bodyPr/>
          <a:lstStyle/>
          <a:p>
            <a:fld id="{6383B3F5-508D-49AA-836A-89D45D30DD09}" type="datetimeFigureOut">
              <a:rPr lang="en-MY" smtClean="0"/>
              <a:t>24/12/2022</a:t>
            </a:fld>
            <a:endParaRPr lang="en-MY"/>
          </a:p>
        </p:txBody>
      </p:sp>
      <p:sp>
        <p:nvSpPr>
          <p:cNvPr id="5" name="Footer Placeholder 4">
            <a:extLst>
              <a:ext uri="{FF2B5EF4-FFF2-40B4-BE49-F238E27FC236}">
                <a16:creationId xmlns:a16="http://schemas.microsoft.com/office/drawing/2014/main" id="{BB0FE1F4-E158-5DAB-8663-65A9AC0AEC2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CF5E059-86B9-2F7E-687F-2263B9045D9D}"/>
              </a:ext>
            </a:extLst>
          </p:cNvPr>
          <p:cNvSpPr>
            <a:spLocks noGrp="1"/>
          </p:cNvSpPr>
          <p:nvPr>
            <p:ph type="sldNum" sz="quarter" idx="12"/>
          </p:nvPr>
        </p:nvSpPr>
        <p:spPr/>
        <p:txBody>
          <a:bodyPr/>
          <a:lstStyle/>
          <a:p>
            <a:fld id="{DB1CC5AE-4424-4EAA-9FA1-7ECDAB940343}" type="slidenum">
              <a:rPr lang="en-MY" smtClean="0"/>
              <a:t>‹#›</a:t>
            </a:fld>
            <a:endParaRPr lang="en-MY"/>
          </a:p>
        </p:txBody>
      </p:sp>
    </p:spTree>
    <p:extLst>
      <p:ext uri="{BB962C8B-B14F-4D97-AF65-F5344CB8AC3E}">
        <p14:creationId xmlns:p14="http://schemas.microsoft.com/office/powerpoint/2010/main" val="184803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9BA60A-F910-B861-1F81-526A087815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034ADEE4-866E-E4F0-634A-B7C03E1C05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ED6F29F-6F66-5CCF-6E62-9F0FDB1988E9}"/>
              </a:ext>
            </a:extLst>
          </p:cNvPr>
          <p:cNvSpPr>
            <a:spLocks noGrp="1"/>
          </p:cNvSpPr>
          <p:nvPr>
            <p:ph type="dt" sz="half" idx="10"/>
          </p:nvPr>
        </p:nvSpPr>
        <p:spPr/>
        <p:txBody>
          <a:bodyPr/>
          <a:lstStyle/>
          <a:p>
            <a:fld id="{6383B3F5-508D-49AA-836A-89D45D30DD09}" type="datetimeFigureOut">
              <a:rPr lang="en-MY" smtClean="0"/>
              <a:t>24/12/2022</a:t>
            </a:fld>
            <a:endParaRPr lang="en-MY"/>
          </a:p>
        </p:txBody>
      </p:sp>
      <p:sp>
        <p:nvSpPr>
          <p:cNvPr id="5" name="Footer Placeholder 4">
            <a:extLst>
              <a:ext uri="{FF2B5EF4-FFF2-40B4-BE49-F238E27FC236}">
                <a16:creationId xmlns:a16="http://schemas.microsoft.com/office/drawing/2014/main" id="{363ECA69-8FE4-47E0-2BE7-007494B1DD2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7DD3CB7-76FA-B819-9F2D-7A4F9C1051EA}"/>
              </a:ext>
            </a:extLst>
          </p:cNvPr>
          <p:cNvSpPr>
            <a:spLocks noGrp="1"/>
          </p:cNvSpPr>
          <p:nvPr>
            <p:ph type="sldNum" sz="quarter" idx="12"/>
          </p:nvPr>
        </p:nvSpPr>
        <p:spPr/>
        <p:txBody>
          <a:bodyPr/>
          <a:lstStyle/>
          <a:p>
            <a:fld id="{DB1CC5AE-4424-4EAA-9FA1-7ECDAB940343}" type="slidenum">
              <a:rPr lang="en-MY" smtClean="0"/>
              <a:t>‹#›</a:t>
            </a:fld>
            <a:endParaRPr lang="en-MY"/>
          </a:p>
        </p:txBody>
      </p:sp>
    </p:spTree>
    <p:extLst>
      <p:ext uri="{BB962C8B-B14F-4D97-AF65-F5344CB8AC3E}">
        <p14:creationId xmlns:p14="http://schemas.microsoft.com/office/powerpoint/2010/main" val="2197749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094D-72C7-F283-E833-290DA0EB1DFB}"/>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269A19A3-9C74-B918-7DF9-4FD2A704CC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F7A5366-2712-65B9-32A4-2EE7693CE42F}"/>
              </a:ext>
            </a:extLst>
          </p:cNvPr>
          <p:cNvSpPr>
            <a:spLocks noGrp="1"/>
          </p:cNvSpPr>
          <p:nvPr>
            <p:ph type="dt" sz="half" idx="10"/>
          </p:nvPr>
        </p:nvSpPr>
        <p:spPr/>
        <p:txBody>
          <a:bodyPr/>
          <a:lstStyle/>
          <a:p>
            <a:fld id="{6383B3F5-508D-49AA-836A-89D45D30DD09}" type="datetimeFigureOut">
              <a:rPr lang="en-MY" smtClean="0"/>
              <a:t>24/12/2022</a:t>
            </a:fld>
            <a:endParaRPr lang="en-MY"/>
          </a:p>
        </p:txBody>
      </p:sp>
      <p:sp>
        <p:nvSpPr>
          <p:cNvPr id="5" name="Footer Placeholder 4">
            <a:extLst>
              <a:ext uri="{FF2B5EF4-FFF2-40B4-BE49-F238E27FC236}">
                <a16:creationId xmlns:a16="http://schemas.microsoft.com/office/drawing/2014/main" id="{97412EFE-30E3-5B6E-2C98-FA5D982AFA5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015D94E-3AC6-1F44-8FA1-D175B0A992B1}"/>
              </a:ext>
            </a:extLst>
          </p:cNvPr>
          <p:cNvSpPr>
            <a:spLocks noGrp="1"/>
          </p:cNvSpPr>
          <p:nvPr>
            <p:ph type="sldNum" sz="quarter" idx="12"/>
          </p:nvPr>
        </p:nvSpPr>
        <p:spPr/>
        <p:txBody>
          <a:bodyPr/>
          <a:lstStyle/>
          <a:p>
            <a:fld id="{DB1CC5AE-4424-4EAA-9FA1-7ECDAB940343}" type="slidenum">
              <a:rPr lang="en-MY" smtClean="0"/>
              <a:t>‹#›</a:t>
            </a:fld>
            <a:endParaRPr lang="en-MY"/>
          </a:p>
        </p:txBody>
      </p:sp>
    </p:spTree>
    <p:extLst>
      <p:ext uri="{BB962C8B-B14F-4D97-AF65-F5344CB8AC3E}">
        <p14:creationId xmlns:p14="http://schemas.microsoft.com/office/powerpoint/2010/main" val="251980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985BB-5D58-2FFB-3187-25784D6BA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3DF4497A-B938-F802-0149-C24405D410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87FD49-0E20-9AE8-B91E-5C7FB2DB3664}"/>
              </a:ext>
            </a:extLst>
          </p:cNvPr>
          <p:cNvSpPr>
            <a:spLocks noGrp="1"/>
          </p:cNvSpPr>
          <p:nvPr>
            <p:ph type="dt" sz="half" idx="10"/>
          </p:nvPr>
        </p:nvSpPr>
        <p:spPr/>
        <p:txBody>
          <a:bodyPr/>
          <a:lstStyle/>
          <a:p>
            <a:fld id="{6383B3F5-508D-49AA-836A-89D45D30DD09}" type="datetimeFigureOut">
              <a:rPr lang="en-MY" smtClean="0"/>
              <a:t>24/12/2022</a:t>
            </a:fld>
            <a:endParaRPr lang="en-MY"/>
          </a:p>
        </p:txBody>
      </p:sp>
      <p:sp>
        <p:nvSpPr>
          <p:cNvPr id="5" name="Footer Placeholder 4">
            <a:extLst>
              <a:ext uri="{FF2B5EF4-FFF2-40B4-BE49-F238E27FC236}">
                <a16:creationId xmlns:a16="http://schemas.microsoft.com/office/drawing/2014/main" id="{9932FC5E-85AB-BFF9-46B2-9DECD4112F8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E29D56D-FDAD-DDC8-6C0A-2FEBB24D119E}"/>
              </a:ext>
            </a:extLst>
          </p:cNvPr>
          <p:cNvSpPr>
            <a:spLocks noGrp="1"/>
          </p:cNvSpPr>
          <p:nvPr>
            <p:ph type="sldNum" sz="quarter" idx="12"/>
          </p:nvPr>
        </p:nvSpPr>
        <p:spPr/>
        <p:txBody>
          <a:bodyPr/>
          <a:lstStyle/>
          <a:p>
            <a:fld id="{DB1CC5AE-4424-4EAA-9FA1-7ECDAB940343}" type="slidenum">
              <a:rPr lang="en-MY" smtClean="0"/>
              <a:t>‹#›</a:t>
            </a:fld>
            <a:endParaRPr lang="en-MY"/>
          </a:p>
        </p:txBody>
      </p:sp>
    </p:spTree>
    <p:extLst>
      <p:ext uri="{BB962C8B-B14F-4D97-AF65-F5344CB8AC3E}">
        <p14:creationId xmlns:p14="http://schemas.microsoft.com/office/powerpoint/2010/main" val="1568999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2337-8961-F317-DBC7-EC8A1B64CB3A}"/>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18ACADAF-FE8E-51A2-5C62-B24BA88198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DD1FA9A9-2A86-4539-E04A-CCA8A14970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50669691-4519-BD14-6F96-17F46B02824C}"/>
              </a:ext>
            </a:extLst>
          </p:cNvPr>
          <p:cNvSpPr>
            <a:spLocks noGrp="1"/>
          </p:cNvSpPr>
          <p:nvPr>
            <p:ph type="dt" sz="half" idx="10"/>
          </p:nvPr>
        </p:nvSpPr>
        <p:spPr/>
        <p:txBody>
          <a:bodyPr/>
          <a:lstStyle/>
          <a:p>
            <a:fld id="{6383B3F5-508D-49AA-836A-89D45D30DD09}" type="datetimeFigureOut">
              <a:rPr lang="en-MY" smtClean="0"/>
              <a:t>24/12/2022</a:t>
            </a:fld>
            <a:endParaRPr lang="en-MY"/>
          </a:p>
        </p:txBody>
      </p:sp>
      <p:sp>
        <p:nvSpPr>
          <p:cNvPr id="6" name="Footer Placeholder 5">
            <a:extLst>
              <a:ext uri="{FF2B5EF4-FFF2-40B4-BE49-F238E27FC236}">
                <a16:creationId xmlns:a16="http://schemas.microsoft.com/office/drawing/2014/main" id="{03DE78FD-2988-BF12-F693-BC427263939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4A0D0154-7DC2-D76D-40F7-8C5EF4A46955}"/>
              </a:ext>
            </a:extLst>
          </p:cNvPr>
          <p:cNvSpPr>
            <a:spLocks noGrp="1"/>
          </p:cNvSpPr>
          <p:nvPr>
            <p:ph type="sldNum" sz="quarter" idx="12"/>
          </p:nvPr>
        </p:nvSpPr>
        <p:spPr/>
        <p:txBody>
          <a:bodyPr/>
          <a:lstStyle/>
          <a:p>
            <a:fld id="{DB1CC5AE-4424-4EAA-9FA1-7ECDAB940343}" type="slidenum">
              <a:rPr lang="en-MY" smtClean="0"/>
              <a:t>‹#›</a:t>
            </a:fld>
            <a:endParaRPr lang="en-MY"/>
          </a:p>
        </p:txBody>
      </p:sp>
    </p:spTree>
    <p:extLst>
      <p:ext uri="{BB962C8B-B14F-4D97-AF65-F5344CB8AC3E}">
        <p14:creationId xmlns:p14="http://schemas.microsoft.com/office/powerpoint/2010/main" val="1255303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8964-0194-0761-B76C-5AB4C74F3C95}"/>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BFAA273-9589-5443-6584-FC7D2323B8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1F3A4A-E561-2748-6D15-1D0333415C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B49F8B80-38A7-8E06-49DC-2F071FF2ED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F6739B-FBFE-A5B6-CE59-B34AE37D0D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53F61F0B-0B9D-F60E-0E69-110A2C4FB649}"/>
              </a:ext>
            </a:extLst>
          </p:cNvPr>
          <p:cNvSpPr>
            <a:spLocks noGrp="1"/>
          </p:cNvSpPr>
          <p:nvPr>
            <p:ph type="dt" sz="half" idx="10"/>
          </p:nvPr>
        </p:nvSpPr>
        <p:spPr/>
        <p:txBody>
          <a:bodyPr/>
          <a:lstStyle/>
          <a:p>
            <a:fld id="{6383B3F5-508D-49AA-836A-89D45D30DD09}" type="datetimeFigureOut">
              <a:rPr lang="en-MY" smtClean="0"/>
              <a:t>24/12/2022</a:t>
            </a:fld>
            <a:endParaRPr lang="en-MY"/>
          </a:p>
        </p:txBody>
      </p:sp>
      <p:sp>
        <p:nvSpPr>
          <p:cNvPr id="8" name="Footer Placeholder 7">
            <a:extLst>
              <a:ext uri="{FF2B5EF4-FFF2-40B4-BE49-F238E27FC236}">
                <a16:creationId xmlns:a16="http://schemas.microsoft.com/office/drawing/2014/main" id="{1ECD278B-3578-E741-4148-A3BDEE2E0351}"/>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D335182D-83E2-4B1F-C624-AF61CD4E7EC5}"/>
              </a:ext>
            </a:extLst>
          </p:cNvPr>
          <p:cNvSpPr>
            <a:spLocks noGrp="1"/>
          </p:cNvSpPr>
          <p:nvPr>
            <p:ph type="sldNum" sz="quarter" idx="12"/>
          </p:nvPr>
        </p:nvSpPr>
        <p:spPr/>
        <p:txBody>
          <a:bodyPr/>
          <a:lstStyle/>
          <a:p>
            <a:fld id="{DB1CC5AE-4424-4EAA-9FA1-7ECDAB940343}" type="slidenum">
              <a:rPr lang="en-MY" smtClean="0"/>
              <a:t>‹#›</a:t>
            </a:fld>
            <a:endParaRPr lang="en-MY"/>
          </a:p>
        </p:txBody>
      </p:sp>
    </p:spTree>
    <p:extLst>
      <p:ext uri="{BB962C8B-B14F-4D97-AF65-F5344CB8AC3E}">
        <p14:creationId xmlns:p14="http://schemas.microsoft.com/office/powerpoint/2010/main" val="1768633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6229C-AA52-3150-0368-19D7D85F3171}"/>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350BEF56-8345-23F9-8736-CCF74FD63ED7}"/>
              </a:ext>
            </a:extLst>
          </p:cNvPr>
          <p:cNvSpPr>
            <a:spLocks noGrp="1"/>
          </p:cNvSpPr>
          <p:nvPr>
            <p:ph type="dt" sz="half" idx="10"/>
          </p:nvPr>
        </p:nvSpPr>
        <p:spPr/>
        <p:txBody>
          <a:bodyPr/>
          <a:lstStyle/>
          <a:p>
            <a:fld id="{6383B3F5-508D-49AA-836A-89D45D30DD09}" type="datetimeFigureOut">
              <a:rPr lang="en-MY" smtClean="0"/>
              <a:t>24/12/2022</a:t>
            </a:fld>
            <a:endParaRPr lang="en-MY"/>
          </a:p>
        </p:txBody>
      </p:sp>
      <p:sp>
        <p:nvSpPr>
          <p:cNvPr id="4" name="Footer Placeholder 3">
            <a:extLst>
              <a:ext uri="{FF2B5EF4-FFF2-40B4-BE49-F238E27FC236}">
                <a16:creationId xmlns:a16="http://schemas.microsoft.com/office/drawing/2014/main" id="{BBB983DF-1661-DF4B-5CBE-EE2139073642}"/>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0F6A5E8C-AF79-E7BD-C9EA-0054F9C8F1E9}"/>
              </a:ext>
            </a:extLst>
          </p:cNvPr>
          <p:cNvSpPr>
            <a:spLocks noGrp="1"/>
          </p:cNvSpPr>
          <p:nvPr>
            <p:ph type="sldNum" sz="quarter" idx="12"/>
          </p:nvPr>
        </p:nvSpPr>
        <p:spPr/>
        <p:txBody>
          <a:bodyPr/>
          <a:lstStyle/>
          <a:p>
            <a:fld id="{DB1CC5AE-4424-4EAA-9FA1-7ECDAB940343}" type="slidenum">
              <a:rPr lang="en-MY" smtClean="0"/>
              <a:t>‹#›</a:t>
            </a:fld>
            <a:endParaRPr lang="en-MY"/>
          </a:p>
        </p:txBody>
      </p:sp>
    </p:spTree>
    <p:extLst>
      <p:ext uri="{BB962C8B-B14F-4D97-AF65-F5344CB8AC3E}">
        <p14:creationId xmlns:p14="http://schemas.microsoft.com/office/powerpoint/2010/main" val="274767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4BE665-E306-3F8F-332E-932A5E8A3FA3}"/>
              </a:ext>
            </a:extLst>
          </p:cNvPr>
          <p:cNvSpPr>
            <a:spLocks noGrp="1"/>
          </p:cNvSpPr>
          <p:nvPr>
            <p:ph type="dt" sz="half" idx="10"/>
          </p:nvPr>
        </p:nvSpPr>
        <p:spPr/>
        <p:txBody>
          <a:bodyPr/>
          <a:lstStyle/>
          <a:p>
            <a:fld id="{6383B3F5-508D-49AA-836A-89D45D30DD09}" type="datetimeFigureOut">
              <a:rPr lang="en-MY" smtClean="0"/>
              <a:t>24/12/2022</a:t>
            </a:fld>
            <a:endParaRPr lang="en-MY"/>
          </a:p>
        </p:txBody>
      </p:sp>
      <p:sp>
        <p:nvSpPr>
          <p:cNvPr id="3" name="Footer Placeholder 2">
            <a:extLst>
              <a:ext uri="{FF2B5EF4-FFF2-40B4-BE49-F238E27FC236}">
                <a16:creationId xmlns:a16="http://schemas.microsoft.com/office/drawing/2014/main" id="{15062F68-40D5-E375-0A6E-B7969EB30E93}"/>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1BE656F5-63F0-8FC4-474A-539C597B9017}"/>
              </a:ext>
            </a:extLst>
          </p:cNvPr>
          <p:cNvSpPr>
            <a:spLocks noGrp="1"/>
          </p:cNvSpPr>
          <p:nvPr>
            <p:ph type="sldNum" sz="quarter" idx="12"/>
          </p:nvPr>
        </p:nvSpPr>
        <p:spPr/>
        <p:txBody>
          <a:bodyPr/>
          <a:lstStyle/>
          <a:p>
            <a:fld id="{DB1CC5AE-4424-4EAA-9FA1-7ECDAB940343}" type="slidenum">
              <a:rPr lang="en-MY" smtClean="0"/>
              <a:t>‹#›</a:t>
            </a:fld>
            <a:endParaRPr lang="en-MY"/>
          </a:p>
        </p:txBody>
      </p:sp>
    </p:spTree>
    <p:extLst>
      <p:ext uri="{BB962C8B-B14F-4D97-AF65-F5344CB8AC3E}">
        <p14:creationId xmlns:p14="http://schemas.microsoft.com/office/powerpoint/2010/main" val="3138524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0AAA-C197-43A6-2ABB-9D91F78691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127EE2A8-01A2-A8A8-0ACD-B26BC92D42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D720AFA4-F4B4-279F-10D6-F86B95425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17ADEE-0514-66C6-65A1-9D16833DDF19}"/>
              </a:ext>
            </a:extLst>
          </p:cNvPr>
          <p:cNvSpPr>
            <a:spLocks noGrp="1"/>
          </p:cNvSpPr>
          <p:nvPr>
            <p:ph type="dt" sz="half" idx="10"/>
          </p:nvPr>
        </p:nvSpPr>
        <p:spPr/>
        <p:txBody>
          <a:bodyPr/>
          <a:lstStyle/>
          <a:p>
            <a:fld id="{6383B3F5-508D-49AA-836A-89D45D30DD09}" type="datetimeFigureOut">
              <a:rPr lang="en-MY" smtClean="0"/>
              <a:t>24/12/2022</a:t>
            </a:fld>
            <a:endParaRPr lang="en-MY"/>
          </a:p>
        </p:txBody>
      </p:sp>
      <p:sp>
        <p:nvSpPr>
          <p:cNvPr id="6" name="Footer Placeholder 5">
            <a:extLst>
              <a:ext uri="{FF2B5EF4-FFF2-40B4-BE49-F238E27FC236}">
                <a16:creationId xmlns:a16="http://schemas.microsoft.com/office/drawing/2014/main" id="{CE7544FC-3020-D85E-006D-652E835F407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0EA8AE17-BAEB-FDFE-082D-B6CB8FB3E4DE}"/>
              </a:ext>
            </a:extLst>
          </p:cNvPr>
          <p:cNvSpPr>
            <a:spLocks noGrp="1"/>
          </p:cNvSpPr>
          <p:nvPr>
            <p:ph type="sldNum" sz="quarter" idx="12"/>
          </p:nvPr>
        </p:nvSpPr>
        <p:spPr/>
        <p:txBody>
          <a:bodyPr/>
          <a:lstStyle/>
          <a:p>
            <a:fld id="{DB1CC5AE-4424-4EAA-9FA1-7ECDAB940343}" type="slidenum">
              <a:rPr lang="en-MY" smtClean="0"/>
              <a:t>‹#›</a:t>
            </a:fld>
            <a:endParaRPr lang="en-MY"/>
          </a:p>
        </p:txBody>
      </p:sp>
    </p:spTree>
    <p:extLst>
      <p:ext uri="{BB962C8B-B14F-4D97-AF65-F5344CB8AC3E}">
        <p14:creationId xmlns:p14="http://schemas.microsoft.com/office/powerpoint/2010/main" val="199255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3B83-7A52-2B58-CEA7-0EF6916ED5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E57963C2-785C-3488-BDC0-9D90FCCBE1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1833AB15-EC1B-CB78-57D9-45E8A34A31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82D5B-3763-F0BE-7F82-CAE53F0C6D15}"/>
              </a:ext>
            </a:extLst>
          </p:cNvPr>
          <p:cNvSpPr>
            <a:spLocks noGrp="1"/>
          </p:cNvSpPr>
          <p:nvPr>
            <p:ph type="dt" sz="half" idx="10"/>
          </p:nvPr>
        </p:nvSpPr>
        <p:spPr/>
        <p:txBody>
          <a:bodyPr/>
          <a:lstStyle/>
          <a:p>
            <a:fld id="{6383B3F5-508D-49AA-836A-89D45D30DD09}" type="datetimeFigureOut">
              <a:rPr lang="en-MY" smtClean="0"/>
              <a:t>24/12/2022</a:t>
            </a:fld>
            <a:endParaRPr lang="en-MY"/>
          </a:p>
        </p:txBody>
      </p:sp>
      <p:sp>
        <p:nvSpPr>
          <p:cNvPr id="6" name="Footer Placeholder 5">
            <a:extLst>
              <a:ext uri="{FF2B5EF4-FFF2-40B4-BE49-F238E27FC236}">
                <a16:creationId xmlns:a16="http://schemas.microsoft.com/office/drawing/2014/main" id="{489097E0-65F4-7A8F-5207-17B29166C69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DFE2791-C9E7-3169-85ED-826324FE6497}"/>
              </a:ext>
            </a:extLst>
          </p:cNvPr>
          <p:cNvSpPr>
            <a:spLocks noGrp="1"/>
          </p:cNvSpPr>
          <p:nvPr>
            <p:ph type="sldNum" sz="quarter" idx="12"/>
          </p:nvPr>
        </p:nvSpPr>
        <p:spPr/>
        <p:txBody>
          <a:bodyPr/>
          <a:lstStyle/>
          <a:p>
            <a:fld id="{DB1CC5AE-4424-4EAA-9FA1-7ECDAB940343}" type="slidenum">
              <a:rPr lang="en-MY" smtClean="0"/>
              <a:t>‹#›</a:t>
            </a:fld>
            <a:endParaRPr lang="en-MY"/>
          </a:p>
        </p:txBody>
      </p:sp>
    </p:spTree>
    <p:extLst>
      <p:ext uri="{BB962C8B-B14F-4D97-AF65-F5344CB8AC3E}">
        <p14:creationId xmlns:p14="http://schemas.microsoft.com/office/powerpoint/2010/main" val="108962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D4F37-52AB-3E23-5B3E-3292CFFE7E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A448BC9A-F095-8A0E-1CB2-789230CE8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54B89163-2AC3-508A-EBEB-06B2709455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3B3F5-508D-49AA-836A-89D45D30DD09}" type="datetimeFigureOut">
              <a:rPr lang="en-MY" smtClean="0"/>
              <a:t>24/12/2022</a:t>
            </a:fld>
            <a:endParaRPr lang="en-MY"/>
          </a:p>
        </p:txBody>
      </p:sp>
      <p:sp>
        <p:nvSpPr>
          <p:cNvPr id="5" name="Footer Placeholder 4">
            <a:extLst>
              <a:ext uri="{FF2B5EF4-FFF2-40B4-BE49-F238E27FC236}">
                <a16:creationId xmlns:a16="http://schemas.microsoft.com/office/drawing/2014/main" id="{5AA63751-7CC4-B4A2-8CA3-4311A9E36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E06039BF-0F86-587D-E996-3406BAF7DE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CC5AE-4424-4EAA-9FA1-7ECDAB940343}" type="slidenum">
              <a:rPr lang="en-MY" smtClean="0"/>
              <a:t>‹#›</a:t>
            </a:fld>
            <a:endParaRPr lang="en-MY"/>
          </a:p>
        </p:txBody>
      </p:sp>
    </p:spTree>
    <p:extLst>
      <p:ext uri="{BB962C8B-B14F-4D97-AF65-F5344CB8AC3E}">
        <p14:creationId xmlns:p14="http://schemas.microsoft.com/office/powerpoint/2010/main" val="3295482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6BDE-A27B-D5F2-37F7-46B503095ED1}"/>
              </a:ext>
            </a:extLst>
          </p:cNvPr>
          <p:cNvSpPr>
            <a:spLocks noGrp="1"/>
          </p:cNvSpPr>
          <p:nvPr>
            <p:ph type="ctrTitle"/>
          </p:nvPr>
        </p:nvSpPr>
        <p:spPr/>
        <p:txBody>
          <a:bodyPr>
            <a:normAutofit fontScale="90000"/>
          </a:bodyPr>
          <a:lstStyle/>
          <a:p>
            <a:r>
              <a:rPr lang="en-US" b="1" i="0" dirty="0">
                <a:solidFill>
                  <a:srgbClr val="393939"/>
                </a:solidFill>
                <a:effectLst/>
                <a:latin typeface="arial" panose="020B0604020202020204" pitchFamily="34" charset="0"/>
              </a:rPr>
              <a:t>A Step-By-Step Guide To AI Model Development</a:t>
            </a:r>
            <a:br>
              <a:rPr lang="en-US" b="1" i="0" dirty="0">
                <a:solidFill>
                  <a:srgbClr val="393939"/>
                </a:solidFill>
                <a:effectLst/>
                <a:latin typeface="arial" panose="020B0604020202020204" pitchFamily="34" charset="0"/>
              </a:rPr>
            </a:br>
            <a:endParaRPr lang="en-MY" dirty="0"/>
          </a:p>
        </p:txBody>
      </p:sp>
      <p:sp>
        <p:nvSpPr>
          <p:cNvPr id="3" name="Subtitle 2">
            <a:extLst>
              <a:ext uri="{FF2B5EF4-FFF2-40B4-BE49-F238E27FC236}">
                <a16:creationId xmlns:a16="http://schemas.microsoft.com/office/drawing/2014/main" id="{1C6FC034-7619-691E-4C48-F03CE945DC9F}"/>
              </a:ext>
            </a:extLst>
          </p:cNvPr>
          <p:cNvSpPr>
            <a:spLocks noGrp="1"/>
          </p:cNvSpPr>
          <p:nvPr>
            <p:ph type="subTitle" idx="1"/>
          </p:nvPr>
        </p:nvSpPr>
        <p:spPr/>
        <p:txBody>
          <a:bodyPr/>
          <a:lstStyle/>
          <a:p>
            <a:r>
              <a:rPr lang="en-MY" dirty="0"/>
              <a:t>The steps</a:t>
            </a:r>
          </a:p>
          <a:p>
            <a:endParaRPr lang="en-MY" dirty="0"/>
          </a:p>
        </p:txBody>
      </p:sp>
    </p:spTree>
    <p:extLst>
      <p:ext uri="{BB962C8B-B14F-4D97-AF65-F5344CB8AC3E}">
        <p14:creationId xmlns:p14="http://schemas.microsoft.com/office/powerpoint/2010/main" val="2708767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89071-4128-CEF3-A301-736B716E7F5A}"/>
              </a:ext>
            </a:extLst>
          </p:cNvPr>
          <p:cNvSpPr>
            <a:spLocks noGrp="1"/>
          </p:cNvSpPr>
          <p:nvPr>
            <p:ph type="title"/>
          </p:nvPr>
        </p:nvSpPr>
        <p:spPr/>
        <p:txBody>
          <a:bodyPr/>
          <a:lstStyle/>
          <a:p>
            <a:r>
              <a:rPr lang="en-US" b="0" i="0" dirty="0">
                <a:solidFill>
                  <a:srgbClr val="393939"/>
                </a:solidFill>
                <a:effectLst/>
                <a:latin typeface="arial" panose="020B0604020202020204" pitchFamily="34" charset="0"/>
              </a:rPr>
              <a:t>Some of the things you need to consider at this stage include</a:t>
            </a:r>
            <a:endParaRPr lang="en-MY" dirty="0"/>
          </a:p>
        </p:txBody>
      </p:sp>
      <p:sp>
        <p:nvSpPr>
          <p:cNvPr id="3" name="Content Placeholder 2">
            <a:extLst>
              <a:ext uri="{FF2B5EF4-FFF2-40B4-BE49-F238E27FC236}">
                <a16:creationId xmlns:a16="http://schemas.microsoft.com/office/drawing/2014/main" id="{7E09ABFC-3741-B6E7-9CAF-D0B374FA8AD2}"/>
              </a:ext>
            </a:extLst>
          </p:cNvPr>
          <p:cNvSpPr>
            <a:spLocks noGrp="1"/>
          </p:cNvSpPr>
          <p:nvPr>
            <p:ph idx="1"/>
          </p:nvPr>
        </p:nvSpPr>
        <p:spPr/>
        <p:txBody>
          <a:bodyPr/>
          <a:lstStyle/>
          <a:p>
            <a:pPr marL="0" indent="0" algn="l">
              <a:buNone/>
            </a:pPr>
            <a:endParaRPr lang="en-US" b="0" i="0" dirty="0">
              <a:solidFill>
                <a:srgbClr val="393939"/>
              </a:solidFill>
              <a:effectLst/>
              <a:latin typeface="arial" panose="020B0604020202020204" pitchFamily="34" charset="0"/>
            </a:endParaRPr>
          </a:p>
          <a:p>
            <a:pPr algn="l">
              <a:buFont typeface="Arial" panose="020B0604020202020204" pitchFamily="34" charset="0"/>
              <a:buChar char="•"/>
            </a:pPr>
            <a:r>
              <a:rPr lang="en-US" b="0" i="0" dirty="0">
                <a:solidFill>
                  <a:srgbClr val="393939"/>
                </a:solidFill>
                <a:effectLst/>
                <a:latin typeface="arial" panose="020B0604020202020204" pitchFamily="34" charset="0"/>
              </a:rPr>
              <a:t>Transforming the data into the required format</a:t>
            </a:r>
          </a:p>
          <a:p>
            <a:pPr algn="l">
              <a:buFont typeface="Arial" panose="020B0604020202020204" pitchFamily="34" charset="0"/>
              <a:buChar char="•"/>
            </a:pPr>
            <a:r>
              <a:rPr lang="en-US" b="0" i="0" dirty="0">
                <a:solidFill>
                  <a:srgbClr val="393939"/>
                </a:solidFill>
                <a:effectLst/>
                <a:latin typeface="arial" panose="020B0604020202020204" pitchFamily="34" charset="0"/>
              </a:rPr>
              <a:t>Clean the data set for erroneous and irrelevant data</a:t>
            </a:r>
          </a:p>
          <a:p>
            <a:pPr algn="l">
              <a:buFont typeface="Arial" panose="020B0604020202020204" pitchFamily="34" charset="0"/>
              <a:buChar char="•"/>
            </a:pPr>
            <a:r>
              <a:rPr lang="en-US" b="0" i="0" dirty="0">
                <a:solidFill>
                  <a:srgbClr val="393939"/>
                </a:solidFill>
                <a:effectLst/>
                <a:latin typeface="arial" panose="020B0604020202020204" pitchFamily="34" charset="0"/>
              </a:rPr>
              <a:t>Enhance and augment the data set if the quantity is low</a:t>
            </a:r>
          </a:p>
          <a:p>
            <a:endParaRPr lang="en-MY" dirty="0"/>
          </a:p>
        </p:txBody>
      </p:sp>
    </p:spTree>
    <p:extLst>
      <p:ext uri="{BB962C8B-B14F-4D97-AF65-F5344CB8AC3E}">
        <p14:creationId xmlns:p14="http://schemas.microsoft.com/office/powerpoint/2010/main" val="345062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BBD4-5BB9-F2F7-E650-549339CB7538}"/>
              </a:ext>
            </a:extLst>
          </p:cNvPr>
          <p:cNvSpPr>
            <a:spLocks noGrp="1"/>
          </p:cNvSpPr>
          <p:nvPr>
            <p:ph type="title"/>
          </p:nvPr>
        </p:nvSpPr>
        <p:spPr/>
        <p:txBody>
          <a:bodyPr/>
          <a:lstStyle/>
          <a:p>
            <a:r>
              <a:rPr lang="en-US" b="1" i="0" dirty="0">
                <a:solidFill>
                  <a:srgbClr val="393939"/>
                </a:solidFill>
                <a:effectLst/>
                <a:latin typeface="arial" panose="020B0604020202020204" pitchFamily="34" charset="0"/>
              </a:rPr>
              <a:t>Step 4: Model Building And Training</a:t>
            </a:r>
            <a:endParaRPr lang="en-MY" dirty="0"/>
          </a:p>
        </p:txBody>
      </p:sp>
      <p:sp>
        <p:nvSpPr>
          <p:cNvPr id="3" name="Content Placeholder 2">
            <a:extLst>
              <a:ext uri="{FF2B5EF4-FFF2-40B4-BE49-F238E27FC236}">
                <a16:creationId xmlns:a16="http://schemas.microsoft.com/office/drawing/2014/main" id="{02A794DB-7B7E-D8E9-ECE7-C0B06110894C}"/>
              </a:ext>
            </a:extLst>
          </p:cNvPr>
          <p:cNvSpPr>
            <a:spLocks noGrp="1"/>
          </p:cNvSpPr>
          <p:nvPr>
            <p:ph idx="1"/>
          </p:nvPr>
        </p:nvSpPr>
        <p:spPr/>
        <p:txBody>
          <a:bodyPr>
            <a:normAutofit fontScale="70000" lnSpcReduction="20000"/>
          </a:bodyPr>
          <a:lstStyle/>
          <a:p>
            <a:pPr marL="0" indent="0" algn="l">
              <a:buNone/>
            </a:pPr>
            <a:r>
              <a:rPr lang="en-US" b="0" i="0" dirty="0">
                <a:solidFill>
                  <a:srgbClr val="393939"/>
                </a:solidFill>
                <a:effectLst/>
                <a:latin typeface="arial" panose="020B0604020202020204" pitchFamily="34" charset="0"/>
              </a:rPr>
              <a:t>At this step, you have gathered all the requirements to build your model. The stage is all set and now the solution modeling begins.</a:t>
            </a:r>
          </a:p>
          <a:p>
            <a:pPr marL="0" indent="0" algn="l">
              <a:buNone/>
            </a:pPr>
            <a:r>
              <a:rPr lang="en-US" b="0" i="0" dirty="0">
                <a:solidFill>
                  <a:srgbClr val="393939"/>
                </a:solidFill>
                <a:effectLst/>
                <a:latin typeface="arial" panose="020B0604020202020204" pitchFamily="34" charset="0"/>
              </a:rPr>
              <a:t>In this stage, ML engineers define the features of the model. Some of the factors to consider here are:</a:t>
            </a:r>
          </a:p>
          <a:p>
            <a:pPr algn="l">
              <a:buFont typeface="+mj-lt"/>
              <a:buAutoNum type="arabicPeriod"/>
            </a:pPr>
            <a:r>
              <a:rPr lang="en-US" b="0" i="0" dirty="0">
                <a:solidFill>
                  <a:srgbClr val="393939"/>
                </a:solidFill>
                <a:effectLst/>
                <a:latin typeface="arial" panose="020B0604020202020204" pitchFamily="34" charset="0"/>
              </a:rPr>
              <a:t>Use the same features for training and testing the model. Incoherence in the data at these two stages will lead to inaccurate results once the model is deployed in the real world.</a:t>
            </a:r>
          </a:p>
          <a:p>
            <a:pPr algn="l">
              <a:buFont typeface="+mj-lt"/>
              <a:buAutoNum type="arabicPeriod"/>
            </a:pPr>
            <a:r>
              <a:rPr lang="en-US" b="0" i="0" dirty="0">
                <a:solidFill>
                  <a:srgbClr val="393939"/>
                </a:solidFill>
                <a:effectLst/>
                <a:latin typeface="arial" panose="020B0604020202020204" pitchFamily="34" charset="0"/>
              </a:rPr>
              <a:t>Consider working with Subject Matter Experts. SMEs are well equipped to direct you on what features would be necessary for a model. They will help you reduce the time in reiterating the models and give you a head start in creating accurate models.</a:t>
            </a:r>
          </a:p>
          <a:p>
            <a:pPr algn="l">
              <a:buFont typeface="+mj-lt"/>
              <a:buAutoNum type="arabicPeriod"/>
            </a:pPr>
            <a:r>
              <a:rPr lang="en-US" b="0" i="0" dirty="0">
                <a:solidFill>
                  <a:srgbClr val="393939"/>
                </a:solidFill>
                <a:effectLst/>
                <a:latin typeface="arial" panose="020B0604020202020204" pitchFamily="34" charset="0"/>
              </a:rPr>
              <a:t>Be wary of the curse of dimensionality, which refers to using multiple features that might be irrelevant to the model. If you are using unnecessary features, then the model accuracy takes a dip.</a:t>
            </a:r>
          </a:p>
          <a:p>
            <a:pPr algn="l"/>
            <a:r>
              <a:rPr lang="en-US" b="0" i="0" dirty="0">
                <a:solidFill>
                  <a:srgbClr val="393939"/>
                </a:solidFill>
                <a:effectLst/>
                <a:latin typeface="arial" panose="020B0604020202020204" pitchFamily="34" charset="0"/>
              </a:rPr>
              <a:t>Once you define the features, the next step is to choose the most suitable algorithm. Consider model interpretability when selecting an algorithm. You do not want to end up with a model whose predictions and decisions would be hard to explain.</a:t>
            </a:r>
          </a:p>
          <a:p>
            <a:endParaRPr lang="en-MY" dirty="0"/>
          </a:p>
        </p:txBody>
      </p:sp>
    </p:spTree>
    <p:extLst>
      <p:ext uri="{BB962C8B-B14F-4D97-AF65-F5344CB8AC3E}">
        <p14:creationId xmlns:p14="http://schemas.microsoft.com/office/powerpoint/2010/main" val="390271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0A586-5A5A-ABF4-5675-5D2037ED2659}"/>
              </a:ext>
            </a:extLst>
          </p:cNvPr>
          <p:cNvSpPr>
            <a:spLocks noGrp="1"/>
          </p:cNvSpPr>
          <p:nvPr>
            <p:ph idx="1"/>
          </p:nvPr>
        </p:nvSpPr>
        <p:spPr>
          <a:xfrm>
            <a:off x="751935" y="1253331"/>
            <a:ext cx="10515600" cy="4351338"/>
          </a:xfrm>
        </p:spPr>
        <p:txBody>
          <a:bodyPr/>
          <a:lstStyle/>
          <a:p>
            <a:pPr algn="l"/>
            <a:r>
              <a:rPr lang="en-US" b="0" i="0" dirty="0">
                <a:solidFill>
                  <a:srgbClr val="393939"/>
                </a:solidFill>
                <a:effectLst/>
                <a:latin typeface="arial" panose="020B0604020202020204" pitchFamily="34" charset="0"/>
              </a:rPr>
              <a:t>Upon selecting the appropriate algorithm and building a model, you will have to test it with the training data. Remember, the model will not give the expected result in the first go. You will have to tune the hyperparameters, change the number of trees of a random forest, or change the number of layers in a neural network. At this stage, you can also use pre-trained models and reuse them to build a new model.</a:t>
            </a:r>
          </a:p>
          <a:p>
            <a:pPr algn="l"/>
            <a:r>
              <a:rPr lang="en-US" b="0" i="0" dirty="0">
                <a:solidFill>
                  <a:srgbClr val="393939"/>
                </a:solidFill>
                <a:effectLst/>
                <a:latin typeface="arial" panose="020B0604020202020204" pitchFamily="34" charset="0"/>
              </a:rPr>
              <a:t>Each iteration of the model should ideally be versioned so that you can monitor its output easily.</a:t>
            </a:r>
          </a:p>
          <a:p>
            <a:endParaRPr lang="en-MY" dirty="0"/>
          </a:p>
        </p:txBody>
      </p:sp>
    </p:spTree>
    <p:extLst>
      <p:ext uri="{BB962C8B-B14F-4D97-AF65-F5344CB8AC3E}">
        <p14:creationId xmlns:p14="http://schemas.microsoft.com/office/powerpoint/2010/main" val="2768891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D26A-E726-2FB9-353A-95551DAC679B}"/>
              </a:ext>
            </a:extLst>
          </p:cNvPr>
          <p:cNvSpPr>
            <a:spLocks noGrp="1"/>
          </p:cNvSpPr>
          <p:nvPr>
            <p:ph type="title"/>
          </p:nvPr>
        </p:nvSpPr>
        <p:spPr/>
        <p:txBody>
          <a:bodyPr/>
          <a:lstStyle/>
          <a:p>
            <a:r>
              <a:rPr lang="en-MY" b="1" i="0" dirty="0">
                <a:solidFill>
                  <a:srgbClr val="393939"/>
                </a:solidFill>
                <a:effectLst/>
                <a:latin typeface="arial" panose="020B0604020202020204" pitchFamily="34" charset="0"/>
              </a:rPr>
              <a:t>Step 5: Model Testing</a:t>
            </a:r>
            <a:endParaRPr lang="en-MY" dirty="0"/>
          </a:p>
        </p:txBody>
      </p:sp>
      <p:sp>
        <p:nvSpPr>
          <p:cNvPr id="3" name="Content Placeholder 2">
            <a:extLst>
              <a:ext uri="{FF2B5EF4-FFF2-40B4-BE49-F238E27FC236}">
                <a16:creationId xmlns:a16="http://schemas.microsoft.com/office/drawing/2014/main" id="{7AED0D8E-3BDF-C0F7-AE5C-EF1181E8F420}"/>
              </a:ext>
            </a:extLst>
          </p:cNvPr>
          <p:cNvSpPr>
            <a:spLocks noGrp="1"/>
          </p:cNvSpPr>
          <p:nvPr>
            <p:ph idx="1"/>
          </p:nvPr>
        </p:nvSpPr>
        <p:spPr/>
        <p:txBody>
          <a:bodyPr/>
          <a:lstStyle/>
          <a:p>
            <a:pPr algn="l"/>
            <a:r>
              <a:rPr lang="en-US" b="0" i="0" dirty="0">
                <a:solidFill>
                  <a:srgbClr val="393939"/>
                </a:solidFill>
                <a:effectLst/>
                <a:latin typeface="arial" panose="020B0604020202020204" pitchFamily="34" charset="0"/>
              </a:rPr>
              <a:t>You train and tune the model using the training and the validation data sets respectively. However, the model would mostly behave differently when deployed in the real world, which is fine.</a:t>
            </a:r>
          </a:p>
          <a:p>
            <a:pPr algn="l"/>
            <a:r>
              <a:rPr lang="en-US" b="0" i="0" dirty="0">
                <a:solidFill>
                  <a:srgbClr val="393939"/>
                </a:solidFill>
                <a:effectLst/>
                <a:latin typeface="arial" panose="020B0604020202020204" pitchFamily="34" charset="0"/>
              </a:rPr>
              <a:t>The main objective of this step is to minimize the change in model behavior upon its deployment in the real world. For this purpose, multiple experiments are carried out on the model using all three data sets – training, validation, and testing.</a:t>
            </a:r>
          </a:p>
          <a:p>
            <a:endParaRPr lang="en-MY" dirty="0"/>
          </a:p>
        </p:txBody>
      </p:sp>
    </p:spTree>
    <p:extLst>
      <p:ext uri="{BB962C8B-B14F-4D97-AF65-F5344CB8AC3E}">
        <p14:creationId xmlns:p14="http://schemas.microsoft.com/office/powerpoint/2010/main" val="19380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526121-3402-0243-94B8-18401DD3FFDF}"/>
              </a:ext>
            </a:extLst>
          </p:cNvPr>
          <p:cNvSpPr>
            <a:spLocks noGrp="1"/>
          </p:cNvSpPr>
          <p:nvPr>
            <p:ph idx="1"/>
          </p:nvPr>
        </p:nvSpPr>
        <p:spPr>
          <a:xfrm>
            <a:off x="838200" y="845389"/>
            <a:ext cx="10515600" cy="5331574"/>
          </a:xfrm>
        </p:spPr>
        <p:txBody>
          <a:bodyPr>
            <a:normAutofit/>
          </a:bodyPr>
          <a:lstStyle/>
          <a:p>
            <a:pPr algn="l"/>
            <a:r>
              <a:rPr lang="en-US" b="0" i="0" dirty="0">
                <a:solidFill>
                  <a:srgbClr val="393939"/>
                </a:solidFill>
                <a:effectLst/>
                <a:latin typeface="arial" panose="020B0604020202020204" pitchFamily="34" charset="0"/>
              </a:rPr>
              <a:t>In case your model performs poorly on the training data, you will have to improve the model. You can do it by selecting a better algorithm, increasing the quality of data, or feeding more data to the model.</a:t>
            </a:r>
          </a:p>
          <a:p>
            <a:pPr algn="l"/>
            <a:r>
              <a:rPr lang="en-US" b="0" i="0" dirty="0">
                <a:solidFill>
                  <a:srgbClr val="393939"/>
                </a:solidFill>
                <a:effectLst/>
                <a:latin typeface="arial" panose="020B0604020202020204" pitchFamily="34" charset="0"/>
              </a:rPr>
              <a:t>If your model does not perform well on testing data, then the model might be unable to extend the algorithm. There might be the issue of overfitting where the model is too closely fit with a limited number of data points. The best solution then would be to add more data to the model.</a:t>
            </a:r>
          </a:p>
          <a:p>
            <a:pPr algn="l"/>
            <a:r>
              <a:rPr lang="en-US" b="0" i="0" dirty="0">
                <a:solidFill>
                  <a:srgbClr val="393939"/>
                </a:solidFill>
                <a:effectLst/>
                <a:latin typeface="arial" panose="020B0604020202020204" pitchFamily="34" charset="0"/>
              </a:rPr>
              <a:t>This stage involves carrying out multiple experiments on the model to bring out its best abilities and minimize the changes it undergoes post-deployment.</a:t>
            </a:r>
          </a:p>
          <a:p>
            <a:endParaRPr lang="en-MY" dirty="0"/>
          </a:p>
        </p:txBody>
      </p:sp>
    </p:spTree>
    <p:extLst>
      <p:ext uri="{BB962C8B-B14F-4D97-AF65-F5344CB8AC3E}">
        <p14:creationId xmlns:p14="http://schemas.microsoft.com/office/powerpoint/2010/main" val="3509592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78E49-4FD2-837B-9AF5-955FEA37C017}"/>
              </a:ext>
            </a:extLst>
          </p:cNvPr>
          <p:cNvSpPr>
            <a:spLocks noGrp="1"/>
          </p:cNvSpPr>
          <p:nvPr>
            <p:ph type="title"/>
          </p:nvPr>
        </p:nvSpPr>
        <p:spPr/>
        <p:txBody>
          <a:bodyPr/>
          <a:lstStyle/>
          <a:p>
            <a:r>
              <a:rPr lang="en-MY" b="1" i="0" dirty="0">
                <a:solidFill>
                  <a:srgbClr val="393939"/>
                </a:solidFill>
                <a:effectLst/>
                <a:latin typeface="arial" panose="020B0604020202020204" pitchFamily="34" charset="0"/>
              </a:rPr>
              <a:t>Step 6: Model Deployment</a:t>
            </a:r>
            <a:endParaRPr lang="en-MY" dirty="0"/>
          </a:p>
        </p:txBody>
      </p:sp>
      <p:sp>
        <p:nvSpPr>
          <p:cNvPr id="3" name="Content Placeholder 2">
            <a:extLst>
              <a:ext uri="{FF2B5EF4-FFF2-40B4-BE49-F238E27FC236}">
                <a16:creationId xmlns:a16="http://schemas.microsoft.com/office/drawing/2014/main" id="{DD6D3D8F-020A-19C3-B2BC-BE3B1788A376}"/>
              </a:ext>
            </a:extLst>
          </p:cNvPr>
          <p:cNvSpPr>
            <a:spLocks noGrp="1"/>
          </p:cNvSpPr>
          <p:nvPr>
            <p:ph idx="1"/>
          </p:nvPr>
        </p:nvSpPr>
        <p:spPr/>
        <p:txBody>
          <a:bodyPr>
            <a:normAutofit fontScale="85000" lnSpcReduction="20000"/>
          </a:bodyPr>
          <a:lstStyle/>
          <a:p>
            <a:pPr marL="0" indent="0" algn="l">
              <a:buNone/>
            </a:pPr>
            <a:r>
              <a:rPr lang="en-US" b="0" i="0" dirty="0">
                <a:solidFill>
                  <a:srgbClr val="393939"/>
                </a:solidFill>
                <a:effectLst/>
                <a:latin typeface="arial" panose="020B0604020202020204" pitchFamily="34" charset="0"/>
              </a:rPr>
              <a:t>Once you test your model with different datasets, you will have to validate model performance using the business parameters defined in Step 1. Analyze whether the KPIs and the business objective of the model are achieved. In case the set parameters are not met, consider changing the model or improving the quality and the quantity of the data.</a:t>
            </a:r>
          </a:p>
          <a:p>
            <a:pPr marL="0" indent="0" algn="l">
              <a:buNone/>
            </a:pPr>
            <a:r>
              <a:rPr lang="en-US" b="0" i="0" dirty="0">
                <a:solidFill>
                  <a:srgbClr val="393939"/>
                </a:solidFill>
                <a:effectLst/>
                <a:latin typeface="arial" panose="020B0604020202020204" pitchFamily="34" charset="0"/>
              </a:rPr>
              <a:t>Upon meeting all defined parameters, deploy the model into the intended infrastructure like the cloud, at the edge, or on-premises environment. However, before deployment you should consider the following points:</a:t>
            </a:r>
          </a:p>
          <a:p>
            <a:pPr algn="l">
              <a:buFont typeface="Arial" panose="020B0604020202020204" pitchFamily="34" charset="0"/>
              <a:buChar char="•"/>
            </a:pPr>
            <a:r>
              <a:rPr lang="en-US" b="0" i="0" dirty="0">
                <a:solidFill>
                  <a:srgbClr val="393939"/>
                </a:solidFill>
                <a:effectLst/>
                <a:latin typeface="arial" panose="020B0604020202020204" pitchFamily="34" charset="0"/>
              </a:rPr>
              <a:t>Make sure you plant to continuously measure and monitor the model performance</a:t>
            </a:r>
          </a:p>
          <a:p>
            <a:pPr algn="l">
              <a:buFont typeface="Arial" panose="020B0604020202020204" pitchFamily="34" charset="0"/>
              <a:buChar char="•"/>
            </a:pPr>
            <a:r>
              <a:rPr lang="en-US" b="0" i="0" dirty="0">
                <a:solidFill>
                  <a:srgbClr val="393939"/>
                </a:solidFill>
                <a:effectLst/>
                <a:latin typeface="arial" panose="020B0604020202020204" pitchFamily="34" charset="0"/>
              </a:rPr>
              <a:t>Define a baseline to measure future iterations of the model</a:t>
            </a:r>
          </a:p>
          <a:p>
            <a:pPr algn="l">
              <a:buFont typeface="Arial" panose="020B0604020202020204" pitchFamily="34" charset="0"/>
              <a:buChar char="•"/>
            </a:pPr>
            <a:r>
              <a:rPr lang="en-US" b="0" i="0" dirty="0">
                <a:solidFill>
                  <a:srgbClr val="393939"/>
                </a:solidFill>
                <a:effectLst/>
                <a:latin typeface="arial" panose="020B0604020202020204" pitchFamily="34" charset="0"/>
              </a:rPr>
              <a:t>Keep iterating the model to improve model performance with the changing data</a:t>
            </a:r>
          </a:p>
          <a:p>
            <a:endParaRPr lang="en-MY" dirty="0"/>
          </a:p>
        </p:txBody>
      </p:sp>
    </p:spTree>
    <p:extLst>
      <p:ext uri="{BB962C8B-B14F-4D97-AF65-F5344CB8AC3E}">
        <p14:creationId xmlns:p14="http://schemas.microsoft.com/office/powerpoint/2010/main" val="424252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832EA-13A5-C8CE-2DF0-49B00813E5B3}"/>
              </a:ext>
            </a:extLst>
          </p:cNvPr>
          <p:cNvSpPr>
            <a:spLocks noGrp="1"/>
          </p:cNvSpPr>
          <p:nvPr>
            <p:ph type="title"/>
          </p:nvPr>
        </p:nvSpPr>
        <p:spPr/>
        <p:txBody>
          <a:bodyPr/>
          <a:lstStyle/>
          <a:p>
            <a:r>
              <a:rPr lang="it-IT" b="1" i="0" dirty="0">
                <a:solidFill>
                  <a:srgbClr val="393939"/>
                </a:solidFill>
                <a:effectLst/>
                <a:latin typeface="arial" panose="020B0604020202020204" pitchFamily="34" charset="0"/>
              </a:rPr>
              <a:t>A Note On Model Governance</a:t>
            </a:r>
            <a:endParaRPr lang="en-MY" dirty="0"/>
          </a:p>
        </p:txBody>
      </p:sp>
      <p:sp>
        <p:nvSpPr>
          <p:cNvPr id="3" name="Content Placeholder 2">
            <a:extLst>
              <a:ext uri="{FF2B5EF4-FFF2-40B4-BE49-F238E27FC236}">
                <a16:creationId xmlns:a16="http://schemas.microsoft.com/office/drawing/2014/main" id="{B94CC8C6-5A03-B473-0F8B-198DEB491D81}"/>
              </a:ext>
            </a:extLst>
          </p:cNvPr>
          <p:cNvSpPr>
            <a:spLocks noGrp="1"/>
          </p:cNvSpPr>
          <p:nvPr>
            <p:ph idx="1"/>
          </p:nvPr>
        </p:nvSpPr>
        <p:spPr/>
        <p:txBody>
          <a:bodyPr>
            <a:normAutofit fontScale="70000" lnSpcReduction="20000"/>
          </a:bodyPr>
          <a:lstStyle/>
          <a:p>
            <a:pPr marL="0" indent="0" algn="l">
              <a:buNone/>
            </a:pPr>
            <a:r>
              <a:rPr lang="en-US" b="0" i="0" dirty="0">
                <a:solidFill>
                  <a:srgbClr val="393939"/>
                </a:solidFill>
                <a:effectLst/>
                <a:latin typeface="arial" panose="020B0604020202020204" pitchFamily="34" charset="0"/>
              </a:rPr>
              <a:t>Model governance is not a defined step in an AI model lifecycle. But it is necessary to ensure the model adapts to the changing environment without many changes in its results.</a:t>
            </a:r>
          </a:p>
          <a:p>
            <a:pPr marL="0" indent="0" algn="l">
              <a:buNone/>
            </a:pPr>
            <a:r>
              <a:rPr lang="en-US" b="0" i="0" dirty="0">
                <a:solidFill>
                  <a:srgbClr val="393939"/>
                </a:solidFill>
                <a:effectLst/>
                <a:latin typeface="arial" panose="020B0604020202020204" pitchFamily="34" charset="0"/>
              </a:rPr>
              <a:t>When a model is deployed in the real world, the data fed to it becomes very dynamic. Apart from the data, there might be changes in the technology, business goals, or a drastic real-world change like a pandemic.</a:t>
            </a:r>
          </a:p>
          <a:p>
            <a:pPr marL="0" indent="0" algn="l">
              <a:buNone/>
            </a:pPr>
            <a:r>
              <a:rPr lang="en-US" b="0" i="0" dirty="0">
                <a:solidFill>
                  <a:srgbClr val="393939"/>
                </a:solidFill>
                <a:effectLst/>
                <a:latin typeface="arial" panose="020B0604020202020204" pitchFamily="34" charset="0"/>
              </a:rPr>
              <a:t>While monitoring the model performance, it is also crucial to analyze how the above changes affect the model. Accordingly, you will have to reiterate the model. Consider monitoring the model for the following parameters:</a:t>
            </a:r>
          </a:p>
          <a:p>
            <a:pPr algn="l">
              <a:buFont typeface="Arial" panose="020B0604020202020204" pitchFamily="34" charset="0"/>
              <a:buChar char="•"/>
            </a:pPr>
            <a:r>
              <a:rPr lang="en-US" b="0" i="0" dirty="0">
                <a:solidFill>
                  <a:srgbClr val="393939"/>
                </a:solidFill>
                <a:effectLst/>
                <a:latin typeface="arial" panose="020B0604020202020204" pitchFamily="34" charset="0"/>
              </a:rPr>
              <a:t>Deviations from the pre-defined accuracy of the model</a:t>
            </a:r>
          </a:p>
          <a:p>
            <a:pPr algn="l">
              <a:buFont typeface="Arial" panose="020B0604020202020204" pitchFamily="34" charset="0"/>
              <a:buChar char="•"/>
            </a:pPr>
            <a:r>
              <a:rPr lang="en-US" b="0" i="0" dirty="0">
                <a:solidFill>
                  <a:srgbClr val="393939"/>
                </a:solidFill>
                <a:effectLst/>
                <a:latin typeface="arial" panose="020B0604020202020204" pitchFamily="34" charset="0"/>
              </a:rPr>
              <a:t>Irregular decisions or predictions</a:t>
            </a:r>
          </a:p>
          <a:p>
            <a:pPr algn="l">
              <a:buFont typeface="Arial" panose="020B0604020202020204" pitchFamily="34" charset="0"/>
              <a:buChar char="•"/>
            </a:pPr>
            <a:r>
              <a:rPr lang="en-US" b="0" i="0" dirty="0">
                <a:solidFill>
                  <a:srgbClr val="393939"/>
                </a:solidFill>
                <a:effectLst/>
                <a:latin typeface="arial" panose="020B0604020202020204" pitchFamily="34" charset="0"/>
              </a:rPr>
              <a:t>Drifts in the data affecting the model performance</a:t>
            </a:r>
          </a:p>
          <a:p>
            <a:pPr marL="0" indent="0" algn="l">
              <a:buNone/>
            </a:pPr>
            <a:r>
              <a:rPr lang="en-US" b="0" i="0" dirty="0">
                <a:solidFill>
                  <a:srgbClr val="393939"/>
                </a:solidFill>
                <a:effectLst/>
                <a:latin typeface="arial" panose="020B0604020202020204" pitchFamily="34" charset="0"/>
              </a:rPr>
              <a:t>Remember, model deployment is only the first step in the AI model lifecycle. You will have to continuously keep iterating the model to keep up with the changes in data, technology, and business.</a:t>
            </a:r>
          </a:p>
          <a:p>
            <a:endParaRPr lang="en-MY" dirty="0"/>
          </a:p>
        </p:txBody>
      </p:sp>
    </p:spTree>
    <p:extLst>
      <p:ext uri="{BB962C8B-B14F-4D97-AF65-F5344CB8AC3E}">
        <p14:creationId xmlns:p14="http://schemas.microsoft.com/office/powerpoint/2010/main" val="4148993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53A4E-3927-7D67-AFD5-E84B5CA09340}"/>
              </a:ext>
            </a:extLst>
          </p:cNvPr>
          <p:cNvSpPr>
            <a:spLocks noGrp="1"/>
          </p:cNvSpPr>
          <p:nvPr>
            <p:ph type="title"/>
          </p:nvPr>
        </p:nvSpPr>
        <p:spPr/>
        <p:txBody>
          <a:bodyPr/>
          <a:lstStyle/>
          <a:p>
            <a:r>
              <a:rPr lang="en-MY" dirty="0"/>
              <a:t>Next Step?</a:t>
            </a:r>
          </a:p>
        </p:txBody>
      </p:sp>
    </p:spTree>
    <p:extLst>
      <p:ext uri="{BB962C8B-B14F-4D97-AF65-F5344CB8AC3E}">
        <p14:creationId xmlns:p14="http://schemas.microsoft.com/office/powerpoint/2010/main" val="18980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F02B-15C0-5E14-4FB2-70E424D9F7A3}"/>
              </a:ext>
            </a:extLst>
          </p:cNvPr>
          <p:cNvSpPr>
            <a:spLocks noGrp="1"/>
          </p:cNvSpPr>
          <p:nvPr>
            <p:ph type="title"/>
          </p:nvPr>
        </p:nvSpPr>
        <p:spPr/>
        <p:txBody>
          <a:bodyPr/>
          <a:lstStyle/>
          <a:p>
            <a:r>
              <a:rPr lang="en-MY" dirty="0"/>
              <a:t>The trend</a:t>
            </a:r>
          </a:p>
        </p:txBody>
      </p:sp>
      <p:sp>
        <p:nvSpPr>
          <p:cNvPr id="3" name="Content Placeholder 2">
            <a:extLst>
              <a:ext uri="{FF2B5EF4-FFF2-40B4-BE49-F238E27FC236}">
                <a16:creationId xmlns:a16="http://schemas.microsoft.com/office/drawing/2014/main" id="{8B794240-6CAD-52FD-8DF2-9343BD4D1496}"/>
              </a:ext>
            </a:extLst>
          </p:cNvPr>
          <p:cNvSpPr>
            <a:spLocks noGrp="1"/>
          </p:cNvSpPr>
          <p:nvPr>
            <p:ph idx="1"/>
          </p:nvPr>
        </p:nvSpPr>
        <p:spPr/>
        <p:txBody>
          <a:bodyPr>
            <a:normAutofit fontScale="85000" lnSpcReduction="10000"/>
          </a:bodyPr>
          <a:lstStyle/>
          <a:p>
            <a:pPr algn="l"/>
            <a:r>
              <a:rPr lang="en-US" b="0" i="0" dirty="0">
                <a:solidFill>
                  <a:srgbClr val="393939"/>
                </a:solidFill>
                <a:effectLst/>
                <a:latin typeface="arial" panose="020B0604020202020204" pitchFamily="34" charset="0"/>
              </a:rPr>
              <a:t>In 2019, </a:t>
            </a:r>
            <a:r>
              <a:rPr lang="en-US" b="0" i="0" dirty="0" err="1">
                <a:solidFill>
                  <a:srgbClr val="393939"/>
                </a:solidFill>
                <a:effectLst/>
                <a:latin typeface="arial" panose="020B0604020202020204" pitchFamily="34" charset="0"/>
              </a:rPr>
              <a:t>Venturebeat</a:t>
            </a:r>
            <a:r>
              <a:rPr lang="en-US" b="0" i="0" dirty="0">
                <a:solidFill>
                  <a:srgbClr val="393939"/>
                </a:solidFill>
                <a:effectLst/>
                <a:latin typeface="arial" panose="020B0604020202020204" pitchFamily="34" charset="0"/>
              </a:rPr>
              <a:t> reported that almost 87% of data science projects do not get into production. </a:t>
            </a:r>
            <a:r>
              <a:rPr lang="en-US" b="0" i="0" dirty="0" err="1">
                <a:solidFill>
                  <a:srgbClr val="393939"/>
                </a:solidFill>
                <a:effectLst/>
                <a:latin typeface="arial" panose="020B0604020202020204" pitchFamily="34" charset="0"/>
              </a:rPr>
              <a:t>Redapt</a:t>
            </a:r>
            <a:r>
              <a:rPr lang="en-US" b="0" i="0" dirty="0">
                <a:solidFill>
                  <a:srgbClr val="393939"/>
                </a:solidFill>
                <a:effectLst/>
                <a:latin typeface="arial" panose="020B0604020202020204" pitchFamily="34" charset="0"/>
              </a:rPr>
              <a:t>, an end-to-end technology solution provider, also reported a similar number of 90% ML models not making it to production.</a:t>
            </a:r>
          </a:p>
          <a:p>
            <a:pPr algn="l"/>
            <a:r>
              <a:rPr lang="en-US" b="0" i="0" dirty="0">
                <a:solidFill>
                  <a:srgbClr val="393939"/>
                </a:solidFill>
                <a:effectLst/>
                <a:latin typeface="arial" panose="020B0604020202020204" pitchFamily="34" charset="0"/>
              </a:rPr>
              <a:t>However, there has been an improvement. In 2020, enterprises realized the need for AI in their business. Due to COVID-19, most companies have scaled up their AI adoption and increased their AI investment.</a:t>
            </a:r>
          </a:p>
          <a:p>
            <a:pPr algn="l"/>
            <a:r>
              <a:rPr lang="en-US" b="0" i="0" dirty="0">
                <a:solidFill>
                  <a:srgbClr val="393939"/>
                </a:solidFill>
                <a:effectLst/>
                <a:latin typeface="arial" panose="020B0604020202020204" pitchFamily="34" charset="0"/>
              </a:rPr>
              <a:t>According to the 2020 State Of The ML Report by </a:t>
            </a:r>
            <a:r>
              <a:rPr lang="en-US" b="0" i="0" dirty="0" err="1">
                <a:solidFill>
                  <a:srgbClr val="393939"/>
                </a:solidFill>
                <a:effectLst/>
                <a:latin typeface="arial" panose="020B0604020202020204" pitchFamily="34" charset="0"/>
              </a:rPr>
              <a:t>Algorithmia</a:t>
            </a:r>
            <a:r>
              <a:rPr lang="en-US" b="0" i="0" dirty="0">
                <a:solidFill>
                  <a:srgbClr val="393939"/>
                </a:solidFill>
                <a:effectLst/>
                <a:latin typeface="arial" panose="020B0604020202020204" pitchFamily="34" charset="0"/>
              </a:rPr>
              <a:t>, AI model development has become much more efficient. It reported that almost 50% of the enterprises deployed an ML model between 8 to 90 days.</a:t>
            </a:r>
          </a:p>
          <a:p>
            <a:pPr algn="l"/>
            <a:r>
              <a:rPr lang="en-US" b="0" i="0" dirty="0">
                <a:solidFill>
                  <a:srgbClr val="393939"/>
                </a:solidFill>
                <a:effectLst/>
                <a:latin typeface="arial" panose="020B0604020202020204" pitchFamily="34" charset="0"/>
              </a:rPr>
              <a:t>This statistic shows the improvement in enterprise AI adoption. Yet, to completely harness the power of AI in your business, you need to build and deploy multiple models.</a:t>
            </a:r>
          </a:p>
          <a:p>
            <a:endParaRPr lang="en-MY" dirty="0"/>
          </a:p>
        </p:txBody>
      </p:sp>
    </p:spTree>
    <p:extLst>
      <p:ext uri="{BB962C8B-B14F-4D97-AF65-F5344CB8AC3E}">
        <p14:creationId xmlns:p14="http://schemas.microsoft.com/office/powerpoint/2010/main" val="187864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944B-C519-E163-E246-241EB14C8CF6}"/>
              </a:ext>
            </a:extLst>
          </p:cNvPr>
          <p:cNvSpPr>
            <a:spLocks noGrp="1"/>
          </p:cNvSpPr>
          <p:nvPr>
            <p:ph type="title"/>
          </p:nvPr>
        </p:nvSpPr>
        <p:spPr/>
        <p:txBody>
          <a:bodyPr>
            <a:normAutofit/>
          </a:bodyPr>
          <a:lstStyle/>
          <a:p>
            <a:r>
              <a:rPr lang="en-US" b="1" i="0" dirty="0">
                <a:solidFill>
                  <a:srgbClr val="393939"/>
                </a:solidFill>
                <a:effectLst/>
                <a:latin typeface="arial" panose="020B0604020202020204" pitchFamily="34" charset="0"/>
              </a:rPr>
              <a:t>The AI Model Development Lifecycle</a:t>
            </a:r>
            <a:endParaRPr lang="en-MY" dirty="0"/>
          </a:p>
        </p:txBody>
      </p:sp>
      <p:sp>
        <p:nvSpPr>
          <p:cNvPr id="3" name="Content Placeholder 2">
            <a:extLst>
              <a:ext uri="{FF2B5EF4-FFF2-40B4-BE49-F238E27FC236}">
                <a16:creationId xmlns:a16="http://schemas.microsoft.com/office/drawing/2014/main" id="{38F440DE-80B0-1285-9CA3-C5749DA61B43}"/>
              </a:ext>
            </a:extLst>
          </p:cNvPr>
          <p:cNvSpPr>
            <a:spLocks noGrp="1"/>
          </p:cNvSpPr>
          <p:nvPr>
            <p:ph idx="1"/>
          </p:nvPr>
        </p:nvSpPr>
        <p:spPr/>
        <p:txBody>
          <a:bodyPr/>
          <a:lstStyle/>
          <a:p>
            <a:r>
              <a:rPr lang="en-US" b="0" i="0" dirty="0">
                <a:solidFill>
                  <a:srgbClr val="393939"/>
                </a:solidFill>
                <a:effectLst/>
                <a:latin typeface="arial" panose="020B0604020202020204" pitchFamily="34" charset="0"/>
              </a:rPr>
              <a:t>AI model development involves multiple stages interconnected to each other. The block diagram below will help you understand every step.</a:t>
            </a:r>
            <a:endParaRPr lang="en-MY" dirty="0"/>
          </a:p>
        </p:txBody>
      </p:sp>
      <p:pic>
        <p:nvPicPr>
          <p:cNvPr id="1026" name="Picture 2" descr="6130761a5a7be322bb3438ca_AI-model-dev">
            <a:extLst>
              <a:ext uri="{FF2B5EF4-FFF2-40B4-BE49-F238E27FC236}">
                <a16:creationId xmlns:a16="http://schemas.microsoft.com/office/drawing/2014/main" id="{6CFD0F86-767F-5CB7-ED96-A51F58D38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73" y="3162300"/>
            <a:ext cx="984885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123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F47D-91C0-47A0-BC71-3427D1813EF6}"/>
              </a:ext>
            </a:extLst>
          </p:cNvPr>
          <p:cNvSpPr>
            <a:spLocks noGrp="1"/>
          </p:cNvSpPr>
          <p:nvPr>
            <p:ph type="title"/>
          </p:nvPr>
        </p:nvSpPr>
        <p:spPr/>
        <p:txBody>
          <a:bodyPr>
            <a:normAutofit/>
          </a:bodyPr>
          <a:lstStyle/>
          <a:p>
            <a:r>
              <a:rPr lang="en-US" b="1" i="0" dirty="0">
                <a:solidFill>
                  <a:srgbClr val="393939"/>
                </a:solidFill>
                <a:effectLst/>
                <a:latin typeface="arial" panose="020B0604020202020204" pitchFamily="34" charset="0"/>
              </a:rPr>
              <a:t>Step 1: Identification Of The Business Problem</a:t>
            </a:r>
            <a:endParaRPr lang="en-MY" dirty="0"/>
          </a:p>
        </p:txBody>
      </p:sp>
      <p:sp>
        <p:nvSpPr>
          <p:cNvPr id="3" name="Content Placeholder 2">
            <a:extLst>
              <a:ext uri="{FF2B5EF4-FFF2-40B4-BE49-F238E27FC236}">
                <a16:creationId xmlns:a16="http://schemas.microsoft.com/office/drawing/2014/main" id="{95EAA7D2-05DE-341C-B6C0-26DA906E8B7D}"/>
              </a:ext>
            </a:extLst>
          </p:cNvPr>
          <p:cNvSpPr>
            <a:spLocks noGrp="1"/>
          </p:cNvSpPr>
          <p:nvPr>
            <p:ph idx="1"/>
          </p:nvPr>
        </p:nvSpPr>
        <p:spPr/>
        <p:txBody>
          <a:bodyPr>
            <a:normAutofit fontScale="92500" lnSpcReduction="20000"/>
          </a:bodyPr>
          <a:lstStyle/>
          <a:p>
            <a:pPr marL="0" indent="0" algn="l">
              <a:buNone/>
            </a:pPr>
            <a:r>
              <a:rPr lang="en-US" b="0" i="0" dirty="0">
                <a:solidFill>
                  <a:srgbClr val="393939"/>
                </a:solidFill>
                <a:effectLst/>
                <a:latin typeface="arial" panose="020B0604020202020204" pitchFamily="34" charset="0"/>
              </a:rPr>
              <a:t>Andrew Ng, the founder of deeplearning.ai always prefers seeing AI applications as a business problem. Instead of asking how to improve your artificial intelligence, he suggests asking how to improve your business.</a:t>
            </a:r>
          </a:p>
          <a:p>
            <a:pPr marL="0" indent="0" algn="l">
              <a:buNone/>
            </a:pPr>
            <a:r>
              <a:rPr lang="en-US" b="0" i="0" dirty="0">
                <a:solidFill>
                  <a:srgbClr val="393939"/>
                </a:solidFill>
                <a:effectLst/>
                <a:latin typeface="arial" panose="020B0604020202020204" pitchFamily="34" charset="0"/>
              </a:rPr>
              <a:t>So, in the first step of your model development, define the business problem you are looking to solve. At this stage, you need to ask the following questions.</a:t>
            </a:r>
          </a:p>
          <a:p>
            <a:pPr algn="l">
              <a:buFont typeface="Arial" panose="020B0604020202020204" pitchFamily="34" charset="0"/>
              <a:buChar char="•"/>
            </a:pPr>
            <a:r>
              <a:rPr lang="en-US" b="0" i="0" dirty="0">
                <a:solidFill>
                  <a:srgbClr val="393939"/>
                </a:solidFill>
                <a:effectLst/>
                <a:latin typeface="arial" panose="020B0604020202020204" pitchFamily="34" charset="0"/>
              </a:rPr>
              <a:t>What results are you expecting from the process?</a:t>
            </a:r>
          </a:p>
          <a:p>
            <a:pPr algn="l">
              <a:buFont typeface="Arial" panose="020B0604020202020204" pitchFamily="34" charset="0"/>
              <a:buChar char="•"/>
            </a:pPr>
            <a:r>
              <a:rPr lang="en-US" b="0" i="0" dirty="0">
                <a:solidFill>
                  <a:srgbClr val="393939"/>
                </a:solidFill>
                <a:effectLst/>
                <a:latin typeface="arial" panose="020B0604020202020204" pitchFamily="34" charset="0"/>
              </a:rPr>
              <a:t>What processes are in use to solve this problem?</a:t>
            </a:r>
          </a:p>
          <a:p>
            <a:pPr algn="l">
              <a:buFont typeface="Arial" panose="020B0604020202020204" pitchFamily="34" charset="0"/>
              <a:buChar char="•"/>
            </a:pPr>
            <a:r>
              <a:rPr lang="en-US" b="0" i="0" dirty="0">
                <a:solidFill>
                  <a:srgbClr val="393939"/>
                </a:solidFill>
                <a:effectLst/>
                <a:latin typeface="arial" panose="020B0604020202020204" pitchFamily="34" charset="0"/>
              </a:rPr>
              <a:t>How do you see AI improving the current process?</a:t>
            </a:r>
          </a:p>
          <a:p>
            <a:pPr algn="l">
              <a:buFont typeface="Arial" panose="020B0604020202020204" pitchFamily="34" charset="0"/>
              <a:buChar char="•"/>
            </a:pPr>
            <a:r>
              <a:rPr lang="en-US" b="0" i="0" dirty="0">
                <a:solidFill>
                  <a:srgbClr val="393939"/>
                </a:solidFill>
                <a:effectLst/>
                <a:latin typeface="arial" panose="020B0604020202020204" pitchFamily="34" charset="0"/>
              </a:rPr>
              <a:t>What are the KPIs that will help you track progress?</a:t>
            </a:r>
          </a:p>
          <a:p>
            <a:pPr algn="l">
              <a:buFont typeface="Arial" panose="020B0604020202020204" pitchFamily="34" charset="0"/>
              <a:buChar char="•"/>
            </a:pPr>
            <a:r>
              <a:rPr lang="en-US" b="0" i="0" dirty="0">
                <a:solidFill>
                  <a:srgbClr val="393939"/>
                </a:solidFill>
                <a:effectLst/>
                <a:latin typeface="arial" panose="020B0604020202020204" pitchFamily="34" charset="0"/>
              </a:rPr>
              <a:t>What resources will be required?</a:t>
            </a:r>
          </a:p>
          <a:p>
            <a:endParaRPr lang="en-MY" dirty="0"/>
          </a:p>
        </p:txBody>
      </p:sp>
    </p:spTree>
    <p:extLst>
      <p:ext uri="{BB962C8B-B14F-4D97-AF65-F5344CB8AC3E}">
        <p14:creationId xmlns:p14="http://schemas.microsoft.com/office/powerpoint/2010/main" val="481948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0D62-E2A3-B5F0-1BC4-B44E7EF8CDEE}"/>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28A937A6-1DD2-D5E7-E40D-9526FDE35006}"/>
              </a:ext>
            </a:extLst>
          </p:cNvPr>
          <p:cNvSpPr>
            <a:spLocks noGrp="1"/>
          </p:cNvSpPr>
          <p:nvPr>
            <p:ph idx="1"/>
          </p:nvPr>
        </p:nvSpPr>
        <p:spPr/>
        <p:txBody>
          <a:bodyPr/>
          <a:lstStyle/>
          <a:p>
            <a:pPr algn="l">
              <a:buFont typeface="Arial" panose="020B0604020202020204" pitchFamily="34" charset="0"/>
              <a:buChar char="•"/>
            </a:pPr>
            <a:r>
              <a:rPr lang="en-US" b="0" i="0" dirty="0">
                <a:solidFill>
                  <a:srgbClr val="393939"/>
                </a:solidFill>
                <a:effectLst/>
                <a:latin typeface="arial" panose="020B0604020202020204" pitchFamily="34" charset="0"/>
              </a:rPr>
              <a:t>How do you break down the problem into iterative sprints?</a:t>
            </a:r>
          </a:p>
          <a:p>
            <a:pPr marL="0" indent="0" algn="l">
              <a:buNone/>
            </a:pPr>
            <a:r>
              <a:rPr lang="en-US" b="0" i="0" dirty="0">
                <a:solidFill>
                  <a:srgbClr val="393939"/>
                </a:solidFill>
                <a:effectLst/>
                <a:latin typeface="arial" panose="020B0604020202020204" pitchFamily="34" charset="0"/>
              </a:rPr>
              <a:t>Once you have answers to the above questions, you can then identify how you can solve the problem using AI. </a:t>
            </a:r>
            <a:endParaRPr lang="en-MY" dirty="0"/>
          </a:p>
        </p:txBody>
      </p:sp>
    </p:spTree>
    <p:extLst>
      <p:ext uri="{BB962C8B-B14F-4D97-AF65-F5344CB8AC3E}">
        <p14:creationId xmlns:p14="http://schemas.microsoft.com/office/powerpoint/2010/main" val="2275079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B794F-462D-1ED6-701D-D232AD4920AC}"/>
              </a:ext>
            </a:extLst>
          </p:cNvPr>
          <p:cNvSpPr>
            <a:spLocks noGrp="1"/>
          </p:cNvSpPr>
          <p:nvPr>
            <p:ph type="title"/>
          </p:nvPr>
        </p:nvSpPr>
        <p:spPr/>
        <p:txBody>
          <a:bodyPr>
            <a:normAutofit fontScale="90000"/>
          </a:bodyPr>
          <a:lstStyle/>
          <a:p>
            <a:r>
              <a:rPr lang="en-US" b="0" i="0" dirty="0">
                <a:solidFill>
                  <a:srgbClr val="393939"/>
                </a:solidFill>
                <a:effectLst/>
                <a:latin typeface="arial" panose="020B0604020202020204" pitchFamily="34" charset="0"/>
              </a:rPr>
              <a:t>Generally, your business problem might fall in one of the below categories.</a:t>
            </a:r>
            <a:br>
              <a:rPr lang="en-US" b="0" i="0" dirty="0">
                <a:solidFill>
                  <a:srgbClr val="393939"/>
                </a:solidFill>
                <a:effectLst/>
                <a:latin typeface="arial" panose="020B0604020202020204" pitchFamily="34" charset="0"/>
              </a:rPr>
            </a:br>
            <a:endParaRPr lang="en-MY" dirty="0"/>
          </a:p>
        </p:txBody>
      </p:sp>
      <p:sp>
        <p:nvSpPr>
          <p:cNvPr id="3" name="Content Placeholder 2">
            <a:extLst>
              <a:ext uri="{FF2B5EF4-FFF2-40B4-BE49-F238E27FC236}">
                <a16:creationId xmlns:a16="http://schemas.microsoft.com/office/drawing/2014/main" id="{C5C7AA05-F1BC-FC71-3DF6-F7ED2B6F606F}"/>
              </a:ext>
            </a:extLst>
          </p:cNvPr>
          <p:cNvSpPr>
            <a:spLocks noGrp="1"/>
          </p:cNvSpPr>
          <p:nvPr>
            <p:ph idx="1"/>
          </p:nvPr>
        </p:nvSpPr>
        <p:spPr/>
        <p:txBody>
          <a:bodyPr>
            <a:normAutofit fontScale="85000" lnSpcReduction="10000"/>
          </a:bodyPr>
          <a:lstStyle/>
          <a:p>
            <a:pPr algn="l">
              <a:buFont typeface="+mj-lt"/>
              <a:buAutoNum type="arabicPeriod"/>
            </a:pPr>
            <a:r>
              <a:rPr lang="en-US" b="1" i="0" dirty="0">
                <a:solidFill>
                  <a:srgbClr val="393939"/>
                </a:solidFill>
                <a:effectLst/>
                <a:latin typeface="arial" panose="020B0604020202020204" pitchFamily="34" charset="0"/>
              </a:rPr>
              <a:t>Classification</a:t>
            </a:r>
            <a:r>
              <a:rPr lang="en-US" b="0" i="0" dirty="0">
                <a:solidFill>
                  <a:srgbClr val="393939"/>
                </a:solidFill>
                <a:effectLst/>
                <a:latin typeface="arial" panose="020B0604020202020204" pitchFamily="34" charset="0"/>
              </a:rPr>
              <a:t>: As the name suggests, classification helps you to categorize something into type A or type B. You can use this to classify more than two types as well(called multi-class classification).</a:t>
            </a:r>
          </a:p>
          <a:p>
            <a:pPr algn="l">
              <a:buFont typeface="+mj-lt"/>
              <a:buAutoNum type="arabicPeriod"/>
            </a:pPr>
            <a:r>
              <a:rPr lang="en-US" b="1" i="0" dirty="0">
                <a:solidFill>
                  <a:srgbClr val="393939"/>
                </a:solidFill>
                <a:effectLst/>
                <a:latin typeface="arial" panose="020B0604020202020204" pitchFamily="34" charset="0"/>
              </a:rPr>
              <a:t>Regression</a:t>
            </a:r>
            <a:r>
              <a:rPr lang="en-US" b="0" i="0" dirty="0">
                <a:solidFill>
                  <a:srgbClr val="393939"/>
                </a:solidFill>
                <a:effectLst/>
                <a:latin typeface="arial" panose="020B0604020202020204" pitchFamily="34" charset="0"/>
              </a:rPr>
              <a:t>: Regression helps you to predict a definite number for a defined parameter. For example, predicting the number of COVID-19 cases in a particular period in the future, predicting the demand for your product during the holiday season, etc.</a:t>
            </a:r>
          </a:p>
          <a:p>
            <a:pPr algn="l">
              <a:buFont typeface="+mj-lt"/>
              <a:buAutoNum type="arabicPeriod"/>
            </a:pPr>
            <a:r>
              <a:rPr lang="en-US" b="1" i="0" dirty="0">
                <a:solidFill>
                  <a:srgbClr val="393939"/>
                </a:solidFill>
                <a:effectLst/>
                <a:latin typeface="arial" panose="020B0604020202020204" pitchFamily="34" charset="0"/>
              </a:rPr>
              <a:t>Recommendation</a:t>
            </a:r>
            <a:r>
              <a:rPr lang="en-US" b="0" i="0" dirty="0">
                <a:solidFill>
                  <a:srgbClr val="393939"/>
                </a:solidFill>
                <a:effectLst/>
                <a:latin typeface="arial" panose="020B0604020202020204" pitchFamily="34" charset="0"/>
              </a:rPr>
              <a:t>: Recommendation analyzes past data and identifies patterns. It can recommend your next purchase on a retail site, a video based on the topics you like, etc.</a:t>
            </a:r>
          </a:p>
          <a:p>
            <a:pPr algn="l"/>
            <a:r>
              <a:rPr lang="en-US" b="0" i="0" dirty="0">
                <a:solidFill>
                  <a:srgbClr val="393939"/>
                </a:solidFill>
                <a:effectLst/>
                <a:latin typeface="arial" panose="020B0604020202020204" pitchFamily="34" charset="0"/>
              </a:rPr>
              <a:t>These are some of the basic questions you need to answer. You can add more questions here depending on your business objective. But the focus should be on business objectives and how AI can help achieve them.</a:t>
            </a:r>
          </a:p>
          <a:p>
            <a:endParaRPr lang="en-MY" dirty="0"/>
          </a:p>
        </p:txBody>
      </p:sp>
    </p:spTree>
    <p:extLst>
      <p:ext uri="{BB962C8B-B14F-4D97-AF65-F5344CB8AC3E}">
        <p14:creationId xmlns:p14="http://schemas.microsoft.com/office/powerpoint/2010/main" val="127936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B7DAD-2A76-FB1D-FCF3-4617F98E2A98}"/>
              </a:ext>
            </a:extLst>
          </p:cNvPr>
          <p:cNvSpPr>
            <a:spLocks noGrp="1"/>
          </p:cNvSpPr>
          <p:nvPr>
            <p:ph type="title"/>
          </p:nvPr>
        </p:nvSpPr>
        <p:spPr/>
        <p:txBody>
          <a:bodyPr/>
          <a:lstStyle/>
          <a:p>
            <a:r>
              <a:rPr lang="en-US" b="1" i="0" dirty="0">
                <a:solidFill>
                  <a:srgbClr val="393939"/>
                </a:solidFill>
                <a:effectLst/>
                <a:latin typeface="arial" panose="020B0604020202020204" pitchFamily="34" charset="0"/>
              </a:rPr>
              <a:t>Step 2: Identifying And Collecting Data</a:t>
            </a:r>
            <a:endParaRPr lang="en-MY" dirty="0"/>
          </a:p>
        </p:txBody>
      </p:sp>
      <p:sp>
        <p:nvSpPr>
          <p:cNvPr id="3" name="Content Placeholder 2">
            <a:extLst>
              <a:ext uri="{FF2B5EF4-FFF2-40B4-BE49-F238E27FC236}">
                <a16:creationId xmlns:a16="http://schemas.microsoft.com/office/drawing/2014/main" id="{8B481741-1873-578C-6D79-9D683EC2396B}"/>
              </a:ext>
            </a:extLst>
          </p:cNvPr>
          <p:cNvSpPr>
            <a:spLocks noGrp="1"/>
          </p:cNvSpPr>
          <p:nvPr>
            <p:ph idx="1"/>
          </p:nvPr>
        </p:nvSpPr>
        <p:spPr/>
        <p:txBody>
          <a:bodyPr>
            <a:normAutofit fontScale="70000" lnSpcReduction="20000"/>
          </a:bodyPr>
          <a:lstStyle/>
          <a:p>
            <a:pPr marL="0" indent="0" algn="l">
              <a:buNone/>
            </a:pPr>
            <a:r>
              <a:rPr lang="en-US" b="0" i="0" dirty="0">
                <a:solidFill>
                  <a:srgbClr val="393939"/>
                </a:solidFill>
                <a:effectLst/>
                <a:latin typeface="arial" panose="020B0604020202020204" pitchFamily="34" charset="0"/>
              </a:rPr>
              <a:t>Identification of data is one of the most important steps in AI model development. Since machine learning models are only as accurate as the data fed to them, it becomes crucial to identify the right data to ensure model accuracy and relevance.</a:t>
            </a:r>
          </a:p>
          <a:p>
            <a:pPr marL="0" indent="0" algn="l">
              <a:buNone/>
            </a:pPr>
            <a:r>
              <a:rPr lang="en-US" b="0" i="0" dirty="0">
                <a:solidFill>
                  <a:srgbClr val="393939"/>
                </a:solidFill>
                <a:effectLst/>
                <a:latin typeface="arial" panose="020B0604020202020204" pitchFamily="34" charset="0"/>
              </a:rPr>
              <a:t>At this stage, you will have to ask questions like:</a:t>
            </a:r>
          </a:p>
          <a:p>
            <a:pPr algn="l">
              <a:buFont typeface="Arial" panose="020B0604020202020204" pitchFamily="34" charset="0"/>
              <a:buChar char="•"/>
            </a:pPr>
            <a:r>
              <a:rPr lang="en-US" b="0" i="0" dirty="0">
                <a:solidFill>
                  <a:srgbClr val="393939"/>
                </a:solidFill>
                <a:effectLst/>
                <a:latin typeface="arial" panose="020B0604020202020204" pitchFamily="34" charset="0"/>
              </a:rPr>
              <a:t>What data is required to solve the business problem – customer data, inventory data, etc.</a:t>
            </a:r>
          </a:p>
          <a:p>
            <a:pPr algn="l">
              <a:buFont typeface="Arial" panose="020B0604020202020204" pitchFamily="34" charset="0"/>
              <a:buChar char="•"/>
            </a:pPr>
            <a:r>
              <a:rPr lang="en-US" b="0" i="0" dirty="0">
                <a:solidFill>
                  <a:srgbClr val="393939"/>
                </a:solidFill>
                <a:effectLst/>
                <a:latin typeface="arial" panose="020B0604020202020204" pitchFamily="34" charset="0"/>
              </a:rPr>
              <a:t>What quantity of the data is required?</a:t>
            </a:r>
          </a:p>
          <a:p>
            <a:pPr algn="l">
              <a:buFont typeface="Arial" panose="020B0604020202020204" pitchFamily="34" charset="0"/>
              <a:buChar char="•"/>
            </a:pPr>
            <a:r>
              <a:rPr lang="en-US" b="0" i="0" dirty="0">
                <a:solidFill>
                  <a:srgbClr val="393939"/>
                </a:solidFill>
                <a:effectLst/>
                <a:latin typeface="arial" panose="020B0604020202020204" pitchFamily="34" charset="0"/>
              </a:rPr>
              <a:t>Do you have enough data to build the model?</a:t>
            </a:r>
          </a:p>
          <a:p>
            <a:pPr algn="l">
              <a:buFont typeface="Arial" panose="020B0604020202020204" pitchFamily="34" charset="0"/>
              <a:buChar char="•"/>
            </a:pPr>
            <a:r>
              <a:rPr lang="en-US" b="0" i="0" dirty="0">
                <a:solidFill>
                  <a:srgbClr val="393939"/>
                </a:solidFill>
                <a:effectLst/>
                <a:latin typeface="arial" panose="020B0604020202020204" pitchFamily="34" charset="0"/>
              </a:rPr>
              <a:t>Do you need additional data to augment current data?</a:t>
            </a:r>
          </a:p>
          <a:p>
            <a:pPr algn="l">
              <a:buFont typeface="Arial" panose="020B0604020202020204" pitchFamily="34" charset="0"/>
              <a:buChar char="•"/>
            </a:pPr>
            <a:r>
              <a:rPr lang="en-US" b="0" i="0" dirty="0">
                <a:solidFill>
                  <a:srgbClr val="393939"/>
                </a:solidFill>
                <a:effectLst/>
                <a:latin typeface="arial" panose="020B0604020202020204" pitchFamily="34" charset="0"/>
              </a:rPr>
              <a:t>How is the data collected and where is it stored?</a:t>
            </a:r>
          </a:p>
          <a:p>
            <a:pPr algn="l">
              <a:buFont typeface="Arial" panose="020B0604020202020204" pitchFamily="34" charset="0"/>
              <a:buChar char="•"/>
            </a:pPr>
            <a:r>
              <a:rPr lang="en-US" b="0" i="0" dirty="0">
                <a:solidFill>
                  <a:srgbClr val="393939"/>
                </a:solidFill>
                <a:effectLst/>
                <a:latin typeface="arial" panose="020B0604020202020204" pitchFamily="34" charset="0"/>
              </a:rPr>
              <a:t>Can you use pre-trained data?</a:t>
            </a:r>
          </a:p>
          <a:p>
            <a:pPr marL="0" indent="0" algn="l">
              <a:buNone/>
            </a:pPr>
            <a:r>
              <a:rPr lang="en-US" b="0" i="0" dirty="0">
                <a:solidFill>
                  <a:srgbClr val="393939"/>
                </a:solidFill>
                <a:effectLst/>
                <a:latin typeface="arial" panose="020B0604020202020204" pitchFamily="34" charset="0"/>
              </a:rPr>
              <a:t>In addition to these questions, you will have to consider whether your model will operate in real-time. If your model is to function in real-time, you will need to create data pipelines to feed the model.</a:t>
            </a:r>
          </a:p>
          <a:p>
            <a:endParaRPr lang="en-MY" dirty="0"/>
          </a:p>
        </p:txBody>
      </p:sp>
    </p:spTree>
    <p:extLst>
      <p:ext uri="{BB962C8B-B14F-4D97-AF65-F5344CB8AC3E}">
        <p14:creationId xmlns:p14="http://schemas.microsoft.com/office/powerpoint/2010/main" val="1906248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DFEF4-E654-176F-84B8-BA5D1DF95285}"/>
              </a:ext>
            </a:extLst>
          </p:cNvPr>
          <p:cNvSpPr>
            <a:spLocks noGrp="1"/>
          </p:cNvSpPr>
          <p:nvPr>
            <p:ph idx="1"/>
          </p:nvPr>
        </p:nvSpPr>
        <p:spPr>
          <a:xfrm>
            <a:off x="838200" y="905774"/>
            <a:ext cx="10515600" cy="5271189"/>
          </a:xfrm>
        </p:spPr>
        <p:txBody>
          <a:bodyPr>
            <a:normAutofit fontScale="92500" lnSpcReduction="10000"/>
          </a:bodyPr>
          <a:lstStyle/>
          <a:p>
            <a:pPr marL="0" indent="0" algn="l">
              <a:buNone/>
            </a:pPr>
            <a:r>
              <a:rPr lang="en-US" b="0" i="0" dirty="0">
                <a:solidFill>
                  <a:srgbClr val="393939"/>
                </a:solidFill>
                <a:effectLst/>
                <a:latin typeface="arial" panose="020B0604020202020204" pitchFamily="34" charset="0"/>
              </a:rPr>
              <a:t>You will also have to consider what form of data is required to build the model. The following are the most common formats in which data is used.</a:t>
            </a:r>
          </a:p>
          <a:p>
            <a:pPr algn="l"/>
            <a:r>
              <a:rPr lang="en-US" b="1" i="0" dirty="0">
                <a:solidFill>
                  <a:srgbClr val="393939"/>
                </a:solidFill>
                <a:effectLst/>
                <a:latin typeface="arial" panose="020B0604020202020204" pitchFamily="34" charset="0"/>
              </a:rPr>
              <a:t>Structured Data</a:t>
            </a:r>
            <a:r>
              <a:rPr lang="en-US" b="0" i="0" dirty="0">
                <a:solidFill>
                  <a:srgbClr val="393939"/>
                </a:solidFill>
                <a:effectLst/>
                <a:latin typeface="arial" panose="020B0604020202020204" pitchFamily="34" charset="0"/>
              </a:rPr>
              <a:t>: The data will be in the form of rows and columns like a spreadsheet, customer database, inventory database, etc.</a:t>
            </a:r>
          </a:p>
          <a:p>
            <a:pPr algn="l"/>
            <a:r>
              <a:rPr lang="en-US" b="1" i="0" dirty="0">
                <a:solidFill>
                  <a:srgbClr val="393939"/>
                </a:solidFill>
                <a:effectLst/>
                <a:latin typeface="arial" panose="020B0604020202020204" pitchFamily="34" charset="0"/>
              </a:rPr>
              <a:t>Unstructured Data</a:t>
            </a:r>
            <a:r>
              <a:rPr lang="en-US" b="0" i="0" dirty="0">
                <a:solidFill>
                  <a:srgbClr val="393939"/>
                </a:solidFill>
                <a:effectLst/>
                <a:latin typeface="arial" panose="020B0604020202020204" pitchFamily="34" charset="0"/>
              </a:rPr>
              <a:t>: This type of data cannot be put into rows and columns(or a structure, hence the name). Examples include images, large quantities of text data, videos, etc.</a:t>
            </a:r>
          </a:p>
          <a:p>
            <a:pPr algn="l"/>
            <a:r>
              <a:rPr lang="en-US" b="1" i="0" dirty="0">
                <a:solidFill>
                  <a:srgbClr val="393939"/>
                </a:solidFill>
                <a:effectLst/>
                <a:latin typeface="arial" panose="020B0604020202020204" pitchFamily="34" charset="0"/>
              </a:rPr>
              <a:t>Static Data</a:t>
            </a:r>
            <a:r>
              <a:rPr lang="en-US" b="0" i="0" dirty="0">
                <a:solidFill>
                  <a:srgbClr val="393939"/>
                </a:solidFill>
                <a:effectLst/>
                <a:latin typeface="arial" panose="020B0604020202020204" pitchFamily="34" charset="0"/>
              </a:rPr>
              <a:t>: This is the historical data that does not change. Consider your call history, previous sales data, etc.</a:t>
            </a:r>
          </a:p>
          <a:p>
            <a:pPr algn="l"/>
            <a:r>
              <a:rPr lang="en-US" b="1" i="0" dirty="0">
                <a:solidFill>
                  <a:srgbClr val="393939"/>
                </a:solidFill>
                <a:effectLst/>
                <a:latin typeface="arial" panose="020B0604020202020204" pitchFamily="34" charset="0"/>
              </a:rPr>
              <a:t>Streaming Data</a:t>
            </a:r>
            <a:r>
              <a:rPr lang="en-US" b="0" i="0" dirty="0">
                <a:solidFill>
                  <a:srgbClr val="393939"/>
                </a:solidFill>
                <a:effectLst/>
                <a:latin typeface="arial" panose="020B0604020202020204" pitchFamily="34" charset="0"/>
              </a:rPr>
              <a:t>: This data keeps changing continuously, usually in real-time. Examples include your current website visitors.</a:t>
            </a:r>
          </a:p>
          <a:p>
            <a:pPr marL="0" indent="0" algn="l">
              <a:buNone/>
            </a:pPr>
            <a:r>
              <a:rPr lang="en-US" b="0" i="0" dirty="0">
                <a:solidFill>
                  <a:srgbClr val="393939"/>
                </a:solidFill>
                <a:effectLst/>
                <a:latin typeface="arial" panose="020B0604020202020204" pitchFamily="34" charset="0"/>
              </a:rPr>
              <a:t>Based on the problem definition, you need to identify the most relevant data and make it accessible to the model.</a:t>
            </a:r>
          </a:p>
          <a:p>
            <a:endParaRPr lang="en-MY" dirty="0"/>
          </a:p>
        </p:txBody>
      </p:sp>
    </p:spTree>
    <p:extLst>
      <p:ext uri="{BB962C8B-B14F-4D97-AF65-F5344CB8AC3E}">
        <p14:creationId xmlns:p14="http://schemas.microsoft.com/office/powerpoint/2010/main" val="1661016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0572-B35C-C5BC-20F6-5DBA5CAF07A0}"/>
              </a:ext>
            </a:extLst>
          </p:cNvPr>
          <p:cNvSpPr>
            <a:spLocks noGrp="1"/>
          </p:cNvSpPr>
          <p:nvPr>
            <p:ph type="title"/>
          </p:nvPr>
        </p:nvSpPr>
        <p:spPr/>
        <p:txBody>
          <a:bodyPr/>
          <a:lstStyle/>
          <a:p>
            <a:r>
              <a:rPr lang="en-US" b="1" i="0" dirty="0">
                <a:solidFill>
                  <a:srgbClr val="393939"/>
                </a:solidFill>
                <a:effectLst/>
                <a:latin typeface="arial" panose="020B0604020202020204" pitchFamily="34" charset="0"/>
              </a:rPr>
              <a:t>Step 3: Preparing The Data</a:t>
            </a:r>
            <a:endParaRPr lang="en-MY" dirty="0"/>
          </a:p>
        </p:txBody>
      </p:sp>
      <p:sp>
        <p:nvSpPr>
          <p:cNvPr id="3" name="Content Placeholder 2">
            <a:extLst>
              <a:ext uri="{FF2B5EF4-FFF2-40B4-BE49-F238E27FC236}">
                <a16:creationId xmlns:a16="http://schemas.microsoft.com/office/drawing/2014/main" id="{4925F6A6-7853-F168-0866-96288B1B3680}"/>
              </a:ext>
            </a:extLst>
          </p:cNvPr>
          <p:cNvSpPr>
            <a:spLocks noGrp="1"/>
          </p:cNvSpPr>
          <p:nvPr>
            <p:ph idx="1"/>
          </p:nvPr>
        </p:nvSpPr>
        <p:spPr/>
        <p:txBody>
          <a:bodyPr>
            <a:normAutofit fontScale="92500" lnSpcReduction="10000"/>
          </a:bodyPr>
          <a:lstStyle/>
          <a:p>
            <a:pPr algn="l"/>
            <a:r>
              <a:rPr lang="en-US" b="0" i="0" dirty="0">
                <a:solidFill>
                  <a:srgbClr val="393939"/>
                </a:solidFill>
                <a:effectLst/>
                <a:latin typeface="arial" panose="020B0604020202020204" pitchFamily="34" charset="0"/>
              </a:rPr>
              <a:t>This step is the most time-consuming in the entire model building process. Data scientists and ML engineers tend to spend around 80% of the AI model development time in this stage. The explanation is straightforward – model accuracy majorly depends on the data quality. You will have to avoid the garbage in, garbage out situation here.</a:t>
            </a:r>
          </a:p>
          <a:p>
            <a:pPr algn="l"/>
            <a:r>
              <a:rPr lang="en-US" b="0" i="0" dirty="0">
                <a:solidFill>
                  <a:srgbClr val="393939"/>
                </a:solidFill>
                <a:effectLst/>
                <a:latin typeface="arial" panose="020B0604020202020204" pitchFamily="34" charset="0"/>
              </a:rPr>
              <a:t>Data preparation depends on what kind of data you need. The data collected in the previous step need not be in the same form, the same quality, or the same quantity as required. ML engineers spend a significant amount of time cleaning the data and transforming it into the required format. This step also involves segmenting the data into training, testing, and validation data sets.</a:t>
            </a:r>
          </a:p>
          <a:p>
            <a:endParaRPr lang="en-MY" dirty="0"/>
          </a:p>
        </p:txBody>
      </p:sp>
    </p:spTree>
    <p:extLst>
      <p:ext uri="{BB962C8B-B14F-4D97-AF65-F5344CB8AC3E}">
        <p14:creationId xmlns:p14="http://schemas.microsoft.com/office/powerpoint/2010/main" val="1210578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1880</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vt:lpstr>
      <vt:lpstr>Calibri</vt:lpstr>
      <vt:lpstr>Calibri Light</vt:lpstr>
      <vt:lpstr>Office Theme</vt:lpstr>
      <vt:lpstr>A Step-By-Step Guide To AI Model Development </vt:lpstr>
      <vt:lpstr>The trend</vt:lpstr>
      <vt:lpstr>The AI Model Development Lifecycle</vt:lpstr>
      <vt:lpstr>Step 1: Identification Of The Business Problem</vt:lpstr>
      <vt:lpstr>PowerPoint Presentation</vt:lpstr>
      <vt:lpstr>Generally, your business problem might fall in one of the below categories. </vt:lpstr>
      <vt:lpstr>Step 2: Identifying And Collecting Data</vt:lpstr>
      <vt:lpstr>PowerPoint Presentation</vt:lpstr>
      <vt:lpstr>Step 3: Preparing The Data</vt:lpstr>
      <vt:lpstr>Some of the things you need to consider at this stage include</vt:lpstr>
      <vt:lpstr>Step 4: Model Building And Training</vt:lpstr>
      <vt:lpstr>PowerPoint Presentation</vt:lpstr>
      <vt:lpstr>Step 5: Model Testing</vt:lpstr>
      <vt:lpstr>PowerPoint Presentation</vt:lpstr>
      <vt:lpstr>Step 6: Model Deployment</vt:lpstr>
      <vt:lpstr>A Note On Model Governance</vt:lpstr>
      <vt:lpstr>Next Step?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Step-By-Step Guide To AI Model Development </dc:title>
  <dc:creator>Jakir Hussain Tharik</dc:creator>
  <cp:lastModifiedBy>Jakir Hussain Tharik</cp:lastModifiedBy>
  <cp:revision>1</cp:revision>
  <dcterms:created xsi:type="dcterms:W3CDTF">2022-12-24T00:03:18Z</dcterms:created>
  <dcterms:modified xsi:type="dcterms:W3CDTF">2022-12-24T00:15:27Z</dcterms:modified>
</cp:coreProperties>
</file>