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y="5143500" cx="9144000"/>
  <p:notesSz cx="6858000" cy="9144000"/>
  <p:embeddedFontLst>
    <p:embeddedFont>
      <p:font typeface="Caveat"/>
      <p:regular r:id="rId69"/>
      <p:bold r:id="rId70"/>
    </p:embeddedFont>
    <p:embeddedFont>
      <p:font typeface="Poppins"/>
      <p:regular r:id="rId71"/>
      <p:bold r:id="rId72"/>
      <p:italic r:id="rId73"/>
      <p:boldItalic r:id="rId74"/>
    </p:embeddedFont>
    <p:embeddedFont>
      <p:font typeface="Poppins Medium"/>
      <p:regular r:id="rId75"/>
      <p:bold r:id="rId76"/>
      <p:italic r:id="rId77"/>
      <p:boldItalic r:id="rId78"/>
    </p:embeddedFont>
    <p:embeddedFont>
      <p:font typeface="Poppins SemiBold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3" roundtripDataSignature="AMtx7mh9aAhXvsbeWRuViR158J7ha/YR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3" Type="http://customschemas.google.com/relationships/presentationmetadata" Target="meta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PoppinsSemiBold-bold.fntdata"/><Relationship Id="rId82" Type="http://schemas.openxmlformats.org/officeDocument/2006/relationships/font" Target="fonts/PoppinsSemiBold-boldItalic.fntdata"/><Relationship Id="rId81" Type="http://schemas.openxmlformats.org/officeDocument/2006/relationships/font" Target="fonts/Poppins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Poppins-italic.fntdata"/><Relationship Id="rId72" Type="http://schemas.openxmlformats.org/officeDocument/2006/relationships/font" Target="fonts/Poppins-bold.fntdata"/><Relationship Id="rId31" Type="http://schemas.openxmlformats.org/officeDocument/2006/relationships/slide" Target="slides/slide27.xml"/><Relationship Id="rId75" Type="http://schemas.openxmlformats.org/officeDocument/2006/relationships/font" Target="fonts/PoppinsMedium-regular.fntdata"/><Relationship Id="rId30" Type="http://schemas.openxmlformats.org/officeDocument/2006/relationships/slide" Target="slides/slide26.xml"/><Relationship Id="rId74" Type="http://schemas.openxmlformats.org/officeDocument/2006/relationships/font" Target="fonts/Poppins-boldItalic.fntdata"/><Relationship Id="rId33" Type="http://schemas.openxmlformats.org/officeDocument/2006/relationships/slide" Target="slides/slide29.xml"/><Relationship Id="rId77" Type="http://schemas.openxmlformats.org/officeDocument/2006/relationships/font" Target="fonts/PoppinsMedium-italic.fntdata"/><Relationship Id="rId32" Type="http://schemas.openxmlformats.org/officeDocument/2006/relationships/slide" Target="slides/slide28.xml"/><Relationship Id="rId76" Type="http://schemas.openxmlformats.org/officeDocument/2006/relationships/font" Target="fonts/PoppinsMedium-bold.fntdata"/><Relationship Id="rId35" Type="http://schemas.openxmlformats.org/officeDocument/2006/relationships/slide" Target="slides/slide31.xml"/><Relationship Id="rId79" Type="http://schemas.openxmlformats.org/officeDocument/2006/relationships/font" Target="fonts/PoppinsSemiBold-regular.fntdata"/><Relationship Id="rId34" Type="http://schemas.openxmlformats.org/officeDocument/2006/relationships/slide" Target="slides/slide30.xml"/><Relationship Id="rId78" Type="http://schemas.openxmlformats.org/officeDocument/2006/relationships/font" Target="fonts/PoppinsMedium-boldItalic.fntdata"/><Relationship Id="rId71" Type="http://schemas.openxmlformats.org/officeDocument/2006/relationships/font" Target="fonts/Poppins-regular.fntdata"/><Relationship Id="rId70" Type="http://schemas.openxmlformats.org/officeDocument/2006/relationships/font" Target="fonts/Caveat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Caveat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CSS - Izskats un vienkārša uzvedība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29e5da2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29e5da2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29e5da2f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29e5da2f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26795d739_3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926795d739_3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29e5da2f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929e5da2f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oppins"/>
              <a:buNone/>
              <a:defRPr sz="5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Char char="●"/>
              <a:defRPr b="0" i="0" sz="18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mozilla.org/en-US/docs/Web/HTML/Elemen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mozilla.org/en-US/docs/Web/HTML/Attribute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code.tutsplus.com/tutorials/the-30-css-selectors-you-must-memorize--net-16048" TargetMode="External"/><Relationship Id="rId4" Type="http://schemas.openxmlformats.org/officeDocument/2006/relationships/hyperlink" Target="https://flukeout.github.io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eveloper.mozilla.org/en-US/docs/Web/CSS/CSS_Properties_Referenc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playlist?list=PLXDU_eVOJTx7QHLShNqIXL1Cgbxj7HlN4" TargetMode="External"/><Relationship Id="rId4" Type="http://schemas.openxmlformats.org/officeDocument/2006/relationships/hyperlink" Target="https://www.youtube.com/playlist?list=PLXDU_eVOJTx6zk5MDarIs0asNoZqlRG23" TargetMode="External"/><Relationship Id="rId5" Type="http://schemas.openxmlformats.org/officeDocument/2006/relationships/hyperlink" Target="https://www.youtube.com/playlist?list=PLDaHCLWmCcQL3ipBjcrJYc_DT6B2nxVf0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caniuse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education/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fonts.google.com/" TargetMode="External"/><Relationship Id="rId4" Type="http://schemas.openxmlformats.org/officeDocument/2006/relationships/hyperlink" Target="https://unsplash.com/" TargetMode="External"/><Relationship Id="rId5" Type="http://schemas.openxmlformats.org/officeDocument/2006/relationships/hyperlink" Target="https://ionicons.com/" TargetMode="External"/><Relationship Id="rId6" Type="http://schemas.openxmlformats.org/officeDocument/2006/relationships/hyperlink" Target="https://undraw.co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developer.mozilla.org/" TargetMode="External"/><Relationship Id="rId4" Type="http://schemas.openxmlformats.org/officeDocument/2006/relationships/hyperlink" Target="https://undraw.co/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css-tricks.com/" TargetMode="External"/><Relationship Id="rId4" Type="http://schemas.openxmlformats.org/officeDocument/2006/relationships/hyperlink" Target="https://undraw.co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.visualstudio.com/shortcuts/keyboard-shortcuts-windows.pdf" TargetMode="External"/><Relationship Id="rId4" Type="http://schemas.openxmlformats.org/officeDocument/2006/relationships/hyperlink" Target="https://code.visualstudio.com/shortcuts/keyboard-shortcuts-macos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mmet.io/" TargetMode="External"/><Relationship Id="rId4" Type="http://schemas.openxmlformats.org/officeDocument/2006/relationships/hyperlink" Target="https://docs.emmet.io/cheat-shee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000">
                <a:solidFill>
                  <a:schemeClr val="accent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HTML &amp; CSS</a:t>
            </a:r>
            <a:endParaRPr sz="6000">
              <a:solidFill>
                <a:schemeClr val="accent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/>
              <a:t>Tīmekļa izstrādes pamati</a:t>
            </a:r>
            <a:endParaRPr sz="1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 &amp; II daļa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20709" l="0" r="0" t="0"/>
          <a:stretch/>
        </p:blipFill>
        <p:spPr>
          <a:xfrm>
            <a:off x="5685375" y="4020327"/>
            <a:ext cx="3146924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311700" y="4218475"/>
            <a:ext cx="4293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Sergejs Kižlo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311700" y="288600"/>
            <a:ext cx="85206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yper</a:t>
            </a:r>
            <a:br>
              <a:rPr lang="en" sz="6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ext</a:t>
            </a:r>
            <a:br>
              <a:rPr lang="en" sz="6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arkup</a:t>
            </a:r>
            <a:br>
              <a:rPr lang="en" sz="6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anguage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  <p:sp>
        <p:nvSpPr>
          <p:cNvPr id="114" name="Google Shape;114;p6"/>
          <p:cNvSpPr txBox="1"/>
          <p:nvPr/>
        </p:nvSpPr>
        <p:spPr>
          <a:xfrm>
            <a:off x="311700" y="4422300"/>
            <a:ext cx="8520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iezīmēšanas valoda</a:t>
            </a:r>
            <a:r>
              <a:rPr b="0" i="0" lang="en" sz="18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dokumentu attēlošanai tīmekļa pārlūkprogrammās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311700" y="288600"/>
            <a:ext cx="85206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yper</a:t>
            </a:r>
            <a:br>
              <a:rPr lang="en" sz="6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ext</a:t>
            </a:r>
            <a:br>
              <a:rPr lang="en" sz="6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6000" u="sng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</a:t>
            </a:r>
            <a:r>
              <a:rPr lang="en" sz="6000" u="sng">
                <a:latin typeface="Poppins SemiBold"/>
                <a:ea typeface="Poppins SemiBold"/>
                <a:cs typeface="Poppins SemiBold"/>
                <a:sym typeface="Poppins SemiBold"/>
              </a:rPr>
              <a:t>arkup</a:t>
            </a:r>
            <a:br>
              <a:rPr lang="en" sz="6000" u="sng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6000" u="sng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</a:t>
            </a:r>
            <a:r>
              <a:rPr lang="en" sz="6000" u="sng">
                <a:latin typeface="Poppins SemiBold"/>
                <a:ea typeface="Poppins SemiBold"/>
                <a:cs typeface="Poppins SemiBold"/>
                <a:sym typeface="Poppins SemiBold"/>
              </a:rPr>
              <a:t>anguage</a:t>
            </a:r>
            <a:endParaRPr sz="6000" u="sng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  <p:sp>
        <p:nvSpPr>
          <p:cNvPr id="120" name="Google Shape;120;p7"/>
          <p:cNvSpPr/>
          <p:nvPr/>
        </p:nvSpPr>
        <p:spPr>
          <a:xfrm>
            <a:off x="311700" y="380400"/>
            <a:ext cx="4041900" cy="1759500"/>
          </a:xfrm>
          <a:prstGeom prst="rect">
            <a:avLst/>
          </a:prstGeom>
          <a:solidFill>
            <a:srgbClr val="212121">
              <a:alpha val="8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311700" y="4422300"/>
            <a:ext cx="5584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iezīmēšanas valoda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2607425" y="4422300"/>
            <a:ext cx="46758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bet ne programmēšanas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311700" y="288600"/>
            <a:ext cx="85206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HTML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  <p:sp>
        <p:nvSpPr>
          <p:cNvPr id="128" name="Google Shape;128;p8"/>
          <p:cNvSpPr txBox="1"/>
          <p:nvPr/>
        </p:nvSpPr>
        <p:spPr>
          <a:xfrm>
            <a:off x="311700" y="1315600"/>
            <a:ext cx="5481600" cy="3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Tīmekļa lapas </a:t>
            </a:r>
            <a:r>
              <a:rPr b="0" i="0" lang="en" sz="48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struktūra</a:t>
            </a:r>
            <a:r>
              <a:rPr b="0" i="0" lang="en" sz="4800" u="none" cap="none" strike="noStrik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br>
              <a:rPr b="0" i="0" lang="en" sz="4800" u="none" cap="none" strike="noStrik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b="0" i="0" lang="en" sz="4800" u="none" cap="none" strike="noStrik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&amp; </a:t>
            </a:r>
            <a:br>
              <a:rPr b="0" i="0" lang="en" sz="4800" u="none" cap="none" strike="noStrik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b="0" i="0" lang="en" sz="4800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saturs</a:t>
            </a:r>
            <a:r>
              <a:rPr b="0" i="0" lang="en" sz="4800" u="none" cap="none" strike="noStrik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 b="0" i="0" sz="4800" u="none" cap="none" strike="noStrike">
              <a:solidFill>
                <a:srgbClr val="00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29" name="Google Shape;129;p8"/>
          <p:cNvGrpSpPr/>
          <p:nvPr/>
        </p:nvGrpSpPr>
        <p:grpSpPr>
          <a:xfrm>
            <a:off x="5358000" y="707300"/>
            <a:ext cx="3000000" cy="3881300"/>
            <a:chOff x="5358000" y="885875"/>
            <a:chExt cx="3000000" cy="3881300"/>
          </a:xfrm>
        </p:grpSpPr>
        <p:pic>
          <p:nvPicPr>
            <p:cNvPr id="130" name="Google Shape;13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8150" y="885875"/>
              <a:ext cx="1279700" cy="2914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8"/>
            <p:cNvSpPr txBox="1"/>
            <p:nvPr/>
          </p:nvSpPr>
          <p:spPr>
            <a:xfrm>
              <a:off x="5358000" y="3911275"/>
              <a:ext cx="3000000" cy="8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tīmekļa lapas</a:t>
              </a:r>
              <a:br>
                <a:rPr b="0" i="0" lang="en" sz="2000" u="none" cap="none" strike="noStrike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</a:br>
              <a:r>
                <a:rPr b="0" i="0" lang="en" sz="2000" u="none" cap="none" strike="noStrike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skelets</a:t>
              </a:r>
              <a:endParaRPr b="0" i="0" sz="2000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311700" y="288600"/>
            <a:ext cx="85206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HTML</a:t>
            </a:r>
            <a:b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sastāv no</a:t>
            </a: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tagiem</a:t>
            </a:r>
            <a:endParaRPr sz="6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311700" y="2598844"/>
            <a:ext cx="8520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Katrs HTML tags apraksta kādu dokumenta satura veidu vai pilda kādu noteiktu funkciju</a:t>
            </a:r>
            <a:endParaRPr/>
          </a:p>
        </p:txBody>
      </p:sp>
      <p:cxnSp>
        <p:nvCxnSpPr>
          <p:cNvPr id="138" name="Google Shape;138;p9"/>
          <p:cNvCxnSpPr/>
          <p:nvPr/>
        </p:nvCxnSpPr>
        <p:spPr>
          <a:xfrm>
            <a:off x="311700" y="249555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9" name="Google Shape;139;p9"/>
          <p:cNvGrpSpPr/>
          <p:nvPr/>
        </p:nvGrpSpPr>
        <p:grpSpPr>
          <a:xfrm>
            <a:off x="767188" y="3625224"/>
            <a:ext cx="897300" cy="1311601"/>
            <a:chOff x="767188" y="3549024"/>
            <a:chExt cx="897300" cy="1311601"/>
          </a:xfrm>
        </p:grpSpPr>
        <p:pic>
          <p:nvPicPr>
            <p:cNvPr id="140" name="Google Shape;14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8434" y="3549024"/>
              <a:ext cx="854794" cy="909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9"/>
            <p:cNvSpPr txBox="1"/>
            <p:nvPr/>
          </p:nvSpPr>
          <p:spPr>
            <a:xfrm>
              <a:off x="767188" y="4458325"/>
              <a:ext cx="8973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chemeClr val="lt2"/>
                  </a:solidFill>
                  <a:latin typeface="Poppins"/>
                  <a:ea typeface="Poppins"/>
                  <a:cs typeface="Poppins"/>
                  <a:sym typeface="Poppins"/>
                </a:rPr>
                <a:t>tekstu</a:t>
              </a:r>
              <a:endParaRPr b="0" i="0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42" name="Google Shape;142;p9"/>
          <p:cNvGrpSpPr/>
          <p:nvPr/>
        </p:nvGrpSpPr>
        <p:grpSpPr>
          <a:xfrm>
            <a:off x="2536763" y="3625226"/>
            <a:ext cx="1317576" cy="1311599"/>
            <a:chOff x="2536763" y="3549026"/>
            <a:chExt cx="1317576" cy="1311599"/>
          </a:xfrm>
        </p:grpSpPr>
        <p:pic>
          <p:nvPicPr>
            <p:cNvPr id="143" name="Google Shape;14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36763" y="3549026"/>
              <a:ext cx="1317576" cy="909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9"/>
            <p:cNvSpPr txBox="1"/>
            <p:nvPr/>
          </p:nvSpPr>
          <p:spPr>
            <a:xfrm>
              <a:off x="2746900" y="4458325"/>
              <a:ext cx="8973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chemeClr val="lt2"/>
                  </a:solidFill>
                  <a:latin typeface="Poppins"/>
                  <a:ea typeface="Poppins"/>
                  <a:cs typeface="Poppins"/>
                  <a:sym typeface="Poppins"/>
                </a:rPr>
                <a:t>attēlu</a:t>
              </a:r>
              <a:endParaRPr b="0" i="0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45" name="Google Shape;145;p9"/>
          <p:cNvGrpSpPr/>
          <p:nvPr/>
        </p:nvGrpSpPr>
        <p:grpSpPr>
          <a:xfrm>
            <a:off x="4747863" y="3824006"/>
            <a:ext cx="1664950" cy="1112819"/>
            <a:chOff x="4747863" y="3747806"/>
            <a:chExt cx="1664950" cy="1112819"/>
          </a:xfrm>
        </p:grpSpPr>
        <p:pic>
          <p:nvPicPr>
            <p:cNvPr id="146" name="Google Shape;146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47863" y="3747806"/>
              <a:ext cx="1664950" cy="491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9"/>
            <p:cNvSpPr txBox="1"/>
            <p:nvPr/>
          </p:nvSpPr>
          <p:spPr>
            <a:xfrm>
              <a:off x="4844137" y="4458325"/>
              <a:ext cx="14724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chemeClr val="lt2"/>
                  </a:solidFill>
                  <a:latin typeface="Poppins"/>
                  <a:ea typeface="Poppins"/>
                  <a:cs typeface="Poppins"/>
                  <a:sym typeface="Poppins"/>
                </a:rPr>
                <a:t>ievadlauku</a:t>
              </a:r>
              <a:endParaRPr b="0" i="0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48" name="Google Shape;148;p9"/>
          <p:cNvGrpSpPr/>
          <p:nvPr/>
        </p:nvGrpSpPr>
        <p:grpSpPr>
          <a:xfrm>
            <a:off x="6904412" y="3992763"/>
            <a:ext cx="1472400" cy="944062"/>
            <a:chOff x="6904412" y="3916563"/>
            <a:chExt cx="1472400" cy="944062"/>
          </a:xfrm>
        </p:grpSpPr>
        <p:grpSp>
          <p:nvGrpSpPr>
            <p:cNvPr id="149" name="Google Shape;149;p9"/>
            <p:cNvGrpSpPr/>
            <p:nvPr/>
          </p:nvGrpSpPr>
          <p:grpSpPr>
            <a:xfrm>
              <a:off x="7306338" y="3916563"/>
              <a:ext cx="668550" cy="154200"/>
              <a:chOff x="7475225" y="3994775"/>
              <a:chExt cx="668550" cy="154200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7475225" y="3994775"/>
                <a:ext cx="154200" cy="154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7732400" y="3994775"/>
                <a:ext cx="154200" cy="154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7989575" y="3994775"/>
                <a:ext cx="154200" cy="154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" name="Google Shape;153;p9"/>
            <p:cNvSpPr txBox="1"/>
            <p:nvPr/>
          </p:nvSpPr>
          <p:spPr>
            <a:xfrm>
              <a:off x="6904412" y="4458325"/>
              <a:ext cx="14724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chemeClr val="lt2"/>
                  </a:solidFill>
                  <a:latin typeface="Poppins"/>
                  <a:ea typeface="Poppins"/>
                  <a:cs typeface="Poppins"/>
                  <a:sym typeface="Poppins"/>
                </a:rPr>
                <a:t>u. c.</a:t>
              </a:r>
              <a:endParaRPr b="0" i="0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/>
        </p:nvSpPr>
        <p:spPr>
          <a:xfrm>
            <a:off x="311700" y="2535750"/>
            <a:ext cx="85206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40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tagname</a:t>
            </a:r>
            <a:r>
              <a:rPr b="0" i="0" lang="en" sz="4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" sz="40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saturs</a:t>
            </a:r>
            <a:r>
              <a:rPr b="0" i="0" lang="en" sz="4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" sz="40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tagname</a:t>
            </a:r>
            <a:r>
              <a:rPr b="0" i="0" lang="en" sz="40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40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311700" y="288600"/>
            <a:ext cx="85206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Taga</a:t>
            </a: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struktūra</a:t>
            </a:r>
            <a:endParaRPr sz="6000"/>
          </a:p>
        </p:txBody>
      </p:sp>
      <p:grpSp>
        <p:nvGrpSpPr>
          <p:cNvPr id="160" name="Google Shape;160;p10"/>
          <p:cNvGrpSpPr/>
          <p:nvPr/>
        </p:nvGrpSpPr>
        <p:grpSpPr>
          <a:xfrm>
            <a:off x="2209050" y="3399450"/>
            <a:ext cx="3057750" cy="961925"/>
            <a:chOff x="1675650" y="3094650"/>
            <a:chExt cx="3057750" cy="961925"/>
          </a:xfrm>
        </p:grpSpPr>
        <p:sp>
          <p:nvSpPr>
            <p:cNvPr id="161" name="Google Shape;161;p10"/>
            <p:cNvSpPr/>
            <p:nvPr/>
          </p:nvSpPr>
          <p:spPr>
            <a:xfrm>
              <a:off x="1675650" y="3094650"/>
              <a:ext cx="810345" cy="681636"/>
            </a:xfrm>
            <a:custGeom>
              <a:rect b="b" l="l" r="r" t="t"/>
              <a:pathLst>
                <a:path extrusionOk="0" h="46977" w="39616">
                  <a:moveTo>
                    <a:pt x="182" y="0"/>
                  </a:moveTo>
                  <a:cubicBezTo>
                    <a:pt x="-1271" y="20393"/>
                    <a:pt x="19171" y="46977"/>
                    <a:pt x="39616" y="4697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0"/>
            <p:cNvSpPr txBox="1"/>
            <p:nvPr/>
          </p:nvSpPr>
          <p:spPr>
            <a:xfrm>
              <a:off x="2581800" y="3480575"/>
              <a:ext cx="21516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4"/>
                  </a:solidFill>
                  <a:latin typeface="Caveat"/>
                  <a:ea typeface="Caveat"/>
                  <a:cs typeface="Caveat"/>
                  <a:sym typeface="Caveat"/>
                </a:rPr>
                <a:t>atvērošais tags</a:t>
              </a:r>
              <a:endParaRPr b="0" i="0" sz="2600" u="none" cap="none" strike="noStrike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3715700" y="1766875"/>
            <a:ext cx="3203375" cy="868700"/>
            <a:chOff x="4020500" y="1309675"/>
            <a:chExt cx="3203375" cy="868700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6292206" y="1654464"/>
              <a:ext cx="931669" cy="523911"/>
            </a:xfrm>
            <a:custGeom>
              <a:rect b="b" l="l" r="r" t="t"/>
              <a:pathLst>
                <a:path extrusionOk="0" h="46977" w="39616">
                  <a:moveTo>
                    <a:pt x="182" y="0"/>
                  </a:moveTo>
                  <a:cubicBezTo>
                    <a:pt x="-1271" y="20393"/>
                    <a:pt x="19171" y="46977"/>
                    <a:pt x="39616" y="4697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0"/>
            <p:cNvSpPr txBox="1"/>
            <p:nvPr/>
          </p:nvSpPr>
          <p:spPr>
            <a:xfrm>
              <a:off x="4020500" y="1309675"/>
              <a:ext cx="21174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4"/>
                  </a:solidFill>
                  <a:latin typeface="Caveat"/>
                  <a:ea typeface="Caveat"/>
                  <a:cs typeface="Caveat"/>
                  <a:sym typeface="Caveat"/>
                </a:rPr>
                <a:t>aizvērošais tags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311700" y="288600"/>
            <a:ext cx="85206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HTML</a:t>
            </a:r>
            <a:b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dokumenta </a:t>
            </a: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struktūra</a:t>
            </a:r>
            <a:endParaRPr sz="6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311700" y="137125"/>
            <a:ext cx="86979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'X-UA-Compatible'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'IE=edge'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Start(IT) mājaslapa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'viewport'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'width=device-width, initial-scale=1'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'stylesheet'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'text/css'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'screen'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'main.css'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'main.js'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Start(IT)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Lapas saturs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"image.png"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"Attēla nosaukums"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311700" y="137125"/>
            <a:ext cx="86979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'X-UA-Compatible'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'IE=edge'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Start(IT) mājaslapa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'viewport'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'width=device-width, initial-scale=1'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'stylesheet'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'text/css'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'screen'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'main.css'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'main.js'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Start(IT)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Lapas saturs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"image.png"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"Attēla nosaukums"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300"/>
          </a:p>
        </p:txBody>
      </p:sp>
      <p:sp>
        <p:nvSpPr>
          <p:cNvPr id="181" name="Google Shape;181;p13"/>
          <p:cNvSpPr/>
          <p:nvPr/>
        </p:nvSpPr>
        <p:spPr>
          <a:xfrm>
            <a:off x="311700" y="534700"/>
            <a:ext cx="8440800" cy="4394700"/>
          </a:xfrm>
          <a:prstGeom prst="rect">
            <a:avLst/>
          </a:prstGeom>
          <a:solidFill>
            <a:srgbClr val="212121">
              <a:alpha val="9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13"/>
          <p:cNvGrpSpPr/>
          <p:nvPr/>
        </p:nvGrpSpPr>
        <p:grpSpPr>
          <a:xfrm>
            <a:off x="1120350" y="534700"/>
            <a:ext cx="5840550" cy="1531325"/>
            <a:chOff x="1675650" y="3094650"/>
            <a:chExt cx="5840550" cy="1531325"/>
          </a:xfrm>
        </p:grpSpPr>
        <p:sp>
          <p:nvSpPr>
            <p:cNvPr id="183" name="Google Shape;183;p13"/>
            <p:cNvSpPr/>
            <p:nvPr/>
          </p:nvSpPr>
          <p:spPr>
            <a:xfrm>
              <a:off x="1675650" y="3094650"/>
              <a:ext cx="810345" cy="681636"/>
            </a:xfrm>
            <a:custGeom>
              <a:rect b="b" l="l" r="r" t="t"/>
              <a:pathLst>
                <a:path extrusionOk="0" h="46977" w="39616">
                  <a:moveTo>
                    <a:pt x="182" y="0"/>
                  </a:moveTo>
                  <a:cubicBezTo>
                    <a:pt x="-1271" y="20393"/>
                    <a:pt x="19171" y="46977"/>
                    <a:pt x="39616" y="4697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 txBox="1"/>
            <p:nvPr/>
          </p:nvSpPr>
          <p:spPr>
            <a:xfrm>
              <a:off x="2581800" y="3480575"/>
              <a:ext cx="4934400" cy="11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4"/>
                  </a:solidFill>
                  <a:latin typeface="Caveat"/>
                  <a:ea typeface="Caveat"/>
                  <a:cs typeface="Caveat"/>
                  <a:sym typeface="Caveat"/>
                </a:rPr>
                <a:t>informācija pārlūkprogrammai, kādu HTML versiju sagaidīt</a:t>
              </a:r>
              <a:endParaRPr b="0" i="0" sz="2600" u="none" cap="none" strike="noStrike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311700" y="137125"/>
            <a:ext cx="86979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'X-UA-Compatible'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'IE=edge'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Start(IT) mājaslapa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'viewport'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'width=device-width, initial-scale=1'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'stylesheet'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'text/css'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'screen'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'main.css'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'main.js'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Start(IT)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Lapas saturs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"image.png"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"Attēla nosaukums"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311700" y="137125"/>
            <a:ext cx="86979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'X-UA-Compatible'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'IE=edge'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Start(IT) mājaslapa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'viewport'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'width=device-width, initial-scale=1'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'stylesheet'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'text/css'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'screen'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'main.css'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'main.js'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Start(IT)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Lapas saturs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"image.png"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"Attēla nosaukums"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300"/>
          </a:p>
        </p:txBody>
      </p:sp>
      <p:sp>
        <p:nvSpPr>
          <p:cNvPr id="195" name="Google Shape;195;p15"/>
          <p:cNvSpPr/>
          <p:nvPr/>
        </p:nvSpPr>
        <p:spPr>
          <a:xfrm>
            <a:off x="311700" y="137125"/>
            <a:ext cx="8440800" cy="334500"/>
          </a:xfrm>
          <a:prstGeom prst="rect">
            <a:avLst/>
          </a:prstGeom>
          <a:solidFill>
            <a:srgbClr val="212121">
              <a:alpha val="9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311700" y="857250"/>
            <a:ext cx="8440800" cy="3720300"/>
          </a:xfrm>
          <a:prstGeom prst="rect">
            <a:avLst/>
          </a:prstGeom>
          <a:solidFill>
            <a:srgbClr val="212121">
              <a:alpha val="9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5"/>
          <p:cNvGrpSpPr/>
          <p:nvPr/>
        </p:nvGrpSpPr>
        <p:grpSpPr>
          <a:xfrm>
            <a:off x="811750" y="946175"/>
            <a:ext cx="6564725" cy="3614400"/>
            <a:chOff x="811750" y="946175"/>
            <a:chExt cx="6564725" cy="3614400"/>
          </a:xfrm>
        </p:grpSpPr>
        <p:sp>
          <p:nvSpPr>
            <p:cNvPr id="198" name="Google Shape;198;p15"/>
            <p:cNvSpPr/>
            <p:nvPr/>
          </p:nvSpPr>
          <p:spPr>
            <a:xfrm>
              <a:off x="811750" y="946175"/>
              <a:ext cx="1511449" cy="1256987"/>
            </a:xfrm>
            <a:custGeom>
              <a:rect b="b" l="l" r="r" t="t"/>
              <a:pathLst>
                <a:path extrusionOk="0" h="46977" w="39616">
                  <a:moveTo>
                    <a:pt x="182" y="0"/>
                  </a:moveTo>
                  <a:cubicBezTo>
                    <a:pt x="-1271" y="20393"/>
                    <a:pt x="19171" y="46977"/>
                    <a:pt x="39616" y="4697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 txBox="1"/>
            <p:nvPr/>
          </p:nvSpPr>
          <p:spPr>
            <a:xfrm>
              <a:off x="2442075" y="1855000"/>
              <a:ext cx="4934400" cy="11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4"/>
                  </a:solidFill>
                  <a:latin typeface="Caveat"/>
                  <a:ea typeface="Caveat"/>
                  <a:cs typeface="Caveat"/>
                  <a:sym typeface="Caveat"/>
                </a:rPr>
                <a:t>HTML dokumenta “sakne”, </a:t>
              </a:r>
              <a:endParaRPr b="0" i="0" sz="2600" u="none" cap="none" strike="noStrike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4"/>
                  </a:solidFill>
                  <a:latin typeface="Caveat"/>
                  <a:ea typeface="Caveat"/>
                  <a:cs typeface="Caveat"/>
                  <a:sym typeface="Caveat"/>
                </a:rPr>
                <a:t>satur pārējos HTML tagus</a:t>
              </a:r>
              <a:endParaRPr b="0" i="0" sz="2600" u="none" cap="none" strike="noStrike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 flipH="1" rot="10800000">
              <a:off x="865825" y="2468924"/>
              <a:ext cx="1260185" cy="2091651"/>
            </a:xfrm>
            <a:custGeom>
              <a:rect b="b" l="l" r="r" t="t"/>
              <a:pathLst>
                <a:path extrusionOk="0" h="46977" w="39616">
                  <a:moveTo>
                    <a:pt x="182" y="0"/>
                  </a:moveTo>
                  <a:cubicBezTo>
                    <a:pt x="-1271" y="20393"/>
                    <a:pt x="19171" y="46977"/>
                    <a:pt x="39616" y="4697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4294967295" type="body"/>
          </p:nvPr>
        </p:nvSpPr>
        <p:spPr>
          <a:xfrm>
            <a:off x="311700" y="288600"/>
            <a:ext cx="85206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Kas Jūs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sagaida šodien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?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  <p:sp>
        <p:nvSpPr>
          <p:cNvPr id="63" name="Google Shape;63;p2"/>
          <p:cNvSpPr txBox="1"/>
          <p:nvPr/>
        </p:nvSpPr>
        <p:spPr>
          <a:xfrm>
            <a:off x="451775" y="2639125"/>
            <a:ext cx="70059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Īss ieskats tīmekļa izstrādes (HTML &amp; CSS) teorijas pamatos</a:t>
            </a:r>
            <a:endParaRPr b="0" i="0" sz="18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en" sz="18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Un iegūto zināšanu pielietošana, veidojot </a:t>
            </a:r>
            <a:br>
              <a:rPr b="0" i="0" lang="en" sz="18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Ķīmijas Laboratorijas Uzskaites Sistēmas</a:t>
            </a:r>
            <a:r>
              <a:rPr b="0" i="0" lang="en" sz="18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vizuālo saskarni</a:t>
            </a:r>
            <a:endParaRPr b="0" i="0" sz="18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idx="1" type="body"/>
          </p:nvPr>
        </p:nvSpPr>
        <p:spPr>
          <a:xfrm>
            <a:off x="311700" y="137125"/>
            <a:ext cx="86979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'X-UA-Compatible'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'IE=edge'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Start(IT) mājaslapa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'viewport'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'width=device-width, initial-scale=1'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'stylesheet'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'text/css'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'screen'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'main.css'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'main.js'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Start(IT)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Lapas saturs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"image.png"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"Attēla nosaukums"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311700" y="137125"/>
            <a:ext cx="86979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'X-UA-Compatible'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'IE=edge'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Start(IT) mājaslapa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'viewport'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'width=device-width, initial-scale=1'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'stylesheet'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'text/css'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'screen'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'main.css'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'main.js'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Start(IT)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Lapas saturs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"image.png"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"Attēla nosaukums"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300"/>
          </a:p>
        </p:txBody>
      </p:sp>
      <p:sp>
        <p:nvSpPr>
          <p:cNvPr id="211" name="Google Shape;211;p17"/>
          <p:cNvSpPr/>
          <p:nvPr/>
        </p:nvSpPr>
        <p:spPr>
          <a:xfrm>
            <a:off x="311700" y="137125"/>
            <a:ext cx="8440800" cy="677400"/>
          </a:xfrm>
          <a:prstGeom prst="rect">
            <a:avLst/>
          </a:prstGeom>
          <a:solidFill>
            <a:srgbClr val="212121">
              <a:alpha val="9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311700" y="3137525"/>
            <a:ext cx="8440800" cy="1791900"/>
          </a:xfrm>
          <a:prstGeom prst="rect">
            <a:avLst/>
          </a:prstGeom>
          <a:solidFill>
            <a:srgbClr val="212121">
              <a:alpha val="9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17"/>
          <p:cNvGrpSpPr/>
          <p:nvPr/>
        </p:nvGrpSpPr>
        <p:grpSpPr>
          <a:xfrm>
            <a:off x="1187975" y="3176950"/>
            <a:ext cx="7204625" cy="1752375"/>
            <a:chOff x="811750" y="946175"/>
            <a:chExt cx="7204625" cy="1752375"/>
          </a:xfrm>
        </p:grpSpPr>
        <p:sp>
          <p:nvSpPr>
            <p:cNvPr id="214" name="Google Shape;214;p17"/>
            <p:cNvSpPr/>
            <p:nvPr/>
          </p:nvSpPr>
          <p:spPr>
            <a:xfrm>
              <a:off x="811750" y="946175"/>
              <a:ext cx="1511449" cy="1032202"/>
            </a:xfrm>
            <a:custGeom>
              <a:rect b="b" l="l" r="r" t="t"/>
              <a:pathLst>
                <a:path extrusionOk="0" h="46977" w="39616">
                  <a:moveTo>
                    <a:pt x="182" y="0"/>
                  </a:moveTo>
                  <a:cubicBezTo>
                    <a:pt x="-1271" y="20393"/>
                    <a:pt x="19171" y="46977"/>
                    <a:pt x="39616" y="4697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 txBox="1"/>
            <p:nvPr/>
          </p:nvSpPr>
          <p:spPr>
            <a:xfrm>
              <a:off x="2442075" y="1553150"/>
              <a:ext cx="5574300" cy="11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4"/>
                  </a:solidFill>
                  <a:latin typeface="Caveat"/>
                  <a:ea typeface="Caveat"/>
                  <a:cs typeface="Caveat"/>
                  <a:sym typeface="Caveat"/>
                </a:rPr>
                <a:t>&lt;head&gt; satur metadatus par dokumentu jeb</a:t>
              </a:r>
              <a:endParaRPr b="0" i="0" sz="2600" u="none" cap="none" strike="noStrike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4"/>
                  </a:solidFill>
                  <a:latin typeface="Caveat"/>
                  <a:ea typeface="Caveat"/>
                  <a:cs typeface="Caveat"/>
                  <a:sym typeface="Caveat"/>
                </a:rPr>
                <a:t>informāciju (pārlūkgrogrammai) par dokumentu </a:t>
              </a:r>
              <a:endParaRPr b="0" i="0" sz="2600" u="none" cap="none" strike="noStrike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311700" y="137125"/>
            <a:ext cx="86979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'X-UA-Compatible'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'IE=edge'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Start(IT) mājaslapa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'viewport'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'width=device-width, initial-scale=1'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'stylesheet'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'text/css'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'screen'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'main.css'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'main.js'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Start(IT)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Lapas saturs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"image.png"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"Attēla nosaukums"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311700" y="137125"/>
            <a:ext cx="86979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'X-UA-Compatible'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'IE=edge'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Start(IT) mājaslapa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'viewport'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'width=device-width, initial-scale=1'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'stylesheet'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'text/css'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'screen'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'main.css'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'main.js'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Start(IT)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Lapas saturs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"image.png"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"Attēla nosaukums"</a:t>
            </a:r>
            <a:r>
              <a:rPr lang="en" sz="12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300"/>
          </a:p>
        </p:txBody>
      </p:sp>
      <p:sp>
        <p:nvSpPr>
          <p:cNvPr id="226" name="Google Shape;226;p19"/>
          <p:cNvSpPr/>
          <p:nvPr/>
        </p:nvSpPr>
        <p:spPr>
          <a:xfrm>
            <a:off x="311700" y="137125"/>
            <a:ext cx="8440800" cy="2923200"/>
          </a:xfrm>
          <a:prstGeom prst="rect">
            <a:avLst/>
          </a:prstGeom>
          <a:solidFill>
            <a:srgbClr val="212121">
              <a:alpha val="9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311700" y="4612000"/>
            <a:ext cx="8440800" cy="317400"/>
          </a:xfrm>
          <a:prstGeom prst="rect">
            <a:avLst/>
          </a:prstGeom>
          <a:solidFill>
            <a:srgbClr val="212121">
              <a:alpha val="9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19"/>
          <p:cNvGrpSpPr/>
          <p:nvPr/>
        </p:nvGrpSpPr>
        <p:grpSpPr>
          <a:xfrm>
            <a:off x="1187975" y="1693175"/>
            <a:ext cx="7204625" cy="1415780"/>
            <a:chOff x="811750" y="1672200"/>
            <a:chExt cx="7204625" cy="1415780"/>
          </a:xfrm>
        </p:grpSpPr>
        <p:sp>
          <p:nvSpPr>
            <p:cNvPr id="229" name="Google Shape;229;p19"/>
            <p:cNvSpPr/>
            <p:nvPr/>
          </p:nvSpPr>
          <p:spPr>
            <a:xfrm flipH="1" rot="10800000">
              <a:off x="811750" y="1978383"/>
              <a:ext cx="1511449" cy="1109597"/>
            </a:xfrm>
            <a:custGeom>
              <a:rect b="b" l="l" r="r" t="t"/>
              <a:pathLst>
                <a:path extrusionOk="0" h="46977" w="39616">
                  <a:moveTo>
                    <a:pt x="182" y="0"/>
                  </a:moveTo>
                  <a:cubicBezTo>
                    <a:pt x="-1271" y="20393"/>
                    <a:pt x="19171" y="46977"/>
                    <a:pt x="39616" y="4697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2442075" y="1672200"/>
              <a:ext cx="55743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4"/>
                  </a:solidFill>
                  <a:latin typeface="Caveat"/>
                  <a:ea typeface="Caveat"/>
                  <a:cs typeface="Caveat"/>
                  <a:sym typeface="Caveat"/>
                </a:rPr>
                <a:t>&lt;body&gt; - dokumenta struktūra un saturs </a:t>
              </a:r>
              <a:endParaRPr b="0" i="0" sz="2600" u="none" cap="none" strike="noStrike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idx="1" type="body"/>
          </p:nvPr>
        </p:nvSpPr>
        <p:spPr>
          <a:xfrm>
            <a:off x="311700" y="288600"/>
            <a:ext cx="85206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HTML </a:t>
            </a: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tagi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/elementi</a:t>
            </a:r>
            <a:endParaRPr sz="6000"/>
          </a:p>
        </p:txBody>
      </p:sp>
      <p:cxnSp>
        <p:nvCxnSpPr>
          <p:cNvPr id="236" name="Google Shape;236;p20"/>
          <p:cNvCxnSpPr/>
          <p:nvPr/>
        </p:nvCxnSpPr>
        <p:spPr>
          <a:xfrm>
            <a:off x="311700" y="1592075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311700" y="1764869"/>
            <a:ext cx="8520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Saraksts ar HTML elementiem: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HTML elementi (MDN)</a:t>
            </a:r>
            <a:endParaRPr sz="25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idx="1" type="body"/>
          </p:nvPr>
        </p:nvSpPr>
        <p:spPr>
          <a:xfrm>
            <a:off x="311700" y="288600"/>
            <a:ext cx="85206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block</a:t>
            </a:r>
            <a:b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vs </a:t>
            </a: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inline </a:t>
            </a: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elements</a:t>
            </a:r>
            <a:endParaRPr sz="6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  <p:cxnSp>
        <p:nvCxnSpPr>
          <p:cNvPr id="243" name="Google Shape;243;p21"/>
          <p:cNvCxnSpPr/>
          <p:nvPr/>
        </p:nvCxnSpPr>
        <p:spPr>
          <a:xfrm>
            <a:off x="311700" y="249555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21"/>
          <p:cNvSpPr/>
          <p:nvPr/>
        </p:nvSpPr>
        <p:spPr>
          <a:xfrm>
            <a:off x="311700" y="3117675"/>
            <a:ext cx="8414100" cy="3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311700" y="2642175"/>
            <a:ext cx="94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block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311700" y="3862525"/>
            <a:ext cx="8414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Elements, kurš vienmēr sākas jaunā rindā un aizņem visu pieejamo ekrāna platību</a:t>
            </a:r>
            <a:endParaRPr b="0" i="0" sz="15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311700" y="3553525"/>
            <a:ext cx="8414100" cy="3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311700" y="4398350"/>
            <a:ext cx="84141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&lt;div&gt;, &lt;h1&gt;, &lt;p&gt;, &lt;table&gt;, &lt;ul&gt;, &lt;li&gt;, u.c.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311700" y="288600"/>
            <a:ext cx="85206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block</a:t>
            </a:r>
            <a:b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vs </a:t>
            </a: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inline </a:t>
            </a: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elements</a:t>
            </a:r>
            <a:endParaRPr sz="6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  <p:cxnSp>
        <p:nvCxnSpPr>
          <p:cNvPr id="254" name="Google Shape;254;p22"/>
          <p:cNvCxnSpPr/>
          <p:nvPr/>
        </p:nvCxnSpPr>
        <p:spPr>
          <a:xfrm>
            <a:off x="311700" y="249555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22"/>
          <p:cNvSpPr/>
          <p:nvPr/>
        </p:nvSpPr>
        <p:spPr>
          <a:xfrm>
            <a:off x="311700" y="3117675"/>
            <a:ext cx="2160900" cy="3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311700" y="2642175"/>
            <a:ext cx="94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inline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311700" y="3862525"/>
            <a:ext cx="8520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Elements, kurš nesākas jaunā rindā un aizņem tik daudz vietas, cik tam ir nepieciešams</a:t>
            </a:r>
            <a:endParaRPr b="0" i="0" sz="15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311700" y="3553525"/>
            <a:ext cx="1289100" cy="3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311700" y="4398350"/>
            <a:ext cx="84141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&lt;span&gt;, &lt;a&gt;, &lt;label&gt;, &lt;b&gt;, &lt;input&gt;, &lt;button&gt;, u.c.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2538700" y="3117675"/>
            <a:ext cx="3587400" cy="3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6192200" y="3117675"/>
            <a:ext cx="2533800" cy="3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1659000" y="3553525"/>
            <a:ext cx="1289100" cy="3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3016875" y="3553525"/>
            <a:ext cx="4456800" cy="3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7542450" y="3553525"/>
            <a:ext cx="1183200" cy="3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idx="1" type="body"/>
          </p:nvPr>
        </p:nvSpPr>
        <p:spPr>
          <a:xfrm>
            <a:off x="311700" y="288600"/>
            <a:ext cx="85206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Tagam</a:t>
            </a:r>
            <a:b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var būt </a:t>
            </a:r>
            <a:r>
              <a:rPr lang="en" sz="6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atribūti</a:t>
            </a:r>
            <a:endParaRPr sz="6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  <p:sp>
        <p:nvSpPr>
          <p:cNvPr id="270" name="Google Shape;270;p23"/>
          <p:cNvSpPr txBox="1"/>
          <p:nvPr>
            <p:ph idx="1" type="body"/>
          </p:nvPr>
        </p:nvSpPr>
        <p:spPr>
          <a:xfrm>
            <a:off x="311700" y="2598844"/>
            <a:ext cx="8520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HTML elementam (tagam) var būt savas īpašības. Šīs īpašības var raksturot ar </a:t>
            </a:r>
            <a:r>
              <a:rPr lang="en">
                <a:solidFill>
                  <a:srgbClr val="FFFFFF"/>
                </a:solidFill>
              </a:rPr>
              <a:t>atribūtiem</a:t>
            </a:r>
            <a:r>
              <a:rPr lang="en"/>
              <a:t> - papildu informācija (pārlūkprogrammai) par HTML tagu.</a:t>
            </a:r>
            <a:endParaRPr/>
          </a:p>
        </p:txBody>
      </p:sp>
      <p:cxnSp>
        <p:nvCxnSpPr>
          <p:cNvPr id="271" name="Google Shape;271;p23"/>
          <p:cNvCxnSpPr/>
          <p:nvPr/>
        </p:nvCxnSpPr>
        <p:spPr>
          <a:xfrm>
            <a:off x="311700" y="249555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/>
          <p:nvPr>
            <p:ph idx="1" type="body"/>
          </p:nvPr>
        </p:nvSpPr>
        <p:spPr>
          <a:xfrm>
            <a:off x="311700" y="288600"/>
            <a:ext cx="85206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HTML </a:t>
            </a: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atribūti</a:t>
            </a:r>
            <a:endParaRPr sz="6000"/>
          </a:p>
        </p:txBody>
      </p:sp>
      <p:cxnSp>
        <p:nvCxnSpPr>
          <p:cNvPr id="277" name="Google Shape;277;p24"/>
          <p:cNvCxnSpPr/>
          <p:nvPr/>
        </p:nvCxnSpPr>
        <p:spPr>
          <a:xfrm>
            <a:off x="311700" y="1592075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24"/>
          <p:cNvSpPr txBox="1"/>
          <p:nvPr>
            <p:ph idx="1" type="body"/>
          </p:nvPr>
        </p:nvSpPr>
        <p:spPr>
          <a:xfrm>
            <a:off x="311700" y="1764869"/>
            <a:ext cx="8520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Saraksts ar HTML elementu atribūtiem: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HTML atribūti (MDN)</a:t>
            </a:r>
            <a:endParaRPr sz="25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>
            <p:ph idx="4294967295" type="body"/>
          </p:nvPr>
        </p:nvSpPr>
        <p:spPr>
          <a:xfrm>
            <a:off x="311700" y="288600"/>
            <a:ext cx="85206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Kas ir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?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ctrTitle"/>
          </p:nvPr>
        </p:nvSpPr>
        <p:spPr>
          <a:xfrm>
            <a:off x="311700" y="1370800"/>
            <a:ext cx="8520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“Neviens no mums nezina visu”</a:t>
            </a:r>
            <a:endParaRPr sz="4000"/>
          </a:p>
        </p:txBody>
      </p:sp>
      <p:sp>
        <p:nvSpPr>
          <p:cNvPr id="69" name="Google Shape;69;p3"/>
          <p:cNvSpPr txBox="1"/>
          <p:nvPr/>
        </p:nvSpPr>
        <p:spPr>
          <a:xfrm>
            <a:off x="1314750" y="3051200"/>
            <a:ext cx="6514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chemeClr val="accent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Mācāmies - Dalāmies 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3"/>
          <p:cNvCxnSpPr/>
          <p:nvPr/>
        </p:nvCxnSpPr>
        <p:spPr>
          <a:xfrm>
            <a:off x="3901950" y="2571750"/>
            <a:ext cx="1340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idx="1" type="body"/>
          </p:nvPr>
        </p:nvSpPr>
        <p:spPr>
          <a:xfrm>
            <a:off x="311700" y="288600"/>
            <a:ext cx="85206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ascading</a:t>
            </a:r>
            <a:br>
              <a:rPr lang="en" sz="6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tyle</a:t>
            </a:r>
            <a:br>
              <a:rPr lang="en" sz="6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heets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  <p:sp>
        <p:nvSpPr>
          <p:cNvPr id="289" name="Google Shape;289;p26"/>
          <p:cNvSpPr txBox="1"/>
          <p:nvPr/>
        </p:nvSpPr>
        <p:spPr>
          <a:xfrm>
            <a:off x="311700" y="4041900"/>
            <a:ext cx="85206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stilu lapas valoda</a:t>
            </a:r>
            <a:r>
              <a:rPr b="0" i="0" lang="en" sz="18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kurā tiek definēti noteikumi, kā ir jāizskatās HTML elementiem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/>
          <p:nvPr>
            <p:ph idx="1" type="body"/>
          </p:nvPr>
        </p:nvSpPr>
        <p:spPr>
          <a:xfrm>
            <a:off x="311700" y="288600"/>
            <a:ext cx="85206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HTML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  <p:sp>
        <p:nvSpPr>
          <p:cNvPr id="295" name="Google Shape;295;p27"/>
          <p:cNvSpPr txBox="1"/>
          <p:nvPr/>
        </p:nvSpPr>
        <p:spPr>
          <a:xfrm>
            <a:off x="311700" y="1315600"/>
            <a:ext cx="5481600" cy="3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Tīmekļa lapas </a:t>
            </a:r>
            <a:r>
              <a:rPr b="0" i="0" lang="en" sz="48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struktūra</a:t>
            </a:r>
            <a:r>
              <a:rPr b="0" i="0" lang="en" sz="4800" u="none" cap="none" strike="noStrik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br>
              <a:rPr b="0" i="0" lang="en" sz="4800" u="none" cap="none" strike="noStrik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b="0" i="0" lang="en" sz="4800" u="none" cap="none" strike="noStrik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&amp; </a:t>
            </a:r>
            <a:br>
              <a:rPr b="0" i="0" lang="en" sz="4800" u="none" cap="none" strike="noStrik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b="0" i="0" lang="en" sz="4800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saturs</a:t>
            </a:r>
            <a:r>
              <a:rPr b="0" i="0" lang="en" sz="4800" u="none" cap="none" strike="noStrik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 b="0" i="0" sz="4800" u="none" cap="none" strike="noStrike">
              <a:solidFill>
                <a:srgbClr val="00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296" name="Google Shape;296;p27"/>
          <p:cNvGrpSpPr/>
          <p:nvPr/>
        </p:nvGrpSpPr>
        <p:grpSpPr>
          <a:xfrm>
            <a:off x="5358000" y="707300"/>
            <a:ext cx="3000000" cy="3881300"/>
            <a:chOff x="5358000" y="885875"/>
            <a:chExt cx="3000000" cy="3881300"/>
          </a:xfrm>
        </p:grpSpPr>
        <p:pic>
          <p:nvPicPr>
            <p:cNvPr id="297" name="Google Shape;297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18150" y="885875"/>
              <a:ext cx="1279700" cy="2914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27"/>
            <p:cNvSpPr txBox="1"/>
            <p:nvPr/>
          </p:nvSpPr>
          <p:spPr>
            <a:xfrm>
              <a:off x="5358000" y="3911275"/>
              <a:ext cx="3000000" cy="8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tīmekļa lapas</a:t>
              </a:r>
              <a:br>
                <a:rPr b="0" i="0" lang="en" sz="2000" u="none" cap="none" strike="noStrike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</a:br>
              <a:r>
                <a:rPr b="0" i="0" lang="en" sz="2000" u="none" cap="none" strike="noStrike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skelets</a:t>
              </a:r>
              <a:endParaRPr b="0" i="0" sz="2000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idx="1" type="body"/>
          </p:nvPr>
        </p:nvSpPr>
        <p:spPr>
          <a:xfrm>
            <a:off x="311700" y="288600"/>
            <a:ext cx="85206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  <p:sp>
        <p:nvSpPr>
          <p:cNvPr id="304" name="Google Shape;304;p28"/>
          <p:cNvSpPr txBox="1"/>
          <p:nvPr/>
        </p:nvSpPr>
        <p:spPr>
          <a:xfrm>
            <a:off x="311700" y="1315600"/>
            <a:ext cx="6789300" cy="3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Tīmekļa lapas </a:t>
            </a:r>
            <a:r>
              <a:rPr b="0" i="0" lang="en" sz="48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izskats</a:t>
            </a:r>
            <a:r>
              <a:rPr b="0" i="0" lang="en" sz="4800" u="none" cap="none" strike="noStrik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 b="0" i="0" sz="4800" u="none" cap="none" strike="noStrike">
              <a:solidFill>
                <a:srgbClr val="00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05" name="Google Shape;305;p28"/>
          <p:cNvGrpSpPr/>
          <p:nvPr/>
        </p:nvGrpSpPr>
        <p:grpSpPr>
          <a:xfrm>
            <a:off x="5358000" y="707300"/>
            <a:ext cx="3000000" cy="3881300"/>
            <a:chOff x="5358000" y="707300"/>
            <a:chExt cx="3000000" cy="3881300"/>
          </a:xfrm>
        </p:grpSpPr>
        <p:sp>
          <p:nvSpPr>
            <p:cNvPr id="306" name="Google Shape;306;p28"/>
            <p:cNvSpPr txBox="1"/>
            <p:nvPr/>
          </p:nvSpPr>
          <p:spPr>
            <a:xfrm>
              <a:off x="5358000" y="3732700"/>
              <a:ext cx="3000000" cy="8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tīmekļa lapas</a:t>
              </a:r>
              <a:br>
                <a:rPr b="0" i="0" lang="en" sz="2000" u="none" cap="none" strike="noStrike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</a:br>
              <a:r>
                <a:rPr b="0" i="0" lang="en" sz="2000" u="none" cap="none" strike="noStrike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vizuālais tēls</a:t>
              </a:r>
              <a:endParaRPr b="0" i="0" sz="2000" u="none" cap="none" strike="noStrike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pic>
          <p:nvPicPr>
            <p:cNvPr id="307" name="Google Shape;30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51087" y="707300"/>
              <a:ext cx="1213822" cy="29169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311700" y="288600"/>
            <a:ext cx="8520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Kur tiek definēts</a:t>
            </a: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CSS</a:t>
            </a:r>
            <a:endParaRPr sz="6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  <p:cxnSp>
        <p:nvCxnSpPr>
          <p:cNvPr id="313" name="Google Shape;313;p29"/>
          <p:cNvCxnSpPr/>
          <p:nvPr/>
        </p:nvCxnSpPr>
        <p:spPr>
          <a:xfrm>
            <a:off x="311700" y="142260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29"/>
          <p:cNvSpPr txBox="1"/>
          <p:nvPr/>
        </p:nvSpPr>
        <p:spPr>
          <a:xfrm>
            <a:off x="311700" y="1675275"/>
            <a:ext cx="1582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Inline CSS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311700" y="2150775"/>
            <a:ext cx="8414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CSS noteikumi tiek definēti iekš </a:t>
            </a:r>
            <a:r>
              <a:rPr b="0" i="0" lang="en" sz="15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style </a:t>
            </a: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elementa atribūta (HTML dokumentā)</a:t>
            </a:r>
            <a:endParaRPr b="0" i="0" sz="15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311700" y="2812250"/>
            <a:ext cx="55872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6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6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en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"font-size: 32px;"</a:t>
            </a:r>
            <a:r>
              <a:rPr b="0" i="0" lang="en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Lapas saturs</a:t>
            </a:r>
            <a:r>
              <a:rPr b="0" i="0" lang="en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" sz="16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" sz="160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6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311700" y="288600"/>
            <a:ext cx="8520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Kur tiek definēts</a:t>
            </a: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CSS</a:t>
            </a:r>
            <a:endParaRPr sz="6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  <p:cxnSp>
        <p:nvCxnSpPr>
          <p:cNvPr id="322" name="Google Shape;322;p30"/>
          <p:cNvCxnSpPr/>
          <p:nvPr/>
        </p:nvCxnSpPr>
        <p:spPr>
          <a:xfrm>
            <a:off x="311700" y="142260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30"/>
          <p:cNvSpPr txBox="1"/>
          <p:nvPr/>
        </p:nvSpPr>
        <p:spPr>
          <a:xfrm>
            <a:off x="311700" y="1674400"/>
            <a:ext cx="1582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Internal CSS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311700" y="2149900"/>
            <a:ext cx="8414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CSS noteikumi tiek definēti iekš </a:t>
            </a:r>
            <a:r>
              <a:rPr b="0" i="0" lang="en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&lt;</a:t>
            </a:r>
            <a:r>
              <a:rPr b="0" i="0" lang="en" sz="15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style&gt; taga </a:t>
            </a: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(HTML dokumentā)</a:t>
            </a:r>
            <a:endParaRPr b="0" i="0" sz="15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311700" y="2811375"/>
            <a:ext cx="55872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6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en" sz="16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6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" sz="1600" u="none" cap="none" strike="noStrike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.p-text</a:t>
            </a: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6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1600" u="none" cap="none" strike="noStrike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" sz="1600" u="none" cap="none" strike="noStrike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60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" sz="1600" u="none" cap="none" strike="noStrike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en" sz="16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6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311700" y="288600"/>
            <a:ext cx="85206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Kur tiek definēts</a:t>
            </a: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CSS</a:t>
            </a:r>
            <a:endParaRPr sz="6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  <p:cxnSp>
        <p:nvCxnSpPr>
          <p:cNvPr id="331" name="Google Shape;331;p31"/>
          <p:cNvCxnSpPr/>
          <p:nvPr/>
        </p:nvCxnSpPr>
        <p:spPr>
          <a:xfrm>
            <a:off x="311700" y="142260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31"/>
          <p:cNvSpPr txBox="1"/>
          <p:nvPr/>
        </p:nvSpPr>
        <p:spPr>
          <a:xfrm>
            <a:off x="311700" y="1674400"/>
            <a:ext cx="191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External CSS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1"/>
          <p:cNvSpPr txBox="1"/>
          <p:nvPr/>
        </p:nvSpPr>
        <p:spPr>
          <a:xfrm>
            <a:off x="311700" y="2149900"/>
            <a:ext cx="8414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CSS noteikumi tiek definēti </a:t>
            </a:r>
            <a:r>
              <a:rPr b="0" i="0" lang="en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ārējā .css datnē</a:t>
            </a:r>
            <a:r>
              <a:rPr b="0" i="0" lang="en" sz="15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(HTML dokumentā tikai tiek ievietota saite uz doto datni)</a:t>
            </a:r>
            <a:endParaRPr b="0" i="0" sz="15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31"/>
          <p:cNvGrpSpPr/>
          <p:nvPr/>
        </p:nvGrpSpPr>
        <p:grpSpPr>
          <a:xfrm>
            <a:off x="311700" y="3130475"/>
            <a:ext cx="5695800" cy="1791300"/>
            <a:chOff x="311700" y="3130475"/>
            <a:chExt cx="5695800" cy="1791300"/>
          </a:xfrm>
        </p:grpSpPr>
        <p:sp>
          <p:nvSpPr>
            <p:cNvPr id="335" name="Google Shape;335;p31"/>
            <p:cNvSpPr txBox="1"/>
            <p:nvPr/>
          </p:nvSpPr>
          <p:spPr>
            <a:xfrm>
              <a:off x="311700" y="3130475"/>
              <a:ext cx="5695800" cy="1791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...</a:t>
              </a:r>
              <a:endParaRPr b="0" i="0" sz="9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0" i="0" lang="en" sz="9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head</a:t>
              </a: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0" i="0" sz="9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0" i="0" lang="en" sz="9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title</a:t>
              </a: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Page Title</a:t>
              </a: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&lt;/</a:t>
              </a:r>
              <a:r>
                <a:rPr b="0" i="0" lang="en" sz="9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title</a:t>
              </a: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0" i="0" sz="9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0" i="0" lang="en" sz="9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link</a:t>
              </a: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" sz="9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rel</a:t>
              </a: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0" i="0" lang="en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'stylesheet'</a:t>
              </a: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" sz="9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type</a:t>
              </a: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0" i="0" lang="en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'text/css'</a:t>
              </a: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" sz="9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media</a:t>
              </a: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0" i="0" lang="en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'screen'</a:t>
              </a: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" sz="9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href</a:t>
              </a: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0" i="0" lang="en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'styles.css'</a:t>
              </a: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0" i="0" sz="9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&lt;/</a:t>
              </a:r>
              <a:r>
                <a:rPr b="0" i="0" lang="en" sz="9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head</a:t>
              </a: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0" i="0" sz="9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0" i="0" lang="en" sz="9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body</a:t>
              </a: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0" i="0" sz="9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0" i="0" lang="en" sz="9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" sz="9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0" i="0" lang="en" sz="900" u="none" cap="none" strike="noStrike">
                  <a:solidFill>
                    <a:srgbClr val="CE917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"p-text"</a:t>
              </a: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Lapas saturs</a:t>
              </a: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&lt;/</a:t>
              </a:r>
              <a:r>
                <a:rPr b="0" i="0" lang="en" sz="900" u="none" cap="none" strike="noStrike">
                  <a:solidFill>
                    <a:srgbClr val="569CD6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0" i="0" sz="9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808080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...</a:t>
              </a:r>
              <a:endParaRPr b="0" i="0" sz="9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" name="Google Shape;336;p31"/>
            <p:cNvSpPr txBox="1"/>
            <p:nvPr/>
          </p:nvSpPr>
          <p:spPr>
            <a:xfrm>
              <a:off x="4858500" y="4596875"/>
              <a:ext cx="11490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index.html</a:t>
              </a:r>
              <a:endParaRPr b="0" i="0" sz="11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37" name="Google Shape;337;p31"/>
          <p:cNvGrpSpPr/>
          <p:nvPr/>
        </p:nvGrpSpPr>
        <p:grpSpPr>
          <a:xfrm>
            <a:off x="6379800" y="3130475"/>
            <a:ext cx="2346000" cy="1791300"/>
            <a:chOff x="6379800" y="3130475"/>
            <a:chExt cx="2346000" cy="1791300"/>
          </a:xfrm>
        </p:grpSpPr>
        <p:sp>
          <p:nvSpPr>
            <p:cNvPr id="338" name="Google Shape;338;p31"/>
            <p:cNvSpPr txBox="1"/>
            <p:nvPr/>
          </p:nvSpPr>
          <p:spPr>
            <a:xfrm>
              <a:off x="6379800" y="3130475"/>
              <a:ext cx="2346000" cy="1791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D7BA7D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.p-text</a:t>
              </a: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{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" sz="900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fo</a:t>
              </a:r>
              <a:r>
                <a:rPr b="0" i="0" lang="en" sz="900" u="none" cap="none" strike="noStrike">
                  <a:solidFill>
                    <a:srgbClr val="9CDCFE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nt-size</a:t>
              </a: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 </a:t>
              </a:r>
              <a:r>
                <a:rPr b="0" i="0" lang="en" sz="900" u="none" cap="none" strike="noStrike">
                  <a:solidFill>
                    <a:srgbClr val="B5CEA8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32px</a:t>
              </a: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D4D4D4"/>
                  </a:solidFill>
                  <a:highlight>
                    <a:srgbClr val="1E1E1E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0" i="0" sz="90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" name="Google Shape;339;p31"/>
            <p:cNvSpPr txBox="1"/>
            <p:nvPr/>
          </p:nvSpPr>
          <p:spPr>
            <a:xfrm>
              <a:off x="7576800" y="4596875"/>
              <a:ext cx="11490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styles.css</a:t>
              </a:r>
              <a:endParaRPr b="0" i="0" sz="11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idx="1" type="body"/>
          </p:nvPr>
        </p:nvSpPr>
        <p:spPr>
          <a:xfrm>
            <a:off x="311700" y="288600"/>
            <a:ext cx="85206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 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noteikumi</a:t>
            </a:r>
            <a:endParaRPr sz="6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idx="1" type="body"/>
          </p:nvPr>
        </p:nvSpPr>
        <p:spPr>
          <a:xfrm>
            <a:off x="311700" y="213325"/>
            <a:ext cx="86979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.top-section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#00ffff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'Courier New'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Courier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monospace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.top-section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p:last-child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font-weight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#d2691e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#00ffff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idx="1" type="body"/>
          </p:nvPr>
        </p:nvSpPr>
        <p:spPr>
          <a:xfrm>
            <a:off x="311700" y="213325"/>
            <a:ext cx="86979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.top-section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#00ffff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'Courier New'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Courier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monospace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.top-section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p:last-child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font-weight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#d2691e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#00ffff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34"/>
          <p:cNvSpPr/>
          <p:nvPr/>
        </p:nvSpPr>
        <p:spPr>
          <a:xfrm>
            <a:off x="311700" y="557150"/>
            <a:ext cx="8440800" cy="2565300"/>
          </a:xfrm>
          <a:prstGeom prst="rect">
            <a:avLst/>
          </a:prstGeom>
          <a:solidFill>
            <a:srgbClr val="212121">
              <a:alpha val="9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4"/>
          <p:cNvSpPr/>
          <p:nvPr/>
        </p:nvSpPr>
        <p:spPr>
          <a:xfrm>
            <a:off x="311700" y="3526750"/>
            <a:ext cx="8440800" cy="1312500"/>
          </a:xfrm>
          <a:prstGeom prst="rect">
            <a:avLst/>
          </a:prstGeom>
          <a:solidFill>
            <a:srgbClr val="212121">
              <a:alpha val="9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34"/>
          <p:cNvGrpSpPr/>
          <p:nvPr/>
        </p:nvGrpSpPr>
        <p:grpSpPr>
          <a:xfrm>
            <a:off x="894725" y="557150"/>
            <a:ext cx="7204625" cy="2430675"/>
            <a:chOff x="894725" y="557150"/>
            <a:chExt cx="7204625" cy="2430675"/>
          </a:xfrm>
        </p:grpSpPr>
        <p:sp>
          <p:nvSpPr>
            <p:cNvPr id="358" name="Google Shape;358;p34"/>
            <p:cNvSpPr/>
            <p:nvPr/>
          </p:nvSpPr>
          <p:spPr>
            <a:xfrm>
              <a:off x="894725" y="557150"/>
              <a:ext cx="1511449" cy="1032202"/>
            </a:xfrm>
            <a:custGeom>
              <a:rect b="b" l="l" r="r" t="t"/>
              <a:pathLst>
                <a:path extrusionOk="0" h="46977" w="39616">
                  <a:moveTo>
                    <a:pt x="182" y="0"/>
                  </a:moveTo>
                  <a:cubicBezTo>
                    <a:pt x="-1271" y="20393"/>
                    <a:pt x="19171" y="46977"/>
                    <a:pt x="39616" y="4697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 txBox="1"/>
            <p:nvPr/>
          </p:nvSpPr>
          <p:spPr>
            <a:xfrm>
              <a:off x="2525050" y="1164125"/>
              <a:ext cx="5574300" cy="11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4"/>
                  </a:solidFill>
                  <a:latin typeface="Caveat"/>
                  <a:ea typeface="Caveat"/>
                  <a:cs typeface="Caveat"/>
                  <a:sym typeface="Caveat"/>
                </a:rPr>
                <a:t>CSS selektors - atlasa HTML elementus </a:t>
              </a:r>
              <a:endParaRPr b="0" i="0" sz="2600" u="none" cap="none" strike="noStrike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 flipH="1" rot="10800000">
              <a:off x="1268047" y="1805179"/>
              <a:ext cx="1138168" cy="1182646"/>
            </a:xfrm>
            <a:custGeom>
              <a:rect b="b" l="l" r="r" t="t"/>
              <a:pathLst>
                <a:path extrusionOk="0" h="46977" w="39616">
                  <a:moveTo>
                    <a:pt x="182" y="0"/>
                  </a:moveTo>
                  <a:cubicBezTo>
                    <a:pt x="-1271" y="20393"/>
                    <a:pt x="19171" y="46977"/>
                    <a:pt x="39616" y="4697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345150" y="3426863"/>
            <a:ext cx="84537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.top-section</a:t>
            </a:r>
            <a:r>
              <a:rPr lang="en" sz="3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20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p:last-child</a:t>
            </a:r>
            <a:endParaRPr sz="3200">
              <a:solidFill>
                <a:srgbClr val="D7BA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35"/>
          <p:cNvSpPr txBox="1"/>
          <p:nvPr>
            <p:ph idx="1" type="body"/>
          </p:nvPr>
        </p:nvSpPr>
        <p:spPr>
          <a:xfrm>
            <a:off x="311700" y="288600"/>
            <a:ext cx="85206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 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selektors</a:t>
            </a:r>
            <a:endParaRPr sz="6000"/>
          </a:p>
        </p:txBody>
      </p:sp>
      <p:cxnSp>
        <p:nvCxnSpPr>
          <p:cNvPr id="367" name="Google Shape;367;p35"/>
          <p:cNvCxnSpPr/>
          <p:nvPr/>
        </p:nvCxnSpPr>
        <p:spPr>
          <a:xfrm>
            <a:off x="311700" y="236670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35"/>
          <p:cNvSpPr txBox="1"/>
          <p:nvPr/>
        </p:nvSpPr>
        <p:spPr>
          <a:xfrm>
            <a:off x="311700" y="2501675"/>
            <a:ext cx="84141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CSS selektors </a:t>
            </a: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ir elementa(u) atlasītājs HTML dokumentā, lai tiem varētu piešķirt CSS noteikumus jeb stilus. HTML elementus var atlasīt gan pēc to nosaukuma (piem. </a:t>
            </a:r>
            <a:r>
              <a:rPr b="0" i="0" lang="en" sz="15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div</a:t>
            </a: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), gan arī pēc to atribūtiem (piem. klases </a:t>
            </a:r>
            <a:r>
              <a:rPr b="0" i="0" lang="en" sz="15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.el-classname</a:t>
            </a: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vai ID</a:t>
            </a:r>
            <a:r>
              <a:rPr b="0" i="0" lang="en" sz="15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#el-idname</a:t>
            </a: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5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311700" y="4105025"/>
            <a:ext cx="83094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Šajā piemērā HTML dokumentā tiks izvēlēts </a:t>
            </a:r>
            <a:r>
              <a:rPr b="0" i="0" lang="en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pēdējais paragrāfs iekš</a:t>
            </a:r>
            <a:r>
              <a:rPr b="0" i="0" lang="en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elementa ar klasi </a:t>
            </a:r>
            <a:r>
              <a:rPr b="0" i="0" lang="en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.top-section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Izstrādes vide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52475"/>
            <a:ext cx="852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AB40"/>
                </a:solidFill>
              </a:rPr>
              <a:t>Visual Studio Code </a:t>
            </a:r>
            <a:r>
              <a:rPr lang="en"/>
              <a:t>(jeb VS Code)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Kāpēc VS Code: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Ērts, bezmaksas rīks tīmekļa (un ne tikai) izstrādei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Pieejams visās OS: macOS, Linux, Windows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Sintakes iezīmēšana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IntelliSense (gudrā koda pabeigšana)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Automātiskie koda ieteikumi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Pieejamas dažādas JavaScript koda fragmentu veidnes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Sintakses uzvednes/paskaidrojumi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Ērta koda refaktorēšana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Pieejami vairāki paplašinājumi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/>
          <p:nvPr>
            <p:ph idx="1" type="body"/>
          </p:nvPr>
        </p:nvSpPr>
        <p:spPr>
          <a:xfrm>
            <a:off x="311700" y="288600"/>
            <a:ext cx="85206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 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selektors</a:t>
            </a:r>
            <a:endParaRPr sz="6000"/>
          </a:p>
        </p:txBody>
      </p:sp>
      <p:cxnSp>
        <p:nvCxnSpPr>
          <p:cNvPr id="375" name="Google Shape;375;p36"/>
          <p:cNvCxnSpPr/>
          <p:nvPr/>
        </p:nvCxnSpPr>
        <p:spPr>
          <a:xfrm>
            <a:off x="311700" y="236670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" name="Google Shape;376;p36"/>
          <p:cNvSpPr txBox="1"/>
          <p:nvPr>
            <p:ph idx="1" type="body"/>
          </p:nvPr>
        </p:nvSpPr>
        <p:spPr>
          <a:xfrm>
            <a:off x="311700" y="2442900"/>
            <a:ext cx="85206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Top 30 CSS selektori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CSS selektori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CSS selektoru s</a:t>
            </a:r>
            <a:r>
              <a:rPr lang="en"/>
              <a:t>pēle, kas palīdz tos apgūt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https://flukeout.github.io/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idx="1" type="body"/>
          </p:nvPr>
        </p:nvSpPr>
        <p:spPr>
          <a:xfrm>
            <a:off x="311700" y="213325"/>
            <a:ext cx="86979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.top-section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#00ffff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'Courier New'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Courier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monospace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.top-section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p:last-child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font-weight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#d2691e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#00ffff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>
            <p:ph idx="1" type="body"/>
          </p:nvPr>
        </p:nvSpPr>
        <p:spPr>
          <a:xfrm>
            <a:off x="311700" y="213325"/>
            <a:ext cx="86979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.top-section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#00ffff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'Courier New'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Courier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monospace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.top-section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p:last-child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font-weight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#d2691e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#00ffff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38"/>
          <p:cNvSpPr/>
          <p:nvPr/>
        </p:nvSpPr>
        <p:spPr>
          <a:xfrm>
            <a:off x="311700" y="271850"/>
            <a:ext cx="8440800" cy="298800"/>
          </a:xfrm>
          <a:prstGeom prst="rect">
            <a:avLst/>
          </a:prstGeom>
          <a:solidFill>
            <a:srgbClr val="212121">
              <a:alpha val="9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248300" y="2522625"/>
            <a:ext cx="8440800" cy="298800"/>
          </a:xfrm>
          <a:prstGeom prst="rect">
            <a:avLst/>
          </a:prstGeom>
          <a:solidFill>
            <a:srgbClr val="212121">
              <a:alpha val="9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248300" y="3172500"/>
            <a:ext cx="8440800" cy="298800"/>
          </a:xfrm>
          <a:prstGeom prst="rect">
            <a:avLst/>
          </a:prstGeom>
          <a:solidFill>
            <a:srgbClr val="212121">
              <a:alpha val="9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248300" y="4480175"/>
            <a:ext cx="8440800" cy="298800"/>
          </a:xfrm>
          <a:prstGeom prst="rect">
            <a:avLst/>
          </a:prstGeom>
          <a:solidFill>
            <a:srgbClr val="212121">
              <a:alpha val="9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38"/>
          <p:cNvGrpSpPr/>
          <p:nvPr/>
        </p:nvGrpSpPr>
        <p:grpSpPr>
          <a:xfrm>
            <a:off x="1791100" y="2615351"/>
            <a:ext cx="7061439" cy="1279237"/>
            <a:chOff x="731404" y="1212576"/>
            <a:chExt cx="7367946" cy="1279237"/>
          </a:xfrm>
        </p:grpSpPr>
        <p:sp>
          <p:nvSpPr>
            <p:cNvPr id="392" name="Google Shape;392;p38"/>
            <p:cNvSpPr/>
            <p:nvPr/>
          </p:nvSpPr>
          <p:spPr>
            <a:xfrm>
              <a:off x="731404" y="1212576"/>
              <a:ext cx="1674766" cy="376756"/>
            </a:xfrm>
            <a:custGeom>
              <a:rect b="b" l="l" r="r" t="t"/>
              <a:pathLst>
                <a:path extrusionOk="0" h="46977" w="39616">
                  <a:moveTo>
                    <a:pt x="182" y="0"/>
                  </a:moveTo>
                  <a:cubicBezTo>
                    <a:pt x="-1271" y="20393"/>
                    <a:pt x="19171" y="46977"/>
                    <a:pt x="39616" y="4697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 txBox="1"/>
            <p:nvPr/>
          </p:nvSpPr>
          <p:spPr>
            <a:xfrm>
              <a:off x="2525050" y="1346413"/>
              <a:ext cx="5574300" cy="11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4"/>
                  </a:solidFill>
                  <a:latin typeface="Caveat"/>
                  <a:ea typeface="Caveat"/>
                  <a:cs typeface="Caveat"/>
                  <a:sym typeface="Caveat"/>
                </a:rPr>
                <a:t>CSS noteikumi</a:t>
              </a:r>
              <a:endParaRPr b="0" i="0" sz="2600" u="none" cap="none" strike="noStrike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 flipH="1" rot="10800000">
              <a:off x="1103535" y="1695976"/>
              <a:ext cx="1281776" cy="356673"/>
            </a:xfrm>
            <a:custGeom>
              <a:rect b="b" l="l" r="r" t="t"/>
              <a:pathLst>
                <a:path extrusionOk="0" h="46977" w="39616">
                  <a:moveTo>
                    <a:pt x="182" y="0"/>
                  </a:moveTo>
                  <a:cubicBezTo>
                    <a:pt x="-1271" y="20393"/>
                    <a:pt x="19171" y="46977"/>
                    <a:pt x="39616" y="4697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/>
          <p:nvPr>
            <p:ph idx="1" type="body"/>
          </p:nvPr>
        </p:nvSpPr>
        <p:spPr>
          <a:xfrm>
            <a:off x="311700" y="213325"/>
            <a:ext cx="86979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.top-section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#00ffff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'Courier New'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Courier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monospace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.top-section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p:last-child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font-weight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#d2691e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#00ffff</a:t>
            </a: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/>
          <p:nvPr>
            <p:ph idx="1" type="body"/>
          </p:nvPr>
        </p:nvSpPr>
        <p:spPr>
          <a:xfrm>
            <a:off x="345150" y="2821400"/>
            <a:ext cx="8453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4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16px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40"/>
          <p:cNvSpPr txBox="1"/>
          <p:nvPr>
            <p:ph idx="1" type="body"/>
          </p:nvPr>
        </p:nvSpPr>
        <p:spPr>
          <a:xfrm>
            <a:off x="311700" y="288600"/>
            <a:ext cx="85206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 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noteikums</a:t>
            </a:r>
            <a:endParaRPr sz="6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/>
          <p:nvPr>
            <p:ph idx="1" type="body"/>
          </p:nvPr>
        </p:nvSpPr>
        <p:spPr>
          <a:xfrm>
            <a:off x="345150" y="2821400"/>
            <a:ext cx="8453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4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16px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41"/>
          <p:cNvSpPr txBox="1"/>
          <p:nvPr>
            <p:ph idx="1" type="body"/>
          </p:nvPr>
        </p:nvSpPr>
        <p:spPr>
          <a:xfrm>
            <a:off x="311700" y="288600"/>
            <a:ext cx="85206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 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noteikums</a:t>
            </a:r>
            <a:endParaRPr sz="6000"/>
          </a:p>
        </p:txBody>
      </p:sp>
      <p:sp>
        <p:nvSpPr>
          <p:cNvPr id="412" name="Google Shape;412;p41"/>
          <p:cNvSpPr/>
          <p:nvPr/>
        </p:nvSpPr>
        <p:spPr>
          <a:xfrm>
            <a:off x="3606000" y="3037700"/>
            <a:ext cx="5138700" cy="845700"/>
          </a:xfrm>
          <a:prstGeom prst="rect">
            <a:avLst/>
          </a:prstGeom>
          <a:solidFill>
            <a:srgbClr val="212121">
              <a:alpha val="9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p41"/>
          <p:cNvGrpSpPr/>
          <p:nvPr/>
        </p:nvGrpSpPr>
        <p:grpSpPr>
          <a:xfrm>
            <a:off x="2167749" y="3804123"/>
            <a:ext cx="6631085" cy="808371"/>
            <a:chOff x="1124402" y="1105948"/>
            <a:chExt cx="6918912" cy="808371"/>
          </a:xfrm>
        </p:grpSpPr>
        <p:sp>
          <p:nvSpPr>
            <p:cNvPr id="414" name="Google Shape;414;p41"/>
            <p:cNvSpPr/>
            <p:nvPr/>
          </p:nvSpPr>
          <p:spPr>
            <a:xfrm>
              <a:off x="1124402" y="1105948"/>
              <a:ext cx="1281776" cy="483393"/>
            </a:xfrm>
            <a:custGeom>
              <a:rect b="b" l="l" r="r" t="t"/>
              <a:pathLst>
                <a:path extrusionOk="0" h="46977" w="39616">
                  <a:moveTo>
                    <a:pt x="182" y="0"/>
                  </a:moveTo>
                  <a:cubicBezTo>
                    <a:pt x="-1271" y="20393"/>
                    <a:pt x="19171" y="46977"/>
                    <a:pt x="39616" y="4697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1"/>
            <p:cNvSpPr txBox="1"/>
            <p:nvPr/>
          </p:nvSpPr>
          <p:spPr>
            <a:xfrm>
              <a:off x="2469014" y="1299919"/>
              <a:ext cx="55743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4"/>
                  </a:solidFill>
                  <a:latin typeface="Caveat"/>
                  <a:ea typeface="Caveat"/>
                  <a:cs typeface="Caveat"/>
                  <a:sym typeface="Caveat"/>
                </a:rPr>
                <a:t>elementa CSS īpašība, kurai jānosaka vērtība</a:t>
              </a:r>
              <a:endParaRPr b="0" i="0" sz="2600" u="none" cap="none" strike="noStrike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 txBox="1"/>
          <p:nvPr>
            <p:ph idx="1" type="body"/>
          </p:nvPr>
        </p:nvSpPr>
        <p:spPr>
          <a:xfrm>
            <a:off x="345150" y="2821400"/>
            <a:ext cx="8453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4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16px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42"/>
          <p:cNvSpPr txBox="1"/>
          <p:nvPr>
            <p:ph idx="1" type="body"/>
          </p:nvPr>
        </p:nvSpPr>
        <p:spPr>
          <a:xfrm>
            <a:off x="311700" y="288600"/>
            <a:ext cx="85206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 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noteikums</a:t>
            </a:r>
            <a:endParaRPr sz="6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"/>
          <p:cNvSpPr txBox="1"/>
          <p:nvPr>
            <p:ph idx="1" type="body"/>
          </p:nvPr>
        </p:nvSpPr>
        <p:spPr>
          <a:xfrm>
            <a:off x="345150" y="2821400"/>
            <a:ext cx="8453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4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16px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43"/>
          <p:cNvSpPr txBox="1"/>
          <p:nvPr>
            <p:ph idx="1" type="body"/>
          </p:nvPr>
        </p:nvSpPr>
        <p:spPr>
          <a:xfrm>
            <a:off x="311700" y="288600"/>
            <a:ext cx="85206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 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noteikums</a:t>
            </a:r>
            <a:endParaRPr sz="6000"/>
          </a:p>
        </p:txBody>
      </p:sp>
      <p:sp>
        <p:nvSpPr>
          <p:cNvPr id="428" name="Google Shape;428;p43"/>
          <p:cNvSpPr/>
          <p:nvPr/>
        </p:nvSpPr>
        <p:spPr>
          <a:xfrm>
            <a:off x="345150" y="3037700"/>
            <a:ext cx="3197400" cy="845700"/>
          </a:xfrm>
          <a:prstGeom prst="rect">
            <a:avLst/>
          </a:prstGeom>
          <a:solidFill>
            <a:srgbClr val="212121">
              <a:alpha val="9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p43"/>
          <p:cNvGrpSpPr/>
          <p:nvPr/>
        </p:nvGrpSpPr>
        <p:grpSpPr>
          <a:xfrm>
            <a:off x="412125" y="3883400"/>
            <a:ext cx="5436725" cy="643075"/>
            <a:chOff x="-707426" y="1185225"/>
            <a:chExt cx="5672709" cy="643075"/>
          </a:xfrm>
        </p:grpSpPr>
        <p:sp>
          <p:nvSpPr>
            <p:cNvPr id="430" name="Google Shape;430;p43"/>
            <p:cNvSpPr/>
            <p:nvPr/>
          </p:nvSpPr>
          <p:spPr>
            <a:xfrm flipH="1">
              <a:off x="4196336" y="1185225"/>
              <a:ext cx="768947" cy="435829"/>
            </a:xfrm>
            <a:custGeom>
              <a:rect b="b" l="l" r="r" t="t"/>
              <a:pathLst>
                <a:path extrusionOk="0" h="46977" w="39616">
                  <a:moveTo>
                    <a:pt x="182" y="0"/>
                  </a:moveTo>
                  <a:cubicBezTo>
                    <a:pt x="-1271" y="20393"/>
                    <a:pt x="19171" y="46977"/>
                    <a:pt x="39616" y="4697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3"/>
            <p:cNvSpPr txBox="1"/>
            <p:nvPr/>
          </p:nvSpPr>
          <p:spPr>
            <a:xfrm>
              <a:off x="-707426" y="1213900"/>
              <a:ext cx="48045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chemeClr val="accent4"/>
                  </a:solidFill>
                  <a:latin typeface="Caveat"/>
                  <a:ea typeface="Caveat"/>
                  <a:cs typeface="Caveat"/>
                  <a:sym typeface="Caveat"/>
                </a:rPr>
                <a:t>vērtība, kura tiks piešķirta </a:t>
              </a:r>
              <a:br>
                <a:rPr b="0" i="0" lang="en" sz="2600" u="none" cap="none" strike="noStrike">
                  <a:solidFill>
                    <a:schemeClr val="accent4"/>
                  </a:solidFill>
                  <a:latin typeface="Caveat"/>
                  <a:ea typeface="Caveat"/>
                  <a:cs typeface="Caveat"/>
                  <a:sym typeface="Caveat"/>
                </a:rPr>
              </a:br>
              <a:r>
                <a:rPr b="0" i="0" lang="en" sz="2600" u="none" cap="none" strike="noStrike">
                  <a:solidFill>
                    <a:schemeClr val="accent4"/>
                  </a:solidFill>
                  <a:latin typeface="Caveat"/>
                  <a:ea typeface="Caveat"/>
                  <a:cs typeface="Caveat"/>
                  <a:sym typeface="Caveat"/>
                </a:rPr>
                <a:t>elementa CSS īpašībai</a:t>
              </a:r>
              <a:endParaRPr b="0" i="0" sz="2600" u="none" cap="none" strike="noStrike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4"/>
          <p:cNvSpPr txBox="1"/>
          <p:nvPr>
            <p:ph idx="1" type="body"/>
          </p:nvPr>
        </p:nvSpPr>
        <p:spPr>
          <a:xfrm>
            <a:off x="345150" y="2821400"/>
            <a:ext cx="8453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4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16px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32px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4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4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4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44"/>
          <p:cNvSpPr txBox="1"/>
          <p:nvPr>
            <p:ph idx="1" type="body"/>
          </p:nvPr>
        </p:nvSpPr>
        <p:spPr>
          <a:xfrm>
            <a:off x="311700" y="288600"/>
            <a:ext cx="85206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 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noteikums</a:t>
            </a:r>
            <a:endParaRPr sz="6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/>
          <p:nvPr>
            <p:ph idx="1" type="body"/>
          </p:nvPr>
        </p:nvSpPr>
        <p:spPr>
          <a:xfrm>
            <a:off x="311700" y="288600"/>
            <a:ext cx="85206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 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īpašības</a:t>
            </a:r>
            <a:endParaRPr sz="6000"/>
          </a:p>
        </p:txBody>
      </p:sp>
      <p:sp>
        <p:nvSpPr>
          <p:cNvPr id="443" name="Google Shape;443;p45"/>
          <p:cNvSpPr txBox="1"/>
          <p:nvPr>
            <p:ph idx="1" type="body"/>
          </p:nvPr>
        </p:nvSpPr>
        <p:spPr>
          <a:xfrm>
            <a:off x="311700" y="2442898"/>
            <a:ext cx="8520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CSS īpašības, kuras var piešķirt HTML elementiem: </a:t>
            </a:r>
            <a:r>
              <a:rPr lang="en" u="sng">
                <a:solidFill>
                  <a:schemeClr val="hlink"/>
                </a:solidFill>
                <a:hlinkClick r:id="rId3"/>
              </a:rPr>
              <a:t>CSS īpašības</a:t>
            </a:r>
            <a:endParaRPr sz="2500">
              <a:solidFill>
                <a:schemeClr val="accent5"/>
              </a:solidFill>
            </a:endParaRPr>
          </a:p>
        </p:txBody>
      </p:sp>
      <p:cxnSp>
        <p:nvCxnSpPr>
          <p:cNvPr id="444" name="Google Shape;444;p45"/>
          <p:cNvCxnSpPr/>
          <p:nvPr/>
        </p:nvCxnSpPr>
        <p:spPr>
          <a:xfrm>
            <a:off x="311700" y="2366700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29e5da2fe_0_30"/>
          <p:cNvSpPr txBox="1"/>
          <p:nvPr>
            <p:ph idx="1" type="body"/>
          </p:nvPr>
        </p:nvSpPr>
        <p:spPr>
          <a:xfrm>
            <a:off x="311700" y="288600"/>
            <a:ext cx="85206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Figma</a:t>
            </a:r>
            <a:b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Prototipēšanas rīks</a:t>
            </a:r>
            <a:endParaRPr sz="6000"/>
          </a:p>
        </p:txBody>
      </p:sp>
      <p:sp>
        <p:nvSpPr>
          <p:cNvPr id="82" name="Google Shape;82;g929e5da2fe_0_30"/>
          <p:cNvSpPr txBox="1"/>
          <p:nvPr/>
        </p:nvSpPr>
        <p:spPr>
          <a:xfrm>
            <a:off x="311700" y="2409600"/>
            <a:ext cx="8454600" cy="24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“Pirmo reizi Figmā? Sākt darbu ar Figmu!” </a:t>
            </a: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(jeb Figma iepazīšanās kurss):</a:t>
            </a:r>
            <a:r>
              <a:rPr lang="en" sz="16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6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Kurss no Figma (I)</a:t>
            </a:r>
            <a:endParaRPr sz="16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“Pārlūkot dizaina iespējas Figmā” (jeb </a:t>
            </a: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pamācība, kā lietot Figma</a:t>
            </a: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):</a:t>
            </a:r>
            <a:r>
              <a:rPr lang="en" sz="16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br>
              <a:rPr lang="en" sz="16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6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Kurss no Figma (II)</a:t>
            </a:r>
            <a:endParaRPr sz="16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“Izveidot Dizaina Sistēmu Figmā” (jeb pamācība, kā lietot Figma):</a:t>
            </a:r>
            <a:r>
              <a:rPr lang="en" sz="16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br>
              <a:rPr lang="en" sz="16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6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Kurss no DesignCode</a:t>
            </a:r>
            <a:endParaRPr sz="16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6"/>
          <p:cNvSpPr txBox="1"/>
          <p:nvPr>
            <p:ph idx="1" type="body"/>
          </p:nvPr>
        </p:nvSpPr>
        <p:spPr>
          <a:xfrm>
            <a:off x="311700" y="288600"/>
            <a:ext cx="8520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 </a:t>
            </a: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Box Model</a:t>
            </a:r>
            <a:endParaRPr sz="6000"/>
          </a:p>
        </p:txBody>
      </p:sp>
      <p:sp>
        <p:nvSpPr>
          <p:cNvPr id="450" name="Google Shape;450;p46"/>
          <p:cNvSpPr txBox="1"/>
          <p:nvPr>
            <p:ph idx="1" type="body"/>
          </p:nvPr>
        </p:nvSpPr>
        <p:spPr>
          <a:xfrm>
            <a:off x="311700" y="1347300"/>
            <a:ext cx="84696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Visi HTML elementi lapā ir taisnstūri - kastes (box)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Katra “kaste” ir novietota attiecībā pret pārlūkprogrammas logu, pēc noklusējuma, sākot no kreisā augšējā ekrāna stūra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“Kastes” var būt novietotas arī attiecībā viena pret otru</a:t>
            </a:r>
            <a:br>
              <a:rPr lang="en" sz="1600">
                <a:solidFill>
                  <a:schemeClr val="accent4"/>
                </a:solidFill>
              </a:rPr>
            </a:br>
            <a:endParaRPr sz="16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/>
          <p:nvPr>
            <p:ph idx="1" type="body"/>
          </p:nvPr>
        </p:nvSpPr>
        <p:spPr>
          <a:xfrm>
            <a:off x="311700" y="288600"/>
            <a:ext cx="8520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 </a:t>
            </a: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Box Model</a:t>
            </a:r>
            <a:endParaRPr sz="6000"/>
          </a:p>
        </p:txBody>
      </p:sp>
      <p:pic>
        <p:nvPicPr>
          <p:cNvPr id="456" name="Google Shape;45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1675" y="1450325"/>
            <a:ext cx="3544425" cy="2639101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7"/>
          <p:cNvSpPr txBox="1"/>
          <p:nvPr>
            <p:ph idx="1" type="body"/>
          </p:nvPr>
        </p:nvSpPr>
        <p:spPr>
          <a:xfrm>
            <a:off x="311700" y="1347300"/>
            <a:ext cx="63219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Katra “kaste” sastāv no: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accent4"/>
                </a:solidFill>
              </a:rPr>
              <a:t>Content</a:t>
            </a:r>
            <a:br>
              <a:rPr lang="en" sz="1600"/>
            </a:br>
            <a:r>
              <a:rPr lang="en" sz="1600"/>
              <a:t>saturs (teksts, attēls, utt.)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accent4"/>
                </a:solidFill>
              </a:rPr>
              <a:t>Padding</a:t>
            </a:r>
            <a:r>
              <a:rPr lang="en" sz="1600"/>
              <a:t> </a:t>
            </a:r>
            <a:br>
              <a:rPr lang="en" sz="1600"/>
            </a:br>
            <a:r>
              <a:rPr lang="en" sz="1600"/>
              <a:t>laukums </a:t>
            </a:r>
            <a:r>
              <a:rPr lang="en" sz="1600">
                <a:solidFill>
                  <a:schemeClr val="dk1"/>
                </a:solidFill>
              </a:rPr>
              <a:t>apkārt saturam</a:t>
            </a:r>
            <a:r>
              <a:rPr lang="en" sz="1600"/>
              <a:t> līdz apmalei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FF9900"/>
                </a:solidFill>
              </a:rPr>
              <a:t>Border</a:t>
            </a:r>
            <a:br>
              <a:rPr lang="en" sz="1600">
                <a:solidFill>
                  <a:srgbClr val="FF9900"/>
                </a:solidFill>
              </a:rPr>
            </a:br>
            <a:r>
              <a:rPr lang="en" sz="1600"/>
              <a:t>apmale </a:t>
            </a:r>
            <a:r>
              <a:rPr lang="en" sz="1600">
                <a:solidFill>
                  <a:schemeClr val="dk1"/>
                </a:solidFill>
              </a:rPr>
              <a:t>apkārt padding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chemeClr val="accent4"/>
                </a:solidFill>
              </a:rPr>
              <a:t>Margin</a:t>
            </a:r>
            <a:br>
              <a:rPr lang="en" sz="1600">
                <a:solidFill>
                  <a:schemeClr val="accent4"/>
                </a:solidFill>
              </a:rPr>
            </a:br>
            <a:r>
              <a:rPr lang="en" sz="1600"/>
              <a:t>laukums </a:t>
            </a:r>
            <a:r>
              <a:rPr lang="en" sz="1600">
                <a:solidFill>
                  <a:schemeClr val="dk1"/>
                </a:solidFill>
              </a:rPr>
              <a:t>apkārt apmalei</a:t>
            </a:r>
            <a:r>
              <a:rPr lang="en" sz="1600">
                <a:solidFill>
                  <a:schemeClr val="accent4"/>
                </a:solidFill>
              </a:rPr>
              <a:t> </a:t>
            </a:r>
            <a:r>
              <a:rPr lang="en" sz="1600"/>
              <a:t>līdz blakus esošajai “kastei”</a:t>
            </a:r>
            <a:br>
              <a:rPr lang="en" sz="1600">
                <a:solidFill>
                  <a:schemeClr val="accent4"/>
                </a:solidFill>
              </a:rPr>
            </a:br>
            <a:endParaRPr sz="16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"/>
          <p:cNvSpPr txBox="1"/>
          <p:nvPr>
            <p:ph idx="1" type="body"/>
          </p:nvPr>
        </p:nvSpPr>
        <p:spPr>
          <a:xfrm>
            <a:off x="311700" y="288600"/>
            <a:ext cx="8520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 </a:t>
            </a: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Pozicionēšana</a:t>
            </a:r>
            <a:endParaRPr sz="6000"/>
          </a:p>
        </p:txBody>
      </p:sp>
      <p:sp>
        <p:nvSpPr>
          <p:cNvPr id="463" name="Google Shape;463;p48"/>
          <p:cNvSpPr txBox="1"/>
          <p:nvPr>
            <p:ph idx="1" type="body"/>
          </p:nvPr>
        </p:nvSpPr>
        <p:spPr>
          <a:xfrm>
            <a:off x="311700" y="1347300"/>
            <a:ext cx="83982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accent4"/>
                </a:solidFill>
              </a:rPr>
              <a:t>Static</a:t>
            </a:r>
            <a:br>
              <a:rPr lang="en" sz="1600"/>
            </a:br>
            <a:r>
              <a:rPr lang="en" sz="1600"/>
              <a:t>elementa noklusējuma pozīcija (elementi novietoti viens aiz otra sākot no kreisā augšējā ekrāna stūra), nepiemīt top, right, bottom, left CSS īpašības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accent4"/>
                </a:solidFill>
              </a:rPr>
              <a:t>Relative</a:t>
            </a:r>
            <a:r>
              <a:rPr lang="en" sz="1600"/>
              <a:t> </a:t>
            </a:r>
            <a:br>
              <a:rPr lang="en" sz="1600"/>
            </a:br>
            <a:r>
              <a:rPr lang="en" sz="1600"/>
              <a:t>elements ir pozicionēts attiecībā pret savu 'normālo' pozīciju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rgbClr val="FF9900"/>
                </a:solidFill>
              </a:rPr>
              <a:t>Fixed</a:t>
            </a:r>
            <a:br>
              <a:rPr lang="en" sz="1600">
                <a:solidFill>
                  <a:srgbClr val="FF9900"/>
                </a:solidFill>
              </a:rPr>
            </a:br>
            <a:r>
              <a:rPr lang="en" sz="1600"/>
              <a:t>elements ir pozicionēts attiecībā pret skatlauku (viewport) un vienmēr paliek tajā pašā vietā</a:t>
            </a:r>
            <a:endParaRPr sz="16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9"/>
          <p:cNvSpPr txBox="1"/>
          <p:nvPr>
            <p:ph idx="1" type="body"/>
          </p:nvPr>
        </p:nvSpPr>
        <p:spPr>
          <a:xfrm>
            <a:off x="311700" y="288600"/>
            <a:ext cx="8520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 </a:t>
            </a: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Pozicionēšana</a:t>
            </a:r>
            <a:endParaRPr sz="6000"/>
          </a:p>
        </p:txBody>
      </p:sp>
      <p:sp>
        <p:nvSpPr>
          <p:cNvPr id="469" name="Google Shape;469;p49"/>
          <p:cNvSpPr txBox="1"/>
          <p:nvPr>
            <p:ph idx="1" type="body"/>
          </p:nvPr>
        </p:nvSpPr>
        <p:spPr>
          <a:xfrm>
            <a:off x="311700" y="1347300"/>
            <a:ext cx="83982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accent4"/>
                </a:solidFill>
              </a:rPr>
              <a:t>Absolute</a:t>
            </a:r>
            <a:br>
              <a:rPr lang="en" sz="1600">
                <a:solidFill>
                  <a:schemeClr val="accent4"/>
                </a:solidFill>
              </a:rPr>
            </a:br>
            <a:r>
              <a:rPr lang="en" sz="1600"/>
              <a:t>elements ir pozicionēts attiecībā pret kādu tuvāko priekšteča elementu, kurš ir kaut kādā veidā pozicionēts (izņemot - static)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600">
                <a:solidFill>
                  <a:schemeClr val="accent4"/>
                </a:solidFill>
              </a:rPr>
              <a:t>Sticky</a:t>
            </a:r>
            <a:br>
              <a:rPr lang="en" sz="1600">
                <a:solidFill>
                  <a:schemeClr val="accent4"/>
                </a:solidFill>
              </a:rPr>
            </a:br>
            <a:r>
              <a:rPr lang="en" sz="1600"/>
              <a:t>elements ir pozicionēts balstoties uz lietotāja 'scroll' pozīciju (kad tiek sasniegts noteikts 'ritināšanas/skrološanas' punkts, elements 'pielīp' un kļūst no 'relatīvi' pozicionēta uz 'fixed' pozicionētu elementu)</a:t>
            </a:r>
            <a:br>
              <a:rPr lang="en" sz="1600">
                <a:solidFill>
                  <a:schemeClr val="accent4"/>
                </a:solidFill>
              </a:rPr>
            </a:br>
            <a:endParaRPr sz="16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0"/>
          <p:cNvSpPr txBox="1"/>
          <p:nvPr>
            <p:ph idx="1" type="body"/>
          </p:nvPr>
        </p:nvSpPr>
        <p:spPr>
          <a:xfrm>
            <a:off x="311700" y="288600"/>
            <a:ext cx="85206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Chrome </a:t>
            </a:r>
            <a:b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Developer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Tools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1"/>
          <p:cNvSpPr txBox="1"/>
          <p:nvPr>
            <p:ph idx="1" type="body"/>
          </p:nvPr>
        </p:nvSpPr>
        <p:spPr>
          <a:xfrm>
            <a:off x="311700" y="288600"/>
            <a:ext cx="8520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Kā atvērt</a:t>
            </a: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DevTools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80" name="Google Shape;480;p51"/>
          <p:cNvSpPr txBox="1"/>
          <p:nvPr>
            <p:ph idx="1" type="body"/>
          </p:nvPr>
        </p:nvSpPr>
        <p:spPr>
          <a:xfrm>
            <a:off x="311700" y="1347300"/>
            <a:ext cx="84696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Atvērt DevTools var: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nospiežot</a:t>
            </a:r>
            <a:r>
              <a:rPr lang="en" sz="2400">
                <a:solidFill>
                  <a:schemeClr val="accent4"/>
                </a:solidFill>
              </a:rPr>
              <a:t> F12</a:t>
            </a:r>
            <a:endParaRPr sz="2400">
              <a:solidFill>
                <a:schemeClr val="accent4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labais klikšķis lapā &gt; </a:t>
            </a:r>
            <a:r>
              <a:rPr lang="en" sz="2400">
                <a:solidFill>
                  <a:schemeClr val="accent4"/>
                </a:solidFill>
              </a:rPr>
              <a:t>Inspect</a:t>
            </a:r>
            <a:endParaRPr sz="2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br>
              <a:rPr lang="en" sz="1600">
                <a:solidFill>
                  <a:schemeClr val="accent4"/>
                </a:solidFill>
              </a:rPr>
            </a:br>
            <a:endParaRPr sz="1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2"/>
          <p:cNvSpPr txBox="1"/>
          <p:nvPr>
            <p:ph idx="1" type="body"/>
          </p:nvPr>
        </p:nvSpPr>
        <p:spPr>
          <a:xfrm>
            <a:off x="311700" y="288600"/>
            <a:ext cx="8520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Priekš kam</a:t>
            </a: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DevTools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86" name="Google Shape;486;p52"/>
          <p:cNvSpPr txBox="1"/>
          <p:nvPr>
            <p:ph idx="1" type="body"/>
          </p:nvPr>
        </p:nvSpPr>
        <p:spPr>
          <a:xfrm>
            <a:off x="311700" y="1347300"/>
            <a:ext cx="84696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accent4"/>
                </a:solidFill>
              </a:rPr>
              <a:t>Inspicēt </a:t>
            </a:r>
            <a:r>
              <a:rPr lang="en" sz="2400"/>
              <a:t>HTML elementus un to CSS īpašības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accent4"/>
                </a:solidFill>
              </a:rPr>
              <a:t>Pārbaudīt</a:t>
            </a:r>
            <a:r>
              <a:rPr lang="en" sz="2400"/>
              <a:t>, kāpēc netiek piemēroti noteikti CSS noteikumi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>
                <a:solidFill>
                  <a:schemeClr val="accent4"/>
                </a:solidFill>
              </a:rPr>
              <a:t>Mainīt </a:t>
            </a:r>
            <a:r>
              <a:rPr lang="en" sz="2400"/>
              <a:t>HTML elementa CSS īpašības un redzēt rezultātu uzreiz (izmēģināt labojumu)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/>
          <p:nvPr>
            <p:ph idx="1" type="body"/>
          </p:nvPr>
        </p:nvSpPr>
        <p:spPr>
          <a:xfrm>
            <a:off x="311700" y="288600"/>
            <a:ext cx="85206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Tīmekļa izstrādei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noderīgi 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rīki/tehnoloģijas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4"/>
          <p:cNvSpPr txBox="1"/>
          <p:nvPr>
            <p:ph idx="1" type="body"/>
          </p:nvPr>
        </p:nvSpPr>
        <p:spPr>
          <a:xfrm>
            <a:off x="311700" y="288600"/>
            <a:ext cx="8520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Bootstrap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97" name="Google Shape;497;p54"/>
          <p:cNvSpPr txBox="1"/>
          <p:nvPr>
            <p:ph idx="1" type="body"/>
          </p:nvPr>
        </p:nvSpPr>
        <p:spPr>
          <a:xfrm>
            <a:off x="311700" y="1347300"/>
            <a:ext cx="84696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HTML, CSS, JavaScript bibliotēka ātrai un ērtai reaģējošu (responsive) tīmekļa saskarņu izveidei, ar jau gatavām komponentēm</a:t>
            </a:r>
            <a:endParaRPr sz="2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br>
              <a:rPr lang="en" sz="1600">
                <a:solidFill>
                  <a:schemeClr val="accent4"/>
                </a:solidFill>
              </a:rPr>
            </a:br>
            <a:endParaRPr sz="1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/>
          <p:nvPr>
            <p:ph idx="1" type="body"/>
          </p:nvPr>
        </p:nvSpPr>
        <p:spPr>
          <a:xfrm>
            <a:off x="311700" y="288600"/>
            <a:ext cx="8520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Can I Use?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3" name="Google Shape;503;p55"/>
          <p:cNvSpPr txBox="1"/>
          <p:nvPr>
            <p:ph idx="1" type="body"/>
          </p:nvPr>
        </p:nvSpPr>
        <p:spPr>
          <a:xfrm>
            <a:off x="311700" y="1347300"/>
            <a:ext cx="84696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Iespējams pārbaudīt pārlūkprogrammas atbalstu kādai noteiktai tīmekļa izstrādes tehnoloģijas (HTML, CSS, u.c.) īpašībai/funkcionalitātei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https://caniuse.com/</a:t>
            </a:r>
            <a:br>
              <a:rPr lang="en" sz="1600">
                <a:solidFill>
                  <a:schemeClr val="accent4"/>
                </a:solidFill>
              </a:rPr>
            </a:br>
            <a:endParaRPr sz="1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29e5da2fe_0_40"/>
          <p:cNvSpPr txBox="1"/>
          <p:nvPr>
            <p:ph idx="1" type="body"/>
          </p:nvPr>
        </p:nvSpPr>
        <p:spPr>
          <a:xfrm>
            <a:off x="311700" y="288600"/>
            <a:ext cx="85206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Figma</a:t>
            </a:r>
            <a:b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Cik maksā 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jeb Plāni</a:t>
            </a:r>
            <a:endParaRPr sz="6000"/>
          </a:p>
        </p:txBody>
      </p:sp>
      <p:sp>
        <p:nvSpPr>
          <p:cNvPr id="88" name="Google Shape;88;g929e5da2fe_0_40"/>
          <p:cNvSpPr txBox="1"/>
          <p:nvPr/>
        </p:nvSpPr>
        <p:spPr>
          <a:xfrm>
            <a:off x="311700" y="2409600"/>
            <a:ext cx="84546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“Starter” plāns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(bezmaksas) </a:t>
            </a:r>
            <a:br>
              <a:rPr lang="en"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līdz 3 projektiem, 2 redaktoriem, bezlimita skatītājiem un bezlimita glabātuve </a:t>
            </a:r>
            <a:b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(tikai 30 dienu versiju kontrole)</a:t>
            </a:r>
            <a:b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“Professional” plāns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(12 $/mēnesī VAI </a:t>
            </a:r>
            <a:r>
              <a:rPr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bezmaksas skolēniem/skolotājiem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 </a:t>
            </a:r>
            <a:b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bezlimita projekti, redaktoru un skatītāju skaits, bezlimita glabātuve, bezlimita versiju kontrole, kā arī ir iespēja izveidot “projekta bibliotēku”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"/>
          <p:cNvSpPr txBox="1"/>
          <p:nvPr>
            <p:ph idx="1" type="body"/>
          </p:nvPr>
        </p:nvSpPr>
        <p:spPr>
          <a:xfrm>
            <a:off x="311700" y="288600"/>
            <a:ext cx="8520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Grafiskie aktīvi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9" name="Google Shape;509;p56"/>
          <p:cNvSpPr txBox="1"/>
          <p:nvPr>
            <p:ph idx="1" type="body"/>
          </p:nvPr>
        </p:nvSpPr>
        <p:spPr>
          <a:xfrm>
            <a:off x="311700" y="1347300"/>
            <a:ext cx="84696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Google Fonts: Dažādi fonti, kurus var lejupielādēt un izmantot savos projektos</a:t>
            </a:r>
            <a:br>
              <a:rPr lang="en" sz="1600"/>
            </a:br>
            <a:r>
              <a:rPr lang="en" sz="16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https://fonts.google.com/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Unsplash: bezmaksas kvalitatīvu attēlu serviss, kurā var lejupielādēt attēlus un izmantot savos projektos</a:t>
            </a:r>
            <a:br>
              <a:rPr lang="en" sz="1600"/>
            </a:br>
            <a:r>
              <a:rPr lang="en" sz="16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https://unsplash.com/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Ikonas/Piktogrammas</a:t>
            </a:r>
            <a:br>
              <a:rPr lang="en" sz="1600"/>
            </a:br>
            <a:r>
              <a:rPr lang="en" sz="16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https://ionicons.com/</a:t>
            </a:r>
            <a:br>
              <a:rPr lang="en" sz="1600">
                <a:solidFill>
                  <a:schemeClr val="accent4"/>
                </a:solidFill>
              </a:rPr>
            </a:br>
            <a:br>
              <a:rPr lang="en" sz="1600">
                <a:solidFill>
                  <a:schemeClr val="accent4"/>
                </a:solidFill>
              </a:rPr>
            </a:br>
            <a:r>
              <a:rPr lang="en" sz="1600"/>
              <a:t>Ilustrācijas</a:t>
            </a:r>
            <a:br>
              <a:rPr lang="en" sz="1600"/>
            </a:br>
            <a:r>
              <a:rPr lang="en" sz="16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https://undraw.co/</a:t>
            </a:r>
            <a:br>
              <a:rPr lang="en">
                <a:solidFill>
                  <a:schemeClr val="accent4"/>
                </a:solidFill>
              </a:rPr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 txBox="1"/>
          <p:nvPr>
            <p:ph idx="1" type="body"/>
          </p:nvPr>
        </p:nvSpPr>
        <p:spPr>
          <a:xfrm>
            <a:off x="311700" y="288600"/>
            <a:ext cx="8520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Uzziņas par tīmekļa izstrādi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15" name="Google Shape;515;p57"/>
          <p:cNvSpPr txBox="1"/>
          <p:nvPr>
            <p:ph idx="1" type="body"/>
          </p:nvPr>
        </p:nvSpPr>
        <p:spPr>
          <a:xfrm>
            <a:off x="311700" y="2290400"/>
            <a:ext cx="84696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MDN web docs</a:t>
            </a:r>
            <a:br>
              <a:rPr lang="en" sz="1600"/>
            </a:br>
            <a:r>
              <a:rPr lang="en" sz="16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</a:t>
            </a:r>
            <a:br>
              <a:rPr lang="en" sz="1600">
                <a:solidFill>
                  <a:schemeClr val="accent4"/>
                </a:solidFill>
              </a:rPr>
            </a:br>
            <a:br>
              <a:rPr lang="en" sz="1600">
                <a:solidFill>
                  <a:schemeClr val="accent4"/>
                </a:solidFill>
              </a:rPr>
            </a:br>
            <a:r>
              <a:rPr lang="en" sz="1600"/>
              <a:t>W3Schools</a:t>
            </a:r>
            <a:br>
              <a:rPr lang="en" sz="1600"/>
            </a:br>
            <a:r>
              <a:rPr lang="en" sz="16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https://www.w3schools.com/</a:t>
            </a:r>
            <a:br>
              <a:rPr lang="en" sz="1600">
                <a:solidFill>
                  <a:schemeClr val="accent4"/>
                </a:solidFill>
              </a:rPr>
            </a:br>
            <a:br>
              <a:rPr lang="en" sz="1600">
                <a:solidFill>
                  <a:schemeClr val="accent4"/>
                </a:solidFill>
              </a:rPr>
            </a:br>
            <a:endParaRPr sz="1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/>
          <p:nvPr>
            <p:ph idx="1" type="body"/>
          </p:nvPr>
        </p:nvSpPr>
        <p:spPr>
          <a:xfrm>
            <a:off x="311700" y="288600"/>
            <a:ext cx="8520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Uzziņas par tīmekļa izstrādi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21" name="Google Shape;521;p58"/>
          <p:cNvSpPr txBox="1"/>
          <p:nvPr>
            <p:ph idx="1" type="body"/>
          </p:nvPr>
        </p:nvSpPr>
        <p:spPr>
          <a:xfrm>
            <a:off x="311700" y="2290400"/>
            <a:ext cx="84696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CSS-Tricks: Dažādas HTML-CSS problēmas un to risinājumi</a:t>
            </a:r>
            <a:br>
              <a:rPr lang="en" sz="1600"/>
            </a:br>
            <a:r>
              <a:rPr lang="en" sz="1600" u="sng">
                <a:solidFill>
                  <a:schemeClr val="accent4"/>
                </a:solidFill>
                <a:hlinkClick r:id="rId3"/>
              </a:rPr>
              <a:t>https://css-tricks.com/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Front-end Developer Handbook (2019)</a:t>
            </a:r>
            <a:br>
              <a:rPr lang="en" sz="1600"/>
            </a:br>
            <a:r>
              <a:rPr lang="en" sz="16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https://frontendmasters.com/books/front-end-handbook/2019/</a:t>
            </a:r>
            <a:br>
              <a:rPr lang="en" sz="1400">
                <a:solidFill>
                  <a:schemeClr val="accent4"/>
                </a:solidFill>
              </a:rPr>
            </a:br>
            <a:br>
              <a:rPr lang="en" sz="1600">
                <a:solidFill>
                  <a:schemeClr val="accent4"/>
                </a:solidFill>
              </a:rPr>
            </a:br>
            <a:endParaRPr sz="1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9"/>
          <p:cNvSpPr txBox="1"/>
          <p:nvPr>
            <p:ph idx="1" type="body"/>
          </p:nvPr>
        </p:nvSpPr>
        <p:spPr>
          <a:xfrm>
            <a:off x="311700" y="288600"/>
            <a:ext cx="8520600" cy="3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Uzdevums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6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Izveidot </a:t>
            </a:r>
            <a:endParaRPr sz="36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6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Ķīmijas Laboratorijas Uzskaites Sistēmas</a:t>
            </a:r>
            <a:br>
              <a:rPr lang="en" sz="3600">
                <a:solidFill>
                  <a:srgbClr val="FFAB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en" sz="36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lietotāju saskarni</a:t>
            </a:r>
            <a:endParaRPr sz="36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27" name="Google Shape;527;p59"/>
          <p:cNvSpPr txBox="1"/>
          <p:nvPr/>
        </p:nvSpPr>
        <p:spPr>
          <a:xfrm>
            <a:off x="311700" y="4168700"/>
            <a:ext cx="8456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Saskarnes vizuālie maketi (mockups): </a:t>
            </a:r>
            <a:r>
              <a:rPr b="0" i="0" lang="en" sz="20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ej.uz/startit-klus</a:t>
            </a:r>
            <a:endParaRPr b="0" i="0" sz="20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28" name="Google Shape;528;p59"/>
          <p:cNvCxnSpPr/>
          <p:nvPr/>
        </p:nvCxnSpPr>
        <p:spPr>
          <a:xfrm>
            <a:off x="375600" y="4026025"/>
            <a:ext cx="8392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0"/>
          <p:cNvSpPr txBox="1"/>
          <p:nvPr>
            <p:ph idx="1" type="body"/>
          </p:nvPr>
        </p:nvSpPr>
        <p:spPr>
          <a:xfrm>
            <a:off x="311700" y="288600"/>
            <a:ext cx="85206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Paldies</a:t>
            </a:r>
            <a:endParaRPr sz="60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Tiekamies rīt!</a:t>
            </a:r>
            <a:endParaRPr sz="6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26795d739_30_0"/>
          <p:cNvSpPr txBox="1"/>
          <p:nvPr>
            <p:ph idx="1" type="body"/>
          </p:nvPr>
        </p:nvSpPr>
        <p:spPr>
          <a:xfrm>
            <a:off x="311700" y="288600"/>
            <a:ext cx="85206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Komandas</a:t>
            </a: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VS Code</a:t>
            </a:r>
            <a:endParaRPr sz="6000"/>
          </a:p>
        </p:txBody>
      </p:sp>
      <p:cxnSp>
        <p:nvCxnSpPr>
          <p:cNvPr id="94" name="Google Shape;94;g926795d739_30_0"/>
          <p:cNvCxnSpPr/>
          <p:nvPr/>
        </p:nvCxnSpPr>
        <p:spPr>
          <a:xfrm>
            <a:off x="311700" y="1592075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g926795d739_30_0"/>
          <p:cNvSpPr txBox="1"/>
          <p:nvPr/>
        </p:nvSpPr>
        <p:spPr>
          <a:xfrm>
            <a:off x="311700" y="1830525"/>
            <a:ext cx="452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Ctrl + Space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Parādīt ieteikumus (veidnes, iespējamos parametrus)</a:t>
            </a:r>
            <a:b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Ctrl + F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Meklēt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Ctrl + H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Meklēt un aizvietot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Ctrl + G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Pāriet uz rindiņu...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Ctrl + P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Pāriet uz datni...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Ctrl + Shift + K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Izdzēst rindiņu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Ctrl + / 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Pievienot komentāru</a:t>
            </a:r>
            <a:b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Shift + Alt + F</a:t>
            </a: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Automātiski formatēt dokumentu 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g926795d739_30_0"/>
          <p:cNvSpPr txBox="1"/>
          <p:nvPr/>
        </p:nvSpPr>
        <p:spPr>
          <a:xfrm>
            <a:off x="4950125" y="1830525"/>
            <a:ext cx="3618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Visas VS Code komandas (Windows)</a:t>
            </a:r>
            <a:endParaRPr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/>
              </a:rPr>
              <a:t>https://code.visualstudio.com/shortcuts/keyboard-shortcuts-windows.pdf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Visas VS Code komandas (MacOS)</a:t>
            </a:r>
            <a:endParaRPr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/>
              </a:rPr>
              <a:t>https://code.visualstudio.com/shortcuts/keyboard-shortcuts-macos.pdf</a:t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29e5da2fe_0_19"/>
          <p:cNvSpPr txBox="1"/>
          <p:nvPr>
            <p:ph idx="1" type="body"/>
          </p:nvPr>
        </p:nvSpPr>
        <p:spPr>
          <a:xfrm>
            <a:off x="311700" y="288600"/>
            <a:ext cx="85206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Komandas </a:t>
            </a:r>
            <a:r>
              <a:rPr lang="en" sz="6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VS Code</a:t>
            </a:r>
            <a:endParaRPr sz="6000"/>
          </a:p>
        </p:txBody>
      </p:sp>
      <p:cxnSp>
        <p:nvCxnSpPr>
          <p:cNvPr id="102" name="Google Shape;102;g929e5da2fe_0_19"/>
          <p:cNvCxnSpPr/>
          <p:nvPr/>
        </p:nvCxnSpPr>
        <p:spPr>
          <a:xfrm>
            <a:off x="311700" y="1592075"/>
            <a:ext cx="769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g929e5da2fe_0_19"/>
          <p:cNvSpPr txBox="1"/>
          <p:nvPr/>
        </p:nvSpPr>
        <p:spPr>
          <a:xfrm>
            <a:off x="311700" y="1830525"/>
            <a:ext cx="8271900" cy="29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HTML tagu rakstīšana</a:t>
            </a:r>
            <a:endParaRPr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Komanda: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tagname + 'tab' poga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Rezultāts: 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tagname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tagname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Komanda: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tagname.className + 'tab' poga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Rezultāts: 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tagname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"className"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tagname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Komanda: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tagname#idName + 'tab' poga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Rezultāts: 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tagname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"idName"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tagname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Vēl ātrākai HTML rakstīšanai: </a:t>
            </a:r>
            <a:r>
              <a:rPr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Emmet snippet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(kā lietot Emmet </a:t>
            </a:r>
            <a:r>
              <a:rPr i="1" lang="en" u="sng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cheatsheet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b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idx="4294967295" type="body"/>
          </p:nvPr>
        </p:nvSpPr>
        <p:spPr>
          <a:xfrm>
            <a:off x="311700" y="288600"/>
            <a:ext cx="85206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Kas ir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HTML</a:t>
            </a:r>
            <a:r>
              <a:rPr lang="en" sz="6000">
                <a:latin typeface="Poppins SemiBold"/>
                <a:ea typeface="Poppins SemiBold"/>
                <a:cs typeface="Poppins SemiBold"/>
                <a:sym typeface="Poppins SemiBold"/>
              </a:rPr>
              <a:t>?</a:t>
            </a: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