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3"/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5143500" cx="9144000"/>
  <p:notesSz cx="6858000" cy="9144000"/>
  <p:embeddedFontLst>
    <p:embeddedFont>
      <p:font typeface="Poppins"/>
      <p:regular r:id="rId35"/>
      <p:bold r:id="rId36"/>
      <p:italic r:id="rId37"/>
      <p:boldItalic r:id="rId38"/>
    </p:embeddedFont>
    <p:embeddedFont>
      <p:font typeface="Poppins Medium"/>
      <p:regular r:id="rId39"/>
      <p:bold r:id="rId40"/>
      <p:italic r:id="rId41"/>
      <p:boldItalic r:id="rId42"/>
    </p:embeddedFont>
    <p:embeddedFont>
      <p:font typeface="Poppins SemiBold"/>
      <p:regular r:id="rId43"/>
      <p:bold r:id="rId44"/>
      <p:italic r:id="rId45"/>
      <p:boldItalic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PoppinsMedium-bold.fntdata"/><Relationship Id="rId20" Type="http://schemas.openxmlformats.org/officeDocument/2006/relationships/slide" Target="slides/slide15.xml"/><Relationship Id="rId42" Type="http://schemas.openxmlformats.org/officeDocument/2006/relationships/font" Target="fonts/PoppinsMedium-boldItalic.fntdata"/><Relationship Id="rId41" Type="http://schemas.openxmlformats.org/officeDocument/2006/relationships/font" Target="fonts/PoppinsMedium-italic.fntdata"/><Relationship Id="rId22" Type="http://schemas.openxmlformats.org/officeDocument/2006/relationships/slide" Target="slides/slide17.xml"/><Relationship Id="rId44" Type="http://schemas.openxmlformats.org/officeDocument/2006/relationships/font" Target="fonts/PoppinsSemiBold-bold.fntdata"/><Relationship Id="rId21" Type="http://schemas.openxmlformats.org/officeDocument/2006/relationships/slide" Target="slides/slide16.xml"/><Relationship Id="rId43" Type="http://schemas.openxmlformats.org/officeDocument/2006/relationships/font" Target="fonts/PoppinsSemiBold-regular.fntdata"/><Relationship Id="rId24" Type="http://schemas.openxmlformats.org/officeDocument/2006/relationships/slide" Target="slides/slide19.xml"/><Relationship Id="rId46" Type="http://schemas.openxmlformats.org/officeDocument/2006/relationships/font" Target="fonts/PoppinsSemiBold-boldItalic.fntdata"/><Relationship Id="rId23" Type="http://schemas.openxmlformats.org/officeDocument/2006/relationships/slide" Target="slides/slide18.xml"/><Relationship Id="rId45" Type="http://schemas.openxmlformats.org/officeDocument/2006/relationships/font" Target="fonts/PoppinsSemiBold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Poppins-regular.fntdata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Poppins-italic.fntdata"/><Relationship Id="rId14" Type="http://schemas.openxmlformats.org/officeDocument/2006/relationships/slide" Target="slides/slide9.xml"/><Relationship Id="rId36" Type="http://schemas.openxmlformats.org/officeDocument/2006/relationships/font" Target="fonts/Poppins-bold.fntdata"/><Relationship Id="rId17" Type="http://schemas.openxmlformats.org/officeDocument/2006/relationships/slide" Target="slides/slide12.xml"/><Relationship Id="rId39" Type="http://schemas.openxmlformats.org/officeDocument/2006/relationships/font" Target="fonts/PoppinsMedium-regular.fntdata"/><Relationship Id="rId16" Type="http://schemas.openxmlformats.org/officeDocument/2006/relationships/slide" Target="slides/slide11.xml"/><Relationship Id="rId38" Type="http://schemas.openxmlformats.org/officeDocument/2006/relationships/font" Target="fonts/Poppins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9179758ace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9179758ace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9299fae655_0_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" name="Google Shape;168;g9299fae655_0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9299fae655_0_4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" name="Google Shape;182;g9299fae655_0_4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9299fae655_0_4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1" name="Google Shape;191;g9299fae655_0_4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9299fae655_0_4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1" name="Google Shape;201;g9299fae655_0_4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9299fae655_0_5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1" name="Google Shape;211;g9299fae655_0_5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9299fae655_0_5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9" name="Google Shape;219;g9299fae655_0_5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299fae655_0_5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7" name="Google Shape;227;g9299fae655_0_5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9299fae655_0_5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5" name="Google Shape;235;g9299fae655_0_5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9299fae655_0_5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3" name="Google Shape;243;g9299fae655_0_5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9299fae655_0_5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1" name="Google Shape;251;g9299fae655_0_5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9179758ace_1_5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9179758ace_1_5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9299fae655_0_5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9" name="Google Shape;259;g9299fae655_0_5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9299fae655_0_5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7" name="Google Shape;267;g9299fae655_0_5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9299fae655_0_5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5" name="Google Shape;275;g9299fae655_0_5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9299fae655_0_6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5" name="Google Shape;285;g9299fae655_0_6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9299fae655_0_6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3" name="Google Shape;293;g9299fae655_0_6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9299fae655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0" name="Google Shape;300;g9299fae655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9179758ace_1_5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9179758ace_1_5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9299fae655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9299fae655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9299fae655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9299fae655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9179758ace_1_5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9179758ace_1_5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9299fae65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g9299fae65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9299fae655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g9299fae655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9179758ace_1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9179758ace_1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9179758ace_1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9179758ace_1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 - Izskats un vienkārša uzvedība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9299fae655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g9299fae655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9299fae655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9299fae655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 - Izskats un vienkārša uzvedība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9299fae655_0_4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g9299fae655_0_4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Font typeface="Poppins"/>
              <a:buNone/>
              <a:defRPr sz="5200"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oppins"/>
              <a:buNone/>
              <a:defRPr sz="2800"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Poppins"/>
              <a:buNone/>
              <a:defRPr sz="5200"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oppins"/>
              <a:buNone/>
              <a:defRPr sz="2800"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0" name="Google Shape;6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Poppins"/>
              <a:buChar char="●"/>
              <a:defRPr sz="1800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Char char="○"/>
              <a:defRPr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Char char="■"/>
              <a:defRPr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Char char="●"/>
              <a:defRPr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Char char="○"/>
              <a:defRPr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Char char="■"/>
              <a:defRPr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Char char="●"/>
              <a:defRPr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Char char="○"/>
              <a:defRPr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Poppins"/>
              <a:buChar char="■"/>
              <a:defRPr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p14:dur="200">
        <p:fade/>
      </p:transition>
    </mc:Choice>
    <mc:Fallback>
      <p:transition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b="0" i="0" sz="2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Poppins"/>
              <a:buChar char="●"/>
              <a:defRPr b="0" i="0" sz="1800" u="none" cap="none" strike="noStrike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Char char="○"/>
              <a:defRPr b="0" i="0" sz="1400" u="none" cap="none" strike="noStrike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Char char="■"/>
              <a:defRPr b="0" i="0" sz="1400" u="none" cap="none" strike="noStrike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Char char="●"/>
              <a:defRPr b="0" i="0" sz="1400" u="none" cap="none" strike="noStrike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Char char="○"/>
              <a:defRPr b="0" i="0" sz="1400" u="none" cap="none" strike="noStrike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Char char="■"/>
              <a:defRPr b="0" i="0" sz="1400" u="none" cap="none" strike="noStrike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Char char="●"/>
              <a:defRPr b="0" i="0" sz="1400" u="none" cap="none" strike="noStrike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Char char="○"/>
              <a:defRPr b="0" i="0" sz="1400" u="none" cap="none" strike="noStrike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Poppins"/>
              <a:buChar char="■"/>
              <a:defRPr b="0" i="0" sz="1400" u="none" cap="none" strike="noStrike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mc:AlternateContent>
    <mc:Choice Requires="p14">
      <p:transition p14:dur="200">
        <p:fade/>
      </p:transition>
    </mc:Choice>
    <mc:Fallback>
      <p:transition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code.visualstudio.com/shortcuts/keyboard-shortcuts-windows.pdf" TargetMode="External"/><Relationship Id="rId4" Type="http://schemas.openxmlformats.org/officeDocument/2006/relationships/hyperlink" Target="https://code.visualstudio.com/shortcuts/keyboard-shortcuts-macos.pdf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emmet.io/" TargetMode="External"/><Relationship Id="rId4" Type="http://schemas.openxmlformats.org/officeDocument/2006/relationships/hyperlink" Target="https://docs.emmet.io/cheat-sheet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4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Turpinājums &amp;</a:t>
            </a:r>
            <a:br>
              <a:rPr lang="en" sz="6000">
                <a:solidFill>
                  <a:schemeClr val="accent4"/>
                </a:solidFill>
                <a:latin typeface="Poppins Medium"/>
                <a:ea typeface="Poppins Medium"/>
                <a:cs typeface="Poppins Medium"/>
                <a:sym typeface="Poppins Medium"/>
              </a:rPr>
            </a:br>
            <a:r>
              <a:rPr lang="en" sz="6000">
                <a:solidFill>
                  <a:schemeClr val="accent4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JavaSript</a:t>
            </a:r>
            <a:endParaRPr sz="6000">
              <a:solidFill>
                <a:schemeClr val="accent4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Tīmekļa izstrādes pamati</a:t>
            </a:r>
            <a:endParaRPr sz="1800"/>
          </a:p>
        </p:txBody>
      </p:sp>
      <p:sp>
        <p:nvSpPr>
          <p:cNvPr id="100" name="Google Shape;100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III daļa</a:t>
            </a:r>
            <a:endParaRPr/>
          </a:p>
        </p:txBody>
      </p:sp>
      <p:pic>
        <p:nvPicPr>
          <p:cNvPr id="101" name="Google Shape;101;p25"/>
          <p:cNvPicPr preferRelativeResize="0"/>
          <p:nvPr/>
        </p:nvPicPr>
        <p:blipFill rotWithShape="1">
          <a:blip r:embed="rId3">
            <a:alphaModFix/>
          </a:blip>
          <a:srcRect b="20710" l="0" r="0" t="0"/>
          <a:stretch/>
        </p:blipFill>
        <p:spPr>
          <a:xfrm>
            <a:off x="5685375" y="4020327"/>
            <a:ext cx="3146924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5"/>
          <p:cNvSpPr txBox="1"/>
          <p:nvPr/>
        </p:nvSpPr>
        <p:spPr>
          <a:xfrm>
            <a:off x="311700" y="4218475"/>
            <a:ext cx="42930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Sergejs Kižlo</a:t>
            </a:r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4"/>
          <p:cNvSpPr txBox="1"/>
          <p:nvPr>
            <p:ph idx="1" type="body"/>
          </p:nvPr>
        </p:nvSpPr>
        <p:spPr>
          <a:xfrm>
            <a:off x="311700" y="288600"/>
            <a:ext cx="8520600" cy="10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60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Kā pievienot</a:t>
            </a:r>
            <a:r>
              <a:rPr lang="en" sz="6000">
                <a:solidFill>
                  <a:schemeClr val="accent4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 JS</a:t>
            </a:r>
            <a:endParaRPr sz="6000"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cxnSp>
        <p:nvCxnSpPr>
          <p:cNvPr id="171" name="Google Shape;171;p34"/>
          <p:cNvCxnSpPr/>
          <p:nvPr/>
        </p:nvCxnSpPr>
        <p:spPr>
          <a:xfrm>
            <a:off x="311700" y="1422600"/>
            <a:ext cx="7695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2" name="Google Shape;172;p34"/>
          <p:cNvSpPr txBox="1"/>
          <p:nvPr/>
        </p:nvSpPr>
        <p:spPr>
          <a:xfrm>
            <a:off x="311700" y="1674400"/>
            <a:ext cx="19152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rPr>
              <a:t>External </a:t>
            </a:r>
            <a:r>
              <a:rPr lang="en" sz="18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rPr>
              <a:t>JS</a:t>
            </a:r>
            <a:endParaRPr b="0" i="0" sz="1400" u="none" cap="none" strike="noStrik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34"/>
          <p:cNvSpPr txBox="1"/>
          <p:nvPr/>
        </p:nvSpPr>
        <p:spPr>
          <a:xfrm>
            <a:off x="311700" y="2149900"/>
            <a:ext cx="8414100" cy="6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Javascript tiek rakstīts </a:t>
            </a:r>
            <a:r>
              <a:rPr b="0" i="0" lang="en" sz="15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ārējā .</a:t>
            </a:r>
            <a:r>
              <a:rPr lang="en" sz="15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js</a:t>
            </a:r>
            <a:r>
              <a:rPr b="0" i="0" lang="en" sz="15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datnē</a:t>
            </a:r>
            <a:r>
              <a:rPr b="0" i="0" lang="en" sz="15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b="0" i="0" lang="en" sz="1500" u="none" cap="none" strike="noStrike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(HTML dokumentā tikai tiek ievietota saite uz doto datni)</a:t>
            </a:r>
            <a:endParaRPr b="0" i="0" sz="15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4" name="Google Shape;174;p34"/>
          <p:cNvGrpSpPr/>
          <p:nvPr/>
        </p:nvGrpSpPr>
        <p:grpSpPr>
          <a:xfrm>
            <a:off x="311700" y="2811292"/>
            <a:ext cx="5695800" cy="2110515"/>
            <a:chOff x="311700" y="2758700"/>
            <a:chExt cx="5695800" cy="2163300"/>
          </a:xfrm>
        </p:grpSpPr>
        <p:sp>
          <p:nvSpPr>
            <p:cNvPr id="175" name="Google Shape;175;p34"/>
            <p:cNvSpPr txBox="1"/>
            <p:nvPr/>
          </p:nvSpPr>
          <p:spPr>
            <a:xfrm>
              <a:off x="311700" y="2758700"/>
              <a:ext cx="5695800" cy="21633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en" sz="900" u="none" cap="none" strike="noStrike">
                  <a:solidFill>
                    <a:srgbClr val="808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...</a:t>
              </a:r>
              <a:endParaRPr b="0" i="0" sz="900" u="none" cap="none" strike="noStrike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en" sz="900" u="none" cap="none" strike="noStrike">
                  <a:solidFill>
                    <a:srgbClr val="808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&lt;</a:t>
              </a:r>
              <a:r>
                <a:rPr b="0" i="0" lang="en" sz="900" u="none" cap="none" strike="noStrike">
                  <a:solidFill>
                    <a:srgbClr val="569CD6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head</a:t>
              </a:r>
              <a:r>
                <a:rPr b="0" i="0" lang="en" sz="900" u="none" cap="none" strike="noStrike">
                  <a:solidFill>
                    <a:srgbClr val="808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&gt;</a:t>
              </a:r>
              <a:endParaRPr b="0" i="0" sz="900" u="none" cap="none" strike="noStrike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45720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en" sz="900" u="none" cap="none" strike="noStrike">
                  <a:solidFill>
                    <a:srgbClr val="808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&lt;</a:t>
              </a:r>
              <a:r>
                <a:rPr b="0" i="0" lang="en" sz="900" u="none" cap="none" strike="noStrike">
                  <a:solidFill>
                    <a:srgbClr val="569CD6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title</a:t>
              </a:r>
              <a:r>
                <a:rPr b="0" i="0" lang="en" sz="900" u="none" cap="none" strike="noStrike">
                  <a:solidFill>
                    <a:srgbClr val="808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&gt;</a:t>
              </a:r>
              <a:r>
                <a:rPr b="0" i="0" lang="en" sz="900" u="none" cap="none" strike="noStrike">
                  <a:solidFill>
                    <a:srgbClr val="D4D4D4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Page Title</a:t>
              </a:r>
              <a:r>
                <a:rPr b="0" i="0" lang="en" sz="900" u="none" cap="none" strike="noStrike">
                  <a:solidFill>
                    <a:srgbClr val="808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&lt;/</a:t>
              </a:r>
              <a:r>
                <a:rPr b="0" i="0" lang="en" sz="900" u="none" cap="none" strike="noStrike">
                  <a:solidFill>
                    <a:srgbClr val="569CD6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title</a:t>
              </a:r>
              <a:r>
                <a:rPr b="0" i="0" lang="en" sz="900" u="none" cap="none" strike="noStrike">
                  <a:solidFill>
                    <a:srgbClr val="808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&gt;</a:t>
              </a:r>
              <a:endParaRPr b="0" i="0" sz="900" u="none" cap="none" strike="noStrike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45720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en" sz="900" u="none" cap="none" strike="noStrike">
                  <a:solidFill>
                    <a:srgbClr val="808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&lt;</a:t>
              </a:r>
              <a:r>
                <a:rPr b="0" i="0" lang="en" sz="900" u="none" cap="none" strike="noStrike">
                  <a:solidFill>
                    <a:srgbClr val="569CD6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link</a:t>
              </a:r>
              <a:r>
                <a:rPr b="0" i="0" lang="en" sz="900" u="none" cap="none" strike="noStrike">
                  <a:solidFill>
                    <a:srgbClr val="D4D4D4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b="0" i="0" lang="en" sz="900" u="none" cap="none" strike="noStrike">
                  <a:solidFill>
                    <a:srgbClr val="9CDCFE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rel</a:t>
              </a:r>
              <a:r>
                <a:rPr b="0" i="0" lang="en" sz="900" u="none" cap="none" strike="noStrike">
                  <a:solidFill>
                    <a:srgbClr val="D4D4D4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=</a:t>
              </a:r>
              <a:r>
                <a:rPr b="0" i="0" lang="en" sz="900" u="none" cap="none" strike="noStrike">
                  <a:solidFill>
                    <a:srgbClr val="CE9178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'stylesheet'</a:t>
              </a:r>
              <a:r>
                <a:rPr b="0" i="0" lang="en" sz="900" u="none" cap="none" strike="noStrike">
                  <a:solidFill>
                    <a:srgbClr val="D4D4D4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b="0" i="0" lang="en" sz="900" u="none" cap="none" strike="noStrike">
                  <a:solidFill>
                    <a:srgbClr val="9CDCFE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type</a:t>
              </a:r>
              <a:r>
                <a:rPr b="0" i="0" lang="en" sz="900" u="none" cap="none" strike="noStrike">
                  <a:solidFill>
                    <a:srgbClr val="D4D4D4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=</a:t>
              </a:r>
              <a:r>
                <a:rPr b="0" i="0" lang="en" sz="900" u="none" cap="none" strike="noStrike">
                  <a:solidFill>
                    <a:srgbClr val="CE9178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'text/css'</a:t>
              </a:r>
              <a:r>
                <a:rPr b="0" i="0" lang="en" sz="900" u="none" cap="none" strike="noStrike">
                  <a:solidFill>
                    <a:srgbClr val="D4D4D4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b="0" i="0" lang="en" sz="900" u="none" cap="none" strike="noStrike">
                  <a:solidFill>
                    <a:srgbClr val="9CDCFE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media</a:t>
              </a:r>
              <a:r>
                <a:rPr b="0" i="0" lang="en" sz="900" u="none" cap="none" strike="noStrike">
                  <a:solidFill>
                    <a:srgbClr val="D4D4D4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=</a:t>
              </a:r>
              <a:r>
                <a:rPr b="0" i="0" lang="en" sz="900" u="none" cap="none" strike="noStrike">
                  <a:solidFill>
                    <a:srgbClr val="CE9178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'screen'</a:t>
              </a:r>
              <a:r>
                <a:rPr b="0" i="0" lang="en" sz="900" u="none" cap="none" strike="noStrike">
                  <a:solidFill>
                    <a:srgbClr val="D4D4D4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b="0" i="0" lang="en" sz="900" u="none" cap="none" strike="noStrike">
                  <a:solidFill>
                    <a:srgbClr val="9CDCFE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href</a:t>
              </a:r>
              <a:r>
                <a:rPr b="0" i="0" lang="en" sz="900" u="none" cap="none" strike="noStrike">
                  <a:solidFill>
                    <a:srgbClr val="D4D4D4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=</a:t>
              </a:r>
              <a:r>
                <a:rPr b="0" i="0" lang="en" sz="900" u="none" cap="none" strike="noStrike">
                  <a:solidFill>
                    <a:srgbClr val="CE9178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'styles.css'</a:t>
              </a:r>
              <a:r>
                <a:rPr b="0" i="0" lang="en" sz="900" u="none" cap="none" strike="noStrike">
                  <a:solidFill>
                    <a:srgbClr val="808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&gt;</a:t>
              </a:r>
              <a:endParaRPr b="0" i="0" sz="900" u="none" cap="none" strike="noStrike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en" sz="900" u="none" cap="none" strike="noStrike">
                  <a:solidFill>
                    <a:srgbClr val="808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&lt;/</a:t>
              </a:r>
              <a:r>
                <a:rPr b="0" i="0" lang="en" sz="900" u="none" cap="none" strike="noStrike">
                  <a:solidFill>
                    <a:srgbClr val="569CD6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head</a:t>
              </a:r>
              <a:r>
                <a:rPr b="0" i="0" lang="en" sz="900" u="none" cap="none" strike="noStrike">
                  <a:solidFill>
                    <a:srgbClr val="808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&gt;</a:t>
              </a:r>
              <a:endParaRPr b="0" i="0" sz="900" u="none" cap="none" strike="noStrike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en" sz="900" u="none" cap="none" strike="noStrike">
                  <a:solidFill>
                    <a:srgbClr val="808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&lt;</a:t>
              </a:r>
              <a:r>
                <a:rPr b="0" i="0" lang="en" sz="900" u="none" cap="none" strike="noStrike">
                  <a:solidFill>
                    <a:srgbClr val="569CD6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body</a:t>
              </a:r>
              <a:r>
                <a:rPr b="0" i="0" lang="en" sz="900" u="none" cap="none" strike="noStrike">
                  <a:solidFill>
                    <a:srgbClr val="808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&gt;</a:t>
              </a:r>
              <a:endParaRPr b="0" i="0" sz="900" u="none" cap="none" strike="noStrike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45720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en" sz="900" u="none" cap="none" strike="noStrike">
                  <a:solidFill>
                    <a:srgbClr val="808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&lt;</a:t>
              </a:r>
              <a:r>
                <a:rPr b="0" i="0" lang="en" sz="900" u="none" cap="none" strike="noStrike">
                  <a:solidFill>
                    <a:srgbClr val="569CD6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</a:t>
              </a:r>
              <a:r>
                <a:rPr b="0" i="0" lang="en" sz="900" u="none" cap="none" strike="noStrike">
                  <a:solidFill>
                    <a:srgbClr val="D4D4D4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b="0" i="0" lang="en" sz="900" u="none" cap="none" strike="noStrike">
                  <a:solidFill>
                    <a:srgbClr val="9CDCFE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class</a:t>
              </a:r>
              <a:r>
                <a:rPr b="0" i="0" lang="en" sz="900" u="none" cap="none" strike="noStrike">
                  <a:solidFill>
                    <a:srgbClr val="D4D4D4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=</a:t>
              </a:r>
              <a:r>
                <a:rPr b="0" i="0" lang="en" sz="900" u="none" cap="none" strike="noStrike">
                  <a:solidFill>
                    <a:srgbClr val="CE9178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"p-text"</a:t>
              </a:r>
              <a:r>
                <a:rPr b="0" i="0" lang="en" sz="900" u="none" cap="none" strike="noStrike">
                  <a:solidFill>
                    <a:srgbClr val="808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&gt;</a:t>
              </a:r>
              <a:r>
                <a:rPr b="0" i="0" lang="en" sz="900" u="none" cap="none" strike="noStrike">
                  <a:solidFill>
                    <a:srgbClr val="D4D4D4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Lapas saturs</a:t>
              </a:r>
              <a:r>
                <a:rPr b="0" i="0" lang="en" sz="900" u="none" cap="none" strike="noStrike">
                  <a:solidFill>
                    <a:srgbClr val="808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&lt;/</a:t>
              </a:r>
              <a:r>
                <a:rPr b="0" i="0" lang="en" sz="900" u="none" cap="none" strike="noStrike">
                  <a:solidFill>
                    <a:srgbClr val="569CD6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</a:t>
              </a:r>
              <a:r>
                <a:rPr b="0" i="0" lang="en" sz="900" u="none" cap="none" strike="noStrike">
                  <a:solidFill>
                    <a:srgbClr val="808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&gt;</a:t>
              </a:r>
              <a:endParaRPr b="0" i="0" sz="900" u="none" cap="none" strike="noStrike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45720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rgbClr val="808080"/>
                  </a:solidFill>
                  <a:highlight>
                    <a:srgbClr val="1E1E1E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&lt;</a:t>
              </a:r>
              <a:r>
                <a:rPr lang="en" sz="900">
                  <a:solidFill>
                    <a:srgbClr val="569CD6"/>
                  </a:solidFill>
                  <a:highlight>
                    <a:srgbClr val="1E1E1E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script</a:t>
              </a:r>
              <a:r>
                <a:rPr lang="en" sz="900">
                  <a:solidFill>
                    <a:srgbClr val="D4D4D4"/>
                  </a:solidFill>
                  <a:highlight>
                    <a:srgbClr val="1E1E1E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" sz="900">
                  <a:solidFill>
                    <a:srgbClr val="9CDCFE"/>
                  </a:solidFill>
                  <a:highlight>
                    <a:srgbClr val="1E1E1E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src</a:t>
              </a:r>
              <a:r>
                <a:rPr lang="en" sz="900">
                  <a:solidFill>
                    <a:srgbClr val="D4D4D4"/>
                  </a:solidFill>
                  <a:highlight>
                    <a:srgbClr val="1E1E1E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=</a:t>
              </a:r>
              <a:r>
                <a:rPr lang="en" sz="900">
                  <a:solidFill>
                    <a:srgbClr val="CE9178"/>
                  </a:solidFill>
                  <a:highlight>
                    <a:srgbClr val="1E1E1E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'main.js'</a:t>
              </a:r>
              <a:r>
                <a:rPr lang="en" sz="900">
                  <a:solidFill>
                    <a:srgbClr val="808080"/>
                  </a:solidFill>
                  <a:highlight>
                    <a:srgbClr val="1E1E1E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&gt;&lt;/</a:t>
              </a:r>
              <a:r>
                <a:rPr lang="en" sz="900">
                  <a:solidFill>
                    <a:srgbClr val="569CD6"/>
                  </a:solidFill>
                  <a:highlight>
                    <a:srgbClr val="1E1E1E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script</a:t>
              </a:r>
              <a:r>
                <a:rPr lang="en" sz="900">
                  <a:solidFill>
                    <a:srgbClr val="808080"/>
                  </a:solidFill>
                  <a:highlight>
                    <a:srgbClr val="1E1E1E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&gt;</a:t>
              </a:r>
              <a:br>
                <a:rPr b="0" i="0" lang="en" sz="900" u="none" cap="none" strike="noStrike">
                  <a:solidFill>
                    <a:srgbClr val="808080"/>
                  </a:solidFill>
                  <a:latin typeface="Courier New"/>
                  <a:ea typeface="Courier New"/>
                  <a:cs typeface="Courier New"/>
                  <a:sym typeface="Courier New"/>
                </a:rPr>
              </a:br>
              <a:r>
                <a:rPr lang="en" sz="900">
                  <a:solidFill>
                    <a:srgbClr val="808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&lt;/</a:t>
              </a:r>
              <a:r>
                <a:rPr lang="en" sz="900">
                  <a:solidFill>
                    <a:srgbClr val="569CD6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body</a:t>
              </a:r>
              <a:r>
                <a:rPr lang="en" sz="900">
                  <a:solidFill>
                    <a:srgbClr val="808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&gt;</a:t>
              </a:r>
              <a:endParaRPr b="0" i="0" sz="900" u="none" cap="none" strike="noStrike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en" sz="900" u="none" cap="none" strike="noStrike">
                  <a:solidFill>
                    <a:srgbClr val="808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...</a:t>
              </a:r>
              <a:endParaRPr b="0" i="0" sz="900" u="none" cap="none" strike="noStrike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76" name="Google Shape;176;p34"/>
            <p:cNvSpPr txBox="1"/>
            <p:nvPr/>
          </p:nvSpPr>
          <p:spPr>
            <a:xfrm>
              <a:off x="4858500" y="4596875"/>
              <a:ext cx="1149000" cy="32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" sz="1100" u="none" cap="none" strike="noStrike">
                  <a:solidFill>
                    <a:schemeClr val="lt2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index.html</a:t>
              </a:r>
              <a:endParaRPr b="0" i="0" sz="1100" u="none" cap="none" strike="noStrik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177" name="Google Shape;177;p34"/>
          <p:cNvGrpSpPr/>
          <p:nvPr/>
        </p:nvGrpSpPr>
        <p:grpSpPr>
          <a:xfrm>
            <a:off x="6379800" y="2883275"/>
            <a:ext cx="2346000" cy="2038500"/>
            <a:chOff x="6379800" y="2883275"/>
            <a:chExt cx="2346000" cy="2038500"/>
          </a:xfrm>
        </p:grpSpPr>
        <p:sp>
          <p:nvSpPr>
            <p:cNvPr id="178" name="Google Shape;178;p34"/>
            <p:cNvSpPr txBox="1"/>
            <p:nvPr/>
          </p:nvSpPr>
          <p:spPr>
            <a:xfrm>
              <a:off x="6379800" y="2883275"/>
              <a:ext cx="2346000" cy="20385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" sz="900">
                  <a:solidFill>
                    <a:srgbClr val="9CDCFE"/>
                  </a:solidFill>
                  <a:highlight>
                    <a:srgbClr val="1E1E1E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console</a:t>
              </a:r>
              <a:r>
                <a:rPr lang="en" sz="900">
                  <a:solidFill>
                    <a:srgbClr val="D4D4D4"/>
                  </a:solidFill>
                  <a:highlight>
                    <a:srgbClr val="1E1E1E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.</a:t>
              </a:r>
              <a:r>
                <a:rPr lang="en" sz="900">
                  <a:solidFill>
                    <a:srgbClr val="DCDCAA"/>
                  </a:solidFill>
                  <a:highlight>
                    <a:srgbClr val="1E1E1E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log</a:t>
              </a:r>
              <a:r>
                <a:rPr lang="en" sz="900">
                  <a:solidFill>
                    <a:srgbClr val="D4D4D4"/>
                  </a:solidFill>
                  <a:highlight>
                    <a:srgbClr val="1E1E1E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(</a:t>
              </a:r>
              <a:r>
                <a:rPr lang="en" sz="900">
                  <a:solidFill>
                    <a:srgbClr val="CE9178"/>
                  </a:solidFill>
                  <a:highlight>
                    <a:srgbClr val="1E1E1E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'Hello world!'</a:t>
              </a:r>
              <a:r>
                <a:rPr lang="en" sz="900">
                  <a:solidFill>
                    <a:srgbClr val="D4D4D4"/>
                  </a:solidFill>
                  <a:highlight>
                    <a:srgbClr val="1E1E1E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)</a:t>
              </a:r>
              <a:endParaRPr b="0" i="0" sz="9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79" name="Google Shape;179;p34"/>
            <p:cNvSpPr txBox="1"/>
            <p:nvPr/>
          </p:nvSpPr>
          <p:spPr>
            <a:xfrm>
              <a:off x="7576800" y="4596875"/>
              <a:ext cx="1149000" cy="32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100">
                  <a:solidFill>
                    <a:schemeClr val="lt2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main</a:t>
              </a:r>
              <a:r>
                <a:rPr b="0" i="0" lang="en" sz="1100" u="none" cap="none" strike="noStrike">
                  <a:solidFill>
                    <a:schemeClr val="lt2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.</a:t>
              </a:r>
              <a:r>
                <a:rPr lang="en" sz="1100">
                  <a:solidFill>
                    <a:schemeClr val="lt2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js</a:t>
              </a:r>
              <a:endParaRPr b="0" i="0" sz="1100" u="none" cap="none" strike="noStrik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5"/>
          <p:cNvSpPr txBox="1"/>
          <p:nvPr>
            <p:ph idx="1" type="body"/>
          </p:nvPr>
        </p:nvSpPr>
        <p:spPr>
          <a:xfrm>
            <a:off x="311700" y="288600"/>
            <a:ext cx="8520600" cy="10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60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Mainīgie</a:t>
            </a:r>
            <a:endParaRPr sz="6000"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cxnSp>
        <p:nvCxnSpPr>
          <p:cNvPr id="185" name="Google Shape;185;p35"/>
          <p:cNvCxnSpPr/>
          <p:nvPr/>
        </p:nvCxnSpPr>
        <p:spPr>
          <a:xfrm>
            <a:off x="311700" y="1422600"/>
            <a:ext cx="7695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6" name="Google Shape;186;p35"/>
          <p:cNvSpPr txBox="1"/>
          <p:nvPr/>
        </p:nvSpPr>
        <p:spPr>
          <a:xfrm>
            <a:off x="311700" y="1674400"/>
            <a:ext cx="6702300" cy="8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rPr>
              <a:t>Vienkāršota definīcija</a:t>
            </a:r>
            <a:br>
              <a:rPr lang="en" sz="18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rPr>
            </a:br>
            <a:r>
              <a:rPr lang="en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Kastīte, kurā glabājas kāda vērtība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35"/>
          <p:cNvSpPr txBox="1"/>
          <p:nvPr/>
        </p:nvSpPr>
        <p:spPr>
          <a:xfrm>
            <a:off x="311700" y="2753375"/>
            <a:ext cx="6702300" cy="4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rPr>
              <a:t>Kā izveidot šādu kastīti (mainīgo)?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35"/>
          <p:cNvSpPr txBox="1"/>
          <p:nvPr/>
        </p:nvSpPr>
        <p:spPr>
          <a:xfrm>
            <a:off x="311700" y="3247150"/>
            <a:ext cx="8252100" cy="13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b="1" lang="en" sz="16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6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firstName</a:t>
            </a:r>
            <a:r>
              <a:rPr b="1" lang="en" sz="16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16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'Anna'</a:t>
            </a:r>
            <a:r>
              <a:rPr b="1" lang="en" sz="16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6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b="1" lang="en" sz="16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6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age</a:t>
            </a:r>
            <a:r>
              <a:rPr b="1" lang="en" sz="16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16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28</a:t>
            </a:r>
            <a:r>
              <a:rPr b="1" lang="en" sz="16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6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b="1" lang="en" sz="16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6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children</a:t>
            </a:r>
            <a:r>
              <a:rPr b="1" lang="en" sz="16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6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6"/>
          <p:cNvSpPr txBox="1"/>
          <p:nvPr>
            <p:ph idx="1" type="body"/>
          </p:nvPr>
        </p:nvSpPr>
        <p:spPr>
          <a:xfrm>
            <a:off x="311700" y="288600"/>
            <a:ext cx="8520600" cy="10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60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Datu tipi </a:t>
            </a:r>
            <a:r>
              <a:rPr lang="en" sz="6000">
                <a:latin typeface="Poppins SemiBold"/>
                <a:ea typeface="Poppins SemiBold"/>
                <a:cs typeface="Poppins SemiBold"/>
                <a:sym typeface="Poppins SemiBold"/>
              </a:rPr>
              <a:t>(primitīvi)</a:t>
            </a:r>
            <a:endParaRPr sz="6000"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cxnSp>
        <p:nvCxnSpPr>
          <p:cNvPr id="194" name="Google Shape;194;p36"/>
          <p:cNvCxnSpPr/>
          <p:nvPr/>
        </p:nvCxnSpPr>
        <p:spPr>
          <a:xfrm>
            <a:off x="311700" y="1422600"/>
            <a:ext cx="7695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5" name="Google Shape;195;p36"/>
          <p:cNvSpPr txBox="1"/>
          <p:nvPr/>
        </p:nvSpPr>
        <p:spPr>
          <a:xfrm>
            <a:off x="311700" y="1674400"/>
            <a:ext cx="6702300" cy="7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rPr>
              <a:t>Number</a:t>
            </a:r>
            <a:br>
              <a:rPr lang="en" sz="18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rPr>
            </a:br>
            <a:r>
              <a:rPr lang="en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Skaitliskās vērtības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36"/>
          <p:cNvSpPr txBox="1"/>
          <p:nvPr/>
        </p:nvSpPr>
        <p:spPr>
          <a:xfrm>
            <a:off x="311700" y="2433088"/>
            <a:ext cx="8252100" cy="7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b="1" lang="en" sz="16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6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age</a:t>
            </a:r>
            <a:r>
              <a:rPr b="1" lang="en" sz="16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16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28</a:t>
            </a:r>
            <a:r>
              <a:rPr b="1" lang="en" sz="16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6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b="1" lang="en" sz="16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6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weight</a:t>
            </a:r>
            <a:r>
              <a:rPr b="1" lang="en" sz="16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16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80.2</a:t>
            </a:r>
            <a:r>
              <a:rPr b="1" lang="en" sz="16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600">
              <a:solidFill>
                <a:srgbClr val="569CD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7" name="Google Shape;197;p36"/>
          <p:cNvSpPr txBox="1"/>
          <p:nvPr/>
        </p:nvSpPr>
        <p:spPr>
          <a:xfrm>
            <a:off x="311700" y="3328275"/>
            <a:ext cx="6702300" cy="7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rPr>
              <a:t>String</a:t>
            </a:r>
            <a:br>
              <a:rPr lang="en" sz="18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rPr>
            </a:br>
            <a:r>
              <a:rPr lang="en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Simbolu virkne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36"/>
          <p:cNvSpPr txBox="1"/>
          <p:nvPr/>
        </p:nvSpPr>
        <p:spPr>
          <a:xfrm>
            <a:off x="311700" y="4086970"/>
            <a:ext cx="8252100" cy="4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b="1" lang="en" sz="16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6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lang="en" sz="16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16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'Anna'</a:t>
            </a:r>
            <a:r>
              <a:rPr b="1" lang="en" sz="16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600">
              <a:solidFill>
                <a:srgbClr val="569CD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7"/>
          <p:cNvSpPr txBox="1"/>
          <p:nvPr>
            <p:ph idx="1" type="body"/>
          </p:nvPr>
        </p:nvSpPr>
        <p:spPr>
          <a:xfrm>
            <a:off x="311700" y="288600"/>
            <a:ext cx="8520600" cy="10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60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Datu tipi </a:t>
            </a:r>
            <a:r>
              <a:rPr lang="en" sz="6000">
                <a:latin typeface="Poppins SemiBold"/>
                <a:ea typeface="Poppins SemiBold"/>
                <a:cs typeface="Poppins SemiBold"/>
                <a:sym typeface="Poppins SemiBold"/>
              </a:rPr>
              <a:t>(primitīvi)</a:t>
            </a:r>
            <a:endParaRPr sz="6000"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cxnSp>
        <p:nvCxnSpPr>
          <p:cNvPr id="204" name="Google Shape;204;p37"/>
          <p:cNvCxnSpPr/>
          <p:nvPr/>
        </p:nvCxnSpPr>
        <p:spPr>
          <a:xfrm>
            <a:off x="311700" y="1422600"/>
            <a:ext cx="7695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5" name="Google Shape;205;p37"/>
          <p:cNvSpPr txBox="1"/>
          <p:nvPr/>
        </p:nvSpPr>
        <p:spPr>
          <a:xfrm>
            <a:off x="311700" y="1674400"/>
            <a:ext cx="6702300" cy="7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rPr>
              <a:t>Boolean</a:t>
            </a:r>
            <a:br>
              <a:rPr lang="en" sz="18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rPr>
            </a:br>
            <a:r>
              <a:rPr lang="en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Loģiskās vērtības (true/false)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37"/>
          <p:cNvSpPr txBox="1"/>
          <p:nvPr/>
        </p:nvSpPr>
        <p:spPr>
          <a:xfrm>
            <a:off x="311700" y="2433088"/>
            <a:ext cx="8252100" cy="7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b="1" lang="en" sz="16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6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isEngaged</a:t>
            </a:r>
            <a:r>
              <a:rPr b="1" lang="en" sz="16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16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b="1" lang="en" sz="16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6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b="1" lang="en" sz="16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6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isMarried</a:t>
            </a:r>
            <a:r>
              <a:rPr b="1" lang="en" sz="16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16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b="1" lang="en" sz="16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600">
              <a:solidFill>
                <a:srgbClr val="569CD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7" name="Google Shape;207;p37"/>
          <p:cNvSpPr txBox="1"/>
          <p:nvPr/>
        </p:nvSpPr>
        <p:spPr>
          <a:xfrm>
            <a:off x="311700" y="3328275"/>
            <a:ext cx="6702300" cy="7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rPr>
              <a:t>Undefined</a:t>
            </a:r>
            <a:br>
              <a:rPr lang="en" sz="18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rPr>
            </a:br>
            <a:r>
              <a:rPr lang="en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Datu tips mainīgajam, kuram nav vērtības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37"/>
          <p:cNvSpPr txBox="1"/>
          <p:nvPr/>
        </p:nvSpPr>
        <p:spPr>
          <a:xfrm>
            <a:off x="311700" y="4086970"/>
            <a:ext cx="8252100" cy="4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b="1" lang="en" sz="16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6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job</a:t>
            </a:r>
            <a:r>
              <a:rPr b="1" lang="en" sz="16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600">
              <a:solidFill>
                <a:srgbClr val="569CD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8"/>
          <p:cNvSpPr txBox="1"/>
          <p:nvPr>
            <p:ph idx="1" type="body"/>
          </p:nvPr>
        </p:nvSpPr>
        <p:spPr>
          <a:xfrm>
            <a:off x="311700" y="288600"/>
            <a:ext cx="8520600" cy="10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60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Datu tipi </a:t>
            </a:r>
            <a:r>
              <a:rPr lang="en" sz="6000">
                <a:latin typeface="Poppins SemiBold"/>
                <a:ea typeface="Poppins SemiBold"/>
                <a:cs typeface="Poppins SemiBold"/>
                <a:sym typeface="Poppins SemiBold"/>
              </a:rPr>
              <a:t>(primitīvi)</a:t>
            </a:r>
            <a:endParaRPr sz="6000"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cxnSp>
        <p:nvCxnSpPr>
          <p:cNvPr id="214" name="Google Shape;214;p38"/>
          <p:cNvCxnSpPr/>
          <p:nvPr/>
        </p:nvCxnSpPr>
        <p:spPr>
          <a:xfrm>
            <a:off x="311700" y="1422600"/>
            <a:ext cx="7695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5" name="Google Shape;215;p38"/>
          <p:cNvSpPr txBox="1"/>
          <p:nvPr/>
        </p:nvSpPr>
        <p:spPr>
          <a:xfrm>
            <a:off x="311700" y="1674400"/>
            <a:ext cx="6702300" cy="7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rPr>
              <a:t>null</a:t>
            </a:r>
            <a:br>
              <a:rPr lang="en" sz="18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rPr>
            </a:br>
            <a:r>
              <a:rPr lang="en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Arī nozīmē “neeksistējošs”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38"/>
          <p:cNvSpPr txBox="1"/>
          <p:nvPr/>
        </p:nvSpPr>
        <p:spPr>
          <a:xfrm>
            <a:off x="311700" y="2433088"/>
            <a:ext cx="8252100" cy="7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b="1" lang="en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6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isEngaged</a:t>
            </a:r>
            <a:r>
              <a:rPr b="1" lang="en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16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b="1" lang="en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6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b="1" lang="en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6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isMarried</a:t>
            </a:r>
            <a:r>
              <a:rPr b="1" lang="en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16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b="1" lang="en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600">
              <a:solidFill>
                <a:srgbClr val="569CD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9"/>
          <p:cNvSpPr txBox="1"/>
          <p:nvPr>
            <p:ph idx="1" type="body"/>
          </p:nvPr>
        </p:nvSpPr>
        <p:spPr>
          <a:xfrm>
            <a:off x="311700" y="288600"/>
            <a:ext cx="8520600" cy="10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6000">
                <a:solidFill>
                  <a:schemeClr val="accent4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null</a:t>
            </a:r>
            <a:r>
              <a:rPr lang="en" sz="60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 vs </a:t>
            </a:r>
            <a:r>
              <a:rPr lang="en" sz="6000">
                <a:solidFill>
                  <a:schemeClr val="accent4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undefined</a:t>
            </a:r>
            <a:endParaRPr sz="6000">
              <a:solidFill>
                <a:schemeClr val="accent4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cxnSp>
        <p:nvCxnSpPr>
          <p:cNvPr id="222" name="Google Shape;222;p39"/>
          <p:cNvCxnSpPr/>
          <p:nvPr/>
        </p:nvCxnSpPr>
        <p:spPr>
          <a:xfrm>
            <a:off x="311700" y="1422600"/>
            <a:ext cx="7695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3" name="Google Shape;223;p39"/>
          <p:cNvSpPr txBox="1"/>
          <p:nvPr/>
        </p:nvSpPr>
        <p:spPr>
          <a:xfrm>
            <a:off x="311700" y="2883369"/>
            <a:ext cx="8252100" cy="19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typeof</a:t>
            </a:r>
            <a:r>
              <a:rPr b="1" lang="en" sz="16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6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undefined</a:t>
            </a:r>
            <a:r>
              <a:rPr b="1" lang="en" sz="16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en" sz="1600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// undefined</a:t>
            </a:r>
            <a:endParaRPr b="1" sz="1600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typeof</a:t>
            </a:r>
            <a:r>
              <a:rPr b="1" lang="en" sz="16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6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b="1" lang="en" sz="16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b="1" lang="en" sz="1600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// object</a:t>
            </a:r>
            <a:endParaRPr b="1" sz="1600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b="1" lang="en" sz="16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=== </a:t>
            </a:r>
            <a:r>
              <a:rPr b="1" lang="en" sz="16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undefined</a:t>
            </a:r>
            <a:r>
              <a:rPr b="1" lang="en" sz="16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b="1" lang="en" sz="1600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// false</a:t>
            </a:r>
            <a:endParaRPr b="1" sz="1600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b="1" lang="en" sz="16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== </a:t>
            </a:r>
            <a:r>
              <a:rPr b="1" lang="en" sz="16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undefined</a:t>
            </a:r>
            <a:r>
              <a:rPr b="1" lang="en" sz="16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b="1" lang="en" sz="1600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// true</a:t>
            </a:r>
            <a:endParaRPr b="1" sz="1600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569CD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4" name="Google Shape;224;p39"/>
          <p:cNvSpPr txBox="1"/>
          <p:nvPr/>
        </p:nvSpPr>
        <p:spPr>
          <a:xfrm>
            <a:off x="311700" y="1666000"/>
            <a:ext cx="6702300" cy="15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rPr>
              <a:t>null </a:t>
            </a:r>
            <a:r>
              <a:rPr lang="en" sz="1800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un</a:t>
            </a:r>
            <a:r>
              <a:rPr lang="en" sz="18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rPr>
              <a:t> undefined </a:t>
            </a:r>
            <a:r>
              <a:rPr lang="en" sz="1800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ir vienādas vērtības, taču dažādi tipi</a:t>
            </a:r>
            <a:br>
              <a:rPr lang="en" sz="1800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</a:br>
            <a:r>
              <a:rPr lang="en" sz="1800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- </a:t>
            </a:r>
            <a:r>
              <a:rPr lang="en" sz="18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rPr>
              <a:t>null</a:t>
            </a:r>
            <a:r>
              <a:rPr lang="en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" sz="1800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ir</a:t>
            </a:r>
            <a:r>
              <a:rPr lang="en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object</a:t>
            </a:r>
            <a:br>
              <a:rPr lang="en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</a:br>
            <a:r>
              <a:rPr lang="en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- </a:t>
            </a:r>
            <a:r>
              <a:rPr lang="en" sz="18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rPr>
              <a:t>undefined</a:t>
            </a:r>
            <a:r>
              <a:rPr lang="en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" sz="1800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ir </a:t>
            </a:r>
            <a:r>
              <a:rPr lang="en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undefined </a:t>
            </a:r>
            <a:endParaRPr sz="18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0"/>
          <p:cNvSpPr txBox="1"/>
          <p:nvPr>
            <p:ph idx="1" type="body"/>
          </p:nvPr>
        </p:nvSpPr>
        <p:spPr>
          <a:xfrm>
            <a:off x="311700" y="288600"/>
            <a:ext cx="8650500" cy="10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60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Datu tipi </a:t>
            </a:r>
            <a:r>
              <a:rPr lang="en" sz="6000">
                <a:latin typeface="Poppins SemiBold"/>
                <a:ea typeface="Poppins SemiBold"/>
                <a:cs typeface="Poppins SemiBold"/>
                <a:sym typeface="Poppins SemiBold"/>
              </a:rPr>
              <a:t>(neprimitīvi)</a:t>
            </a:r>
            <a:endParaRPr sz="6000"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cxnSp>
        <p:nvCxnSpPr>
          <p:cNvPr id="230" name="Google Shape;230;p40"/>
          <p:cNvCxnSpPr/>
          <p:nvPr/>
        </p:nvCxnSpPr>
        <p:spPr>
          <a:xfrm>
            <a:off x="311700" y="1422625"/>
            <a:ext cx="7695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1" name="Google Shape;231;p40"/>
          <p:cNvSpPr txBox="1"/>
          <p:nvPr/>
        </p:nvSpPr>
        <p:spPr>
          <a:xfrm>
            <a:off x="311700" y="1705550"/>
            <a:ext cx="6702300" cy="10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rPr>
              <a:t>object</a:t>
            </a:r>
            <a:br>
              <a:rPr lang="en" sz="18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rPr>
            </a:br>
            <a:r>
              <a:rPr lang="en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Objekti tiek izmantoti, lai saglabātu datu kolekcijas, kā arī sarežģītas entītijas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40"/>
          <p:cNvSpPr txBox="1"/>
          <p:nvPr/>
        </p:nvSpPr>
        <p:spPr>
          <a:xfrm>
            <a:off x="363600" y="3053775"/>
            <a:ext cx="8416800" cy="15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typeof</a:t>
            </a:r>
            <a:r>
              <a:rPr b="1" lang="en" sz="15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5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document</a:t>
            </a:r>
            <a:r>
              <a:rPr b="1" lang="en" sz="15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b="1" lang="en" sz="1500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// "object"</a:t>
            </a:r>
            <a:endParaRPr b="1" sz="1500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typeof</a:t>
            </a:r>
            <a:r>
              <a:rPr b="1" lang="en" sz="15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5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alert</a:t>
            </a:r>
            <a:r>
              <a:rPr b="1" lang="en" sz="15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</a:t>
            </a:r>
            <a:r>
              <a:rPr b="1" lang="en" sz="1500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// "function", bet "function" ir objekts</a:t>
            </a:r>
            <a:endParaRPr b="1" sz="1500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typeof</a:t>
            </a:r>
            <a:r>
              <a:rPr b="1" lang="en" sz="15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b="1" lang="en" sz="15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" sz="15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5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b="1" lang="en" sz="15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5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b="1" lang="en" sz="15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]               </a:t>
            </a:r>
            <a:r>
              <a:rPr b="1" lang="en" sz="1500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// "object"</a:t>
            </a:r>
            <a:endParaRPr b="1" sz="1500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typeof</a:t>
            </a:r>
            <a:r>
              <a:rPr b="1" lang="en" sz="15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r>
              <a:rPr b="1" lang="en" sz="15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name:</a:t>
            </a:r>
            <a:r>
              <a:rPr b="1" lang="en" sz="15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5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'Anna'</a:t>
            </a:r>
            <a:r>
              <a:rPr b="1" lang="en" sz="15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5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age:</a:t>
            </a:r>
            <a:r>
              <a:rPr b="1" lang="en" sz="15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5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32</a:t>
            </a:r>
            <a:r>
              <a:rPr b="1" lang="en" sz="15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b="1" lang="en" sz="1500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// "object"</a:t>
            </a:r>
            <a:endParaRPr b="1" sz="1500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1"/>
          <p:cNvSpPr txBox="1"/>
          <p:nvPr>
            <p:ph idx="1" type="body"/>
          </p:nvPr>
        </p:nvSpPr>
        <p:spPr>
          <a:xfrm>
            <a:off x="311700" y="288600"/>
            <a:ext cx="8650500" cy="10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60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Operatori</a:t>
            </a:r>
            <a:endParaRPr sz="6000"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cxnSp>
        <p:nvCxnSpPr>
          <p:cNvPr id="238" name="Google Shape;238;p41"/>
          <p:cNvCxnSpPr/>
          <p:nvPr/>
        </p:nvCxnSpPr>
        <p:spPr>
          <a:xfrm>
            <a:off x="311700" y="1422625"/>
            <a:ext cx="7695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9" name="Google Shape;239;p41"/>
          <p:cNvSpPr txBox="1"/>
          <p:nvPr/>
        </p:nvSpPr>
        <p:spPr>
          <a:xfrm>
            <a:off x="311700" y="1553150"/>
            <a:ext cx="6702300" cy="4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rPr>
              <a:t>Aritmētiskie operatori</a:t>
            </a:r>
            <a:br>
              <a:rPr lang="en" sz="18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rPr>
            </a:b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41"/>
          <p:cNvSpPr txBox="1"/>
          <p:nvPr/>
        </p:nvSpPr>
        <p:spPr>
          <a:xfrm>
            <a:off x="363600" y="2009500"/>
            <a:ext cx="8416800" cy="2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b="1" lang="en" sz="16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6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annaAge</a:t>
            </a:r>
            <a:r>
              <a:rPr b="1" lang="en" sz="16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16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23</a:t>
            </a:r>
            <a:r>
              <a:rPr b="1" lang="en" sz="16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6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b="1" lang="en" sz="16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6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janisAge</a:t>
            </a:r>
            <a:r>
              <a:rPr b="1" lang="en" sz="16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16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50</a:t>
            </a:r>
            <a:r>
              <a:rPr b="1" lang="en" sz="16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6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b="1" lang="en" sz="16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6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totalAge</a:t>
            </a:r>
            <a:r>
              <a:rPr b="1" lang="en" sz="16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16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annaAge</a:t>
            </a:r>
            <a:r>
              <a:rPr b="1" lang="en" sz="16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b="1" lang="en" sz="16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janisAge</a:t>
            </a:r>
            <a:r>
              <a:rPr b="1" lang="en" sz="16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      </a:t>
            </a:r>
            <a:r>
              <a:rPr b="1" lang="en" sz="1600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// Saskaitīšana</a:t>
            </a:r>
            <a:endParaRPr b="1" sz="1600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b="1" lang="en" sz="16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6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ageDifference</a:t>
            </a:r>
            <a:r>
              <a:rPr b="1" lang="en" sz="16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16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janisAge</a:t>
            </a:r>
            <a:r>
              <a:rPr b="1" lang="en" sz="16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- </a:t>
            </a:r>
            <a:r>
              <a:rPr b="1" lang="en" sz="16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annaAge</a:t>
            </a:r>
            <a:r>
              <a:rPr b="1" lang="en" sz="16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b="1" lang="en" sz="1600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// Atņemšana</a:t>
            </a:r>
            <a:endParaRPr b="1" sz="1600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b="1" lang="en" sz="16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6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doubleAnnaAge</a:t>
            </a:r>
            <a:r>
              <a:rPr b="1" lang="en" sz="16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16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annaAge</a:t>
            </a:r>
            <a:r>
              <a:rPr b="1" lang="en" sz="16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* </a:t>
            </a:r>
            <a:r>
              <a:rPr b="1" lang="en" sz="16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" sz="16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        </a:t>
            </a:r>
            <a:r>
              <a:rPr b="1" lang="en" sz="1600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// Reizināšana</a:t>
            </a:r>
            <a:endParaRPr b="1" sz="1600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b="1" lang="en" sz="16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6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ageRatio</a:t>
            </a:r>
            <a:r>
              <a:rPr b="1" lang="en" sz="16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16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annaAge</a:t>
            </a:r>
            <a:r>
              <a:rPr b="1" lang="en" sz="16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/ </a:t>
            </a:r>
            <a:r>
              <a:rPr b="1" lang="en" sz="16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janisAge</a:t>
            </a:r>
            <a:r>
              <a:rPr b="1" lang="en" sz="16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      </a:t>
            </a:r>
            <a:r>
              <a:rPr b="1" lang="en" sz="1600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// Dalīšana</a:t>
            </a:r>
            <a:endParaRPr b="1" sz="1600">
              <a:solidFill>
                <a:srgbClr val="569CD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2"/>
          <p:cNvSpPr txBox="1"/>
          <p:nvPr>
            <p:ph idx="1" type="body"/>
          </p:nvPr>
        </p:nvSpPr>
        <p:spPr>
          <a:xfrm>
            <a:off x="311700" y="288600"/>
            <a:ext cx="8650500" cy="10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60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Operatori</a:t>
            </a:r>
            <a:endParaRPr sz="6000"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cxnSp>
        <p:nvCxnSpPr>
          <p:cNvPr id="246" name="Google Shape;246;p42"/>
          <p:cNvCxnSpPr/>
          <p:nvPr/>
        </p:nvCxnSpPr>
        <p:spPr>
          <a:xfrm>
            <a:off x="311700" y="1422625"/>
            <a:ext cx="7695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7" name="Google Shape;247;p42"/>
          <p:cNvSpPr txBox="1"/>
          <p:nvPr/>
        </p:nvSpPr>
        <p:spPr>
          <a:xfrm>
            <a:off x="311700" y="1553150"/>
            <a:ext cx="6702300" cy="4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rPr>
              <a:t>Salīdzināšanas</a:t>
            </a:r>
            <a:r>
              <a:rPr lang="en" sz="18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rPr>
              <a:t> operatori</a:t>
            </a:r>
            <a:br>
              <a:rPr lang="en" sz="18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rPr>
            </a:b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42"/>
          <p:cNvSpPr txBox="1"/>
          <p:nvPr/>
        </p:nvSpPr>
        <p:spPr>
          <a:xfrm>
            <a:off x="363600" y="2009500"/>
            <a:ext cx="8416800" cy="27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b="1" lang="en" sz="15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5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annaAge</a:t>
            </a:r>
            <a:r>
              <a:rPr b="1" lang="en" sz="15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15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23</a:t>
            </a:r>
            <a:r>
              <a:rPr b="1" lang="en" sz="15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5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b="1" lang="en" sz="15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5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annaLastname</a:t>
            </a:r>
            <a:r>
              <a:rPr b="1" lang="en" sz="15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15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'Kaufmane'</a:t>
            </a:r>
            <a:r>
              <a:rPr b="1" lang="en" sz="15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5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b="1" lang="en" sz="15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5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janisAge</a:t>
            </a:r>
            <a:r>
              <a:rPr b="1" lang="en" sz="15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15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50</a:t>
            </a:r>
            <a:r>
              <a:rPr b="1" lang="en" sz="15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5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b="1" lang="en" sz="15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5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janisLastname</a:t>
            </a:r>
            <a:r>
              <a:rPr b="1" lang="en" sz="15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15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'Kurpzems'</a:t>
            </a:r>
            <a:r>
              <a:rPr b="1" lang="en" sz="15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5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annaAge</a:t>
            </a:r>
            <a:r>
              <a:rPr b="1" lang="en" sz="15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&gt; </a:t>
            </a:r>
            <a:r>
              <a:rPr b="1" lang="en" sz="15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janisAge</a:t>
            </a:r>
            <a:r>
              <a:rPr b="1" lang="en" sz="15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lang="en" sz="1500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// lielāks</a:t>
            </a:r>
            <a:endParaRPr b="1" sz="1500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annaAge</a:t>
            </a:r>
            <a:r>
              <a:rPr b="1" lang="en" sz="15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&gt;= </a:t>
            </a:r>
            <a:r>
              <a:rPr b="1" lang="en" sz="15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janisAge</a:t>
            </a:r>
            <a:r>
              <a:rPr b="1" lang="en" sz="15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en" sz="1500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// lielāks vai vienāds</a:t>
            </a:r>
            <a:endParaRPr b="1" sz="1500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annaAge</a:t>
            </a:r>
            <a:r>
              <a:rPr b="1" lang="en" sz="15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&lt; </a:t>
            </a:r>
            <a:r>
              <a:rPr b="1" lang="en" sz="15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janisAge</a:t>
            </a:r>
            <a:r>
              <a:rPr b="1" lang="en" sz="15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lang="en" sz="1500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// mazāks</a:t>
            </a:r>
            <a:endParaRPr b="1" sz="1500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annaAge</a:t>
            </a:r>
            <a:r>
              <a:rPr b="1" lang="en" sz="15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&lt;= </a:t>
            </a:r>
            <a:r>
              <a:rPr b="1" lang="en" sz="15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janisAge</a:t>
            </a:r>
            <a:r>
              <a:rPr b="1" lang="en" sz="15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en" sz="1500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// mazāks vai vienāds</a:t>
            </a:r>
            <a:endParaRPr b="1" sz="1500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569CD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3"/>
          <p:cNvSpPr txBox="1"/>
          <p:nvPr>
            <p:ph idx="1" type="body"/>
          </p:nvPr>
        </p:nvSpPr>
        <p:spPr>
          <a:xfrm>
            <a:off x="311700" y="288600"/>
            <a:ext cx="8650500" cy="10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60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Operatori</a:t>
            </a:r>
            <a:endParaRPr sz="6000"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cxnSp>
        <p:nvCxnSpPr>
          <p:cNvPr id="254" name="Google Shape;254;p43"/>
          <p:cNvCxnSpPr/>
          <p:nvPr/>
        </p:nvCxnSpPr>
        <p:spPr>
          <a:xfrm>
            <a:off x="311700" y="1422625"/>
            <a:ext cx="7695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5" name="Google Shape;255;p43"/>
          <p:cNvSpPr txBox="1"/>
          <p:nvPr/>
        </p:nvSpPr>
        <p:spPr>
          <a:xfrm>
            <a:off x="311700" y="1553150"/>
            <a:ext cx="6702300" cy="4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rPr>
              <a:t>Salīdzināšanas operatori</a:t>
            </a:r>
            <a:br>
              <a:rPr lang="en" sz="18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rPr>
            </a:b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43"/>
          <p:cNvSpPr txBox="1"/>
          <p:nvPr/>
        </p:nvSpPr>
        <p:spPr>
          <a:xfrm>
            <a:off x="363600" y="2009500"/>
            <a:ext cx="8416800" cy="27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b="1" lang="en" sz="15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5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annaAge</a:t>
            </a:r>
            <a:r>
              <a:rPr b="1" lang="en" sz="15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15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23</a:t>
            </a:r>
            <a:r>
              <a:rPr b="1" lang="en" sz="15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5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b="1" lang="en" sz="15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5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annaLastname</a:t>
            </a:r>
            <a:r>
              <a:rPr b="1" lang="en" sz="15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15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'Kaufmane'</a:t>
            </a:r>
            <a:r>
              <a:rPr b="1" lang="en" sz="15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5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b="1" lang="en" sz="15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5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janisAge</a:t>
            </a:r>
            <a:r>
              <a:rPr b="1" lang="en" sz="15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15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50</a:t>
            </a:r>
            <a:r>
              <a:rPr b="1" lang="en" sz="15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5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b="1" lang="en" sz="15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5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janisLastname</a:t>
            </a:r>
            <a:r>
              <a:rPr b="1" lang="en" sz="15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15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'Kurpzems'</a:t>
            </a:r>
            <a:r>
              <a:rPr b="1" lang="en" sz="15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5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annaLastname</a:t>
            </a:r>
            <a:r>
              <a:rPr b="1" lang="en" sz="15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== </a:t>
            </a:r>
            <a:r>
              <a:rPr b="1" lang="en" sz="15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janisLastname</a:t>
            </a:r>
            <a:r>
              <a:rPr b="1" lang="en" sz="15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en" sz="1500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// vai vienādas vērtības</a:t>
            </a:r>
            <a:endParaRPr b="1" sz="1500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annaLastname</a:t>
            </a:r>
            <a:r>
              <a:rPr b="1" lang="en" sz="15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=== </a:t>
            </a:r>
            <a:r>
              <a:rPr b="1" lang="en" sz="15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janisLastname</a:t>
            </a:r>
            <a:r>
              <a:rPr b="1" lang="en" sz="15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500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// vai vienādas vērtības UN tipi</a:t>
            </a:r>
            <a:endParaRPr b="1" sz="15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annaLastname</a:t>
            </a:r>
            <a:r>
              <a:rPr b="1" lang="en" sz="15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!= </a:t>
            </a:r>
            <a:r>
              <a:rPr b="1" lang="en" sz="15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janisLastname</a:t>
            </a:r>
            <a:r>
              <a:rPr b="1" lang="en" sz="15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en" sz="1500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// vai vērtības nav vienādas</a:t>
            </a:r>
            <a:endParaRPr b="1" sz="1500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annaLastname</a:t>
            </a:r>
            <a:r>
              <a:rPr b="1" lang="en" sz="15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!== </a:t>
            </a:r>
            <a:r>
              <a:rPr b="1" lang="en" sz="15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janisLastname</a:t>
            </a:r>
            <a:r>
              <a:rPr b="1" lang="en" sz="15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500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// vai vērtības VAI tipi nav vienādi</a:t>
            </a:r>
            <a:endParaRPr b="1" sz="1500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9CDCF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569CD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6"/>
          <p:cNvSpPr txBox="1"/>
          <p:nvPr>
            <p:ph idx="4294967295" type="body"/>
          </p:nvPr>
        </p:nvSpPr>
        <p:spPr>
          <a:xfrm>
            <a:off x="311700" y="288600"/>
            <a:ext cx="8520600" cy="216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latin typeface="Poppins SemiBold"/>
                <a:ea typeface="Poppins SemiBold"/>
                <a:cs typeface="Poppins SemiBold"/>
                <a:sym typeface="Poppins SemiBold"/>
              </a:rPr>
              <a:t>Kas Jūs</a:t>
            </a:r>
            <a:endParaRPr sz="6000"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4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sagaida šodien</a:t>
            </a:r>
            <a:r>
              <a:rPr lang="en" sz="6000">
                <a:latin typeface="Poppins SemiBold"/>
                <a:ea typeface="Poppins SemiBold"/>
                <a:cs typeface="Poppins SemiBold"/>
                <a:sym typeface="Poppins SemiBold"/>
              </a:rPr>
              <a:t>?</a:t>
            </a:r>
            <a:endParaRPr sz="6000"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0"/>
          </a:p>
        </p:txBody>
      </p:sp>
      <p:sp>
        <p:nvSpPr>
          <p:cNvPr id="108" name="Google Shape;108;p26"/>
          <p:cNvSpPr txBox="1"/>
          <p:nvPr/>
        </p:nvSpPr>
        <p:spPr>
          <a:xfrm>
            <a:off x="451775" y="2639125"/>
            <a:ext cx="8007300" cy="20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Turpināsim iesākto darbu pie </a:t>
            </a:r>
            <a:br>
              <a:rPr lang="en" sz="1800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</a:br>
            <a:r>
              <a:rPr lang="en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Ķīmijas Laboratorijas Uzskaites Sistēmas</a:t>
            </a:r>
            <a:r>
              <a:rPr lang="en" sz="1800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 vizuālo saskarņu izveides</a:t>
            </a:r>
            <a:endParaRPr sz="1800">
              <a:solidFill>
                <a:schemeClr val="lt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Apgūsim </a:t>
            </a:r>
            <a:r>
              <a:rPr lang="en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JavaScript pamatus</a:t>
            </a:r>
            <a:endParaRPr sz="18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Pielietosim iegūtās Javascript zināšanas -</a:t>
            </a:r>
            <a:r>
              <a:rPr lang="en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br>
              <a:rPr lang="en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</a:br>
            <a:r>
              <a:rPr lang="en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pieliksim dinamiskumu iesāktajam projektam</a:t>
            </a:r>
            <a:endParaRPr sz="18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0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0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0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4"/>
          <p:cNvSpPr txBox="1"/>
          <p:nvPr>
            <p:ph idx="1" type="body"/>
          </p:nvPr>
        </p:nvSpPr>
        <p:spPr>
          <a:xfrm>
            <a:off x="311700" y="288600"/>
            <a:ext cx="8650500" cy="10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60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if/else</a:t>
            </a:r>
            <a:endParaRPr sz="6000"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cxnSp>
        <p:nvCxnSpPr>
          <p:cNvPr id="262" name="Google Shape;262;p44"/>
          <p:cNvCxnSpPr/>
          <p:nvPr/>
        </p:nvCxnSpPr>
        <p:spPr>
          <a:xfrm>
            <a:off x="311700" y="1422625"/>
            <a:ext cx="7695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3" name="Google Shape;263;p44"/>
          <p:cNvSpPr txBox="1"/>
          <p:nvPr/>
        </p:nvSpPr>
        <p:spPr>
          <a:xfrm>
            <a:off x="311700" y="1553150"/>
            <a:ext cx="7741200" cy="4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rPr>
              <a:t>Sazarojuma/izvēles operatori - </a:t>
            </a:r>
            <a:r>
              <a:rPr lang="en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kad ir jāizdara kaut kāda izvēle</a:t>
            </a:r>
            <a:br>
              <a:rPr lang="en" sz="18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rPr>
            </a:b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44"/>
          <p:cNvSpPr txBox="1"/>
          <p:nvPr/>
        </p:nvSpPr>
        <p:spPr>
          <a:xfrm>
            <a:off x="363600" y="2009500"/>
            <a:ext cx="8416800" cy="27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annaAge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12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23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janisAge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12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50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annaAge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&gt; </a:t>
            </a:r>
            <a:r>
              <a:rPr b="1"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janisAge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2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"Anna ir vecāka"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b="1" lang="en" sz="12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annaAge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== </a:t>
            </a:r>
            <a:r>
              <a:rPr b="1"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janisAge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2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"Anna ir tikpat veca kā Jānis"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b="1" lang="en" sz="12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2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"Jānis ir vecāks"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569CD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5"/>
          <p:cNvSpPr txBox="1"/>
          <p:nvPr>
            <p:ph idx="1" type="body"/>
          </p:nvPr>
        </p:nvSpPr>
        <p:spPr>
          <a:xfrm>
            <a:off x="311700" y="288600"/>
            <a:ext cx="8650500" cy="10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60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switch/case</a:t>
            </a:r>
            <a:endParaRPr sz="6000"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cxnSp>
        <p:nvCxnSpPr>
          <p:cNvPr id="270" name="Google Shape;270;p45"/>
          <p:cNvCxnSpPr/>
          <p:nvPr/>
        </p:nvCxnSpPr>
        <p:spPr>
          <a:xfrm>
            <a:off x="311700" y="1422625"/>
            <a:ext cx="7695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1" name="Google Shape;271;p45"/>
          <p:cNvSpPr txBox="1"/>
          <p:nvPr/>
        </p:nvSpPr>
        <p:spPr>
          <a:xfrm>
            <a:off x="311700" y="1553150"/>
            <a:ext cx="7741200" cy="4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rPr>
              <a:t>Izvēles operators - </a:t>
            </a:r>
            <a:r>
              <a:rPr lang="en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kad ir jāizdara kaut kāda izvēle</a:t>
            </a:r>
            <a:br>
              <a:rPr lang="en" sz="18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rPr>
            </a:b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45"/>
          <p:cNvSpPr txBox="1"/>
          <p:nvPr/>
        </p:nvSpPr>
        <p:spPr>
          <a:xfrm>
            <a:off x="363600" y="2009500"/>
            <a:ext cx="8416800" cy="27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firstName</a:t>
            </a: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10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'Anna'</a:t>
            </a: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job</a:t>
            </a: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10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'skolotaja'</a:t>
            </a: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switch</a:t>
            </a: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en" sz="10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job</a:t>
            </a: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 sz="10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0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case</a:t>
            </a: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'skolotaja'</a:t>
            </a: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1" sz="10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10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0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0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firstName</a:t>
            </a: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b="1" lang="en" sz="10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 māca bērnus programmēt.'</a:t>
            </a: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0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10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0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case</a:t>
            </a: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'programmetaja'</a:t>
            </a: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1" sz="10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10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0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0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firstName</a:t>
            </a: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b="1" lang="en" sz="10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 programmē mājaslapas'</a:t>
            </a: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0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10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0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1" sz="10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10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0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0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firstName</a:t>
            </a: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b="1" lang="en" sz="10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 dara kaut ko citu'</a:t>
            </a: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0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0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569CD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6"/>
          <p:cNvSpPr txBox="1"/>
          <p:nvPr>
            <p:ph idx="1" type="body"/>
          </p:nvPr>
        </p:nvSpPr>
        <p:spPr>
          <a:xfrm>
            <a:off x="311700" y="288600"/>
            <a:ext cx="8650500" cy="10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60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cikli</a:t>
            </a:r>
            <a:endParaRPr sz="6000"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cxnSp>
        <p:nvCxnSpPr>
          <p:cNvPr id="278" name="Google Shape;278;p46"/>
          <p:cNvCxnSpPr/>
          <p:nvPr/>
        </p:nvCxnSpPr>
        <p:spPr>
          <a:xfrm>
            <a:off x="311700" y="1422625"/>
            <a:ext cx="7695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9" name="Google Shape;279;p46"/>
          <p:cNvSpPr txBox="1"/>
          <p:nvPr/>
        </p:nvSpPr>
        <p:spPr>
          <a:xfrm>
            <a:off x="311700" y="1553150"/>
            <a:ext cx="7741200" cy="4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rPr>
              <a:t>cikls</a:t>
            </a:r>
            <a:r>
              <a:rPr lang="en" sz="18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rPr>
              <a:t> - </a:t>
            </a:r>
            <a:r>
              <a:rPr lang="en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kad ir jāizdara atkārtotas darbības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46"/>
          <p:cNvSpPr txBox="1"/>
          <p:nvPr/>
        </p:nvSpPr>
        <p:spPr>
          <a:xfrm>
            <a:off x="311700" y="2173125"/>
            <a:ext cx="3789000" cy="16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// for cikls</a:t>
            </a:r>
            <a:endParaRPr b="1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en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b="1"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b="1" lang="en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&lt;= </a:t>
            </a:r>
            <a:r>
              <a:rPr b="1" lang="en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b="1"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b="1" lang="en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+= </a:t>
            </a:r>
            <a:r>
              <a:rPr b="1" lang="en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){</a:t>
            </a:r>
            <a:endParaRPr b="1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b="1"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b="1"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1" name="Google Shape;281;p46"/>
          <p:cNvSpPr txBox="1"/>
          <p:nvPr/>
        </p:nvSpPr>
        <p:spPr>
          <a:xfrm>
            <a:off x="4960050" y="2173125"/>
            <a:ext cx="3309000" cy="19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// while cikls</a:t>
            </a:r>
            <a:endParaRPr b="1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b="1"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b="1"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en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&lt;= </a:t>
            </a:r>
            <a:r>
              <a:rPr b="1" lang="en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b="1"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b="1"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b="1"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john</a:t>
            </a:r>
            <a:r>
              <a:rPr b="1"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lang="en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]);</a:t>
            </a:r>
            <a:endParaRPr b="1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++;</a:t>
            </a:r>
            <a:endParaRPr b="1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cxnSp>
        <p:nvCxnSpPr>
          <p:cNvPr id="282" name="Google Shape;282;p46"/>
          <p:cNvCxnSpPr/>
          <p:nvPr/>
        </p:nvCxnSpPr>
        <p:spPr>
          <a:xfrm>
            <a:off x="4572000" y="2214100"/>
            <a:ext cx="0" cy="25047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7"/>
          <p:cNvSpPr txBox="1"/>
          <p:nvPr>
            <p:ph idx="1" type="body"/>
          </p:nvPr>
        </p:nvSpPr>
        <p:spPr>
          <a:xfrm>
            <a:off x="311700" y="288600"/>
            <a:ext cx="8650500" cy="10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60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funkcijas</a:t>
            </a:r>
            <a:endParaRPr sz="6000"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cxnSp>
        <p:nvCxnSpPr>
          <p:cNvPr id="288" name="Google Shape;288;p47"/>
          <p:cNvCxnSpPr/>
          <p:nvPr/>
        </p:nvCxnSpPr>
        <p:spPr>
          <a:xfrm>
            <a:off x="311700" y="1422625"/>
            <a:ext cx="7695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89" name="Google Shape;289;p47"/>
          <p:cNvSpPr txBox="1"/>
          <p:nvPr/>
        </p:nvSpPr>
        <p:spPr>
          <a:xfrm>
            <a:off x="311700" y="1553150"/>
            <a:ext cx="7741200" cy="7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rPr>
              <a:t>funkcija</a:t>
            </a:r>
            <a:r>
              <a:rPr lang="en" sz="18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rPr>
              <a:t> - </a:t>
            </a:r>
            <a:r>
              <a:rPr lang="en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koda gabals, kurš ir izveidots, lai izpildītu kaut kādu uzdevumu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47"/>
          <p:cNvSpPr txBox="1"/>
          <p:nvPr/>
        </p:nvSpPr>
        <p:spPr>
          <a:xfrm>
            <a:off x="363600" y="2502100"/>
            <a:ext cx="8416800" cy="21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b="1"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functionName</a:t>
            </a:r>
            <a:r>
              <a:rPr b="1"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paramA</a:t>
            </a:r>
            <a:r>
              <a:rPr b="1"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paramB</a:t>
            </a:r>
            <a:r>
              <a:rPr b="1"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/**</a:t>
            </a:r>
            <a:endParaRPr b="1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 * funkcijas darbības</a:t>
            </a:r>
            <a:endParaRPr b="1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 */</a:t>
            </a:r>
            <a:endParaRPr b="1">
              <a:solidFill>
                <a:srgbClr val="C586C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	return </a:t>
            </a:r>
            <a:r>
              <a:rPr b="1" lang="en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b="1"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>
              <a:solidFill>
                <a:srgbClr val="C586C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569CD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8"/>
          <p:cNvSpPr txBox="1"/>
          <p:nvPr>
            <p:ph idx="1" type="body"/>
          </p:nvPr>
        </p:nvSpPr>
        <p:spPr>
          <a:xfrm>
            <a:off x="311700" y="288600"/>
            <a:ext cx="8650500" cy="10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60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f</a:t>
            </a:r>
            <a:r>
              <a:rPr lang="en" sz="60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unkcijas piemērs</a:t>
            </a:r>
            <a:endParaRPr sz="6000"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cxnSp>
        <p:nvCxnSpPr>
          <p:cNvPr id="296" name="Google Shape;296;p48"/>
          <p:cNvCxnSpPr/>
          <p:nvPr/>
        </p:nvCxnSpPr>
        <p:spPr>
          <a:xfrm>
            <a:off x="311700" y="1422625"/>
            <a:ext cx="7695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7" name="Google Shape;297;p48"/>
          <p:cNvSpPr txBox="1"/>
          <p:nvPr/>
        </p:nvSpPr>
        <p:spPr>
          <a:xfrm>
            <a:off x="311700" y="1756825"/>
            <a:ext cx="8416800" cy="29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b="1"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compareAge</a:t>
            </a:r>
            <a:r>
              <a:rPr b="1"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aPersonAge</a:t>
            </a:r>
            <a:r>
              <a:rPr b="1"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bPersonAge</a:t>
            </a:r>
            <a:r>
              <a:rPr b="1"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en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aPersonAge</a:t>
            </a:r>
            <a:r>
              <a:rPr b="1"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&gt; </a:t>
            </a:r>
            <a:r>
              <a:rPr b="1" lang="en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bPersonAge</a:t>
            </a:r>
            <a:r>
              <a:rPr b="1"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lang="en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b="1"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b="1"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"A persona ir vecāka"</a:t>
            </a:r>
            <a:r>
              <a:rPr b="1"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} </a:t>
            </a:r>
            <a:r>
              <a:rPr b="1" lang="en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b="1"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en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aPersonAge</a:t>
            </a:r>
            <a:r>
              <a:rPr b="1"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== </a:t>
            </a:r>
            <a:r>
              <a:rPr b="1" lang="en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bPersonAge</a:t>
            </a:r>
            <a:r>
              <a:rPr b="1"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lang="en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b="1"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b="1"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"A persona ir tikpat veca kā B persona"</a:t>
            </a:r>
            <a:r>
              <a:rPr b="1"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} </a:t>
            </a:r>
            <a:r>
              <a:rPr b="1" lang="en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b="1"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lang="en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b="1"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b="1"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"B persona ir vecāka"</a:t>
            </a:r>
            <a:r>
              <a:rPr b="1"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569CD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9"/>
          <p:cNvSpPr txBox="1"/>
          <p:nvPr>
            <p:ph idx="1" type="body"/>
          </p:nvPr>
        </p:nvSpPr>
        <p:spPr>
          <a:xfrm>
            <a:off x="311700" y="288600"/>
            <a:ext cx="8520600" cy="37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6000">
                <a:latin typeface="Poppins SemiBold"/>
                <a:ea typeface="Poppins SemiBold"/>
                <a:cs typeface="Poppins SemiBold"/>
                <a:sym typeface="Poppins SemiBold"/>
              </a:rPr>
              <a:t>Uzdevums (24/08)</a:t>
            </a:r>
            <a:endParaRPr sz="6000"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36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Izveidot </a:t>
            </a:r>
            <a:endParaRPr sz="3600"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3600">
                <a:solidFill>
                  <a:schemeClr val="accent4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Ķīmijas Laboratorijas Uzskaites Sistēmas</a:t>
            </a:r>
            <a:br>
              <a:rPr lang="en" sz="3600">
                <a:solidFill>
                  <a:srgbClr val="FFAB40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</a:br>
            <a:r>
              <a:rPr lang="en" sz="36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lietotāju saskarni</a:t>
            </a:r>
            <a:endParaRPr sz="3600"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303" name="Google Shape;303;p49"/>
          <p:cNvSpPr txBox="1"/>
          <p:nvPr/>
        </p:nvSpPr>
        <p:spPr>
          <a:xfrm>
            <a:off x="311700" y="4168700"/>
            <a:ext cx="8456700" cy="5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Saskarnes vizuālie maketi (mockups): </a:t>
            </a:r>
            <a:r>
              <a:rPr b="0" i="0" lang="en" sz="2000" u="none" cap="none" strike="noStrike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rPr>
              <a:t>ej.uz/startit-klus</a:t>
            </a:r>
            <a:endParaRPr b="0" i="0" sz="2000" u="none" cap="none" strike="noStrike">
              <a:solidFill>
                <a:schemeClr val="accent4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304" name="Google Shape;304;p49"/>
          <p:cNvCxnSpPr/>
          <p:nvPr/>
        </p:nvCxnSpPr>
        <p:spPr>
          <a:xfrm>
            <a:off x="375600" y="4026025"/>
            <a:ext cx="83928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50"/>
          <p:cNvSpPr txBox="1"/>
          <p:nvPr>
            <p:ph idx="1" type="body"/>
          </p:nvPr>
        </p:nvSpPr>
        <p:spPr>
          <a:xfrm>
            <a:off x="311700" y="288600"/>
            <a:ext cx="8520600" cy="449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Poppins SemiBold"/>
                <a:ea typeface="Poppins SemiBold"/>
                <a:cs typeface="Poppins SemiBold"/>
                <a:sym typeface="Poppins SemiBold"/>
              </a:rPr>
              <a:t>Uzdevums </a:t>
            </a:r>
            <a:r>
              <a:rPr lang="en"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#1 </a:t>
            </a:r>
            <a:r>
              <a:rPr lang="en"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(ierakstu filtrēšana)</a:t>
            </a:r>
            <a:br>
              <a:rPr lang="en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</a:br>
            <a:r>
              <a:rPr lang="en">
                <a:solidFill>
                  <a:schemeClr val="dk1"/>
                </a:solidFill>
              </a:rPr>
              <a:t>Izveidotajā ĶLUS “Publiskās datubāzes” skatā izveidot risinājumu, lai nospiežot pogu “Rādīt visu”, “Rādīt vielas” vai “Rādīt aprīkojumu” tiktu parādīti tikai attiecīgie ieraksti.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pic>
        <p:nvPicPr>
          <p:cNvPr id="310" name="Google Shape;310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4738" y="1968425"/>
            <a:ext cx="6274523" cy="2780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51"/>
          <p:cNvSpPr txBox="1"/>
          <p:nvPr>
            <p:ph idx="1" type="body"/>
          </p:nvPr>
        </p:nvSpPr>
        <p:spPr>
          <a:xfrm>
            <a:off x="311700" y="288600"/>
            <a:ext cx="8520600" cy="449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Poppins SemiBold"/>
                <a:ea typeface="Poppins SemiBold"/>
                <a:cs typeface="Poppins SemiBold"/>
                <a:sym typeface="Poppins SemiBold"/>
              </a:rPr>
              <a:t>Uzdevums </a:t>
            </a:r>
            <a:r>
              <a:rPr lang="en"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#2 </a:t>
            </a:r>
            <a:r>
              <a:rPr lang="en"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(ierakstu meklēšana)</a:t>
            </a:r>
            <a:br>
              <a:rPr lang="en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</a:br>
            <a:r>
              <a:rPr lang="en">
                <a:solidFill>
                  <a:schemeClr val="dk1"/>
                </a:solidFill>
              </a:rPr>
              <a:t>Izveidotajā ĶLUS “Publiskās datubāzes” skatā izveidot risinājumu, lai “Search” laukā ievadītā frāze tiktu meklēta tabulas “Nosaukums” kolonnā, un rezultātā tabulā tiktu parādīti tikai tie ieraksti, kuri satur doto frāzi.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Piemēram:</a:t>
            </a:r>
            <a:br>
              <a:rPr lang="en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</a:br>
            <a:endParaRPr sz="1600"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4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Visi nosaukumi:</a:t>
            </a:r>
            <a:r>
              <a:rPr lang="en" sz="160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'Katalizators', 'Birete', 'Kolba', 'El. plītiņa', 'Mēģene', 'HCl', 'Fe', 'Na', 'Mēģeņu statīvs'</a:t>
            </a:r>
            <a:br>
              <a:rPr lang="en" sz="160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</a:br>
            <a:br>
              <a:rPr lang="en" sz="160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</a:br>
            <a:r>
              <a:rPr lang="en" sz="1600">
                <a:solidFill>
                  <a:schemeClr val="accent4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Ievadītā frāze:</a:t>
            </a:r>
            <a:r>
              <a:rPr lang="en" sz="160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'ēģe'</a:t>
            </a:r>
            <a:endParaRPr sz="1600"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1600">
                <a:solidFill>
                  <a:schemeClr val="accent4"/>
                </a:solidFill>
                <a:latin typeface="Poppins Medium"/>
                <a:ea typeface="Poppins Medium"/>
                <a:cs typeface="Poppins Medium"/>
                <a:sym typeface="Poppins Medium"/>
              </a:rPr>
            </a:br>
            <a:r>
              <a:rPr lang="en" sz="1600">
                <a:solidFill>
                  <a:schemeClr val="accent4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Atlasītie rezultāti: </a:t>
            </a:r>
            <a:r>
              <a:rPr lang="en" sz="160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'Mēģene', 'Mēģeņu statīvs'</a:t>
            </a:r>
            <a:endParaRPr sz="1600"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52"/>
          <p:cNvSpPr txBox="1"/>
          <p:nvPr>
            <p:ph idx="1" type="body"/>
          </p:nvPr>
        </p:nvSpPr>
        <p:spPr>
          <a:xfrm>
            <a:off x="311700" y="288600"/>
            <a:ext cx="8520600" cy="449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Poppins SemiBold"/>
                <a:ea typeface="Poppins SemiBold"/>
                <a:cs typeface="Poppins SemiBold"/>
                <a:sym typeface="Poppins SemiBold"/>
              </a:rPr>
              <a:t>Uzdevums </a:t>
            </a:r>
            <a:r>
              <a:rPr lang="en"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#3 (ierakstu kārtošana)</a:t>
            </a:r>
            <a:br>
              <a:rPr lang="en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</a:br>
            <a:r>
              <a:rPr lang="en">
                <a:solidFill>
                  <a:schemeClr val="dk1"/>
                </a:solidFill>
              </a:rPr>
              <a:t>Izveidotajā ĶLUS “Publiskās datubāzes” skatā izveidot risinājumu, lai nospiežot uz katras kolonnas galveni, ieraksti tiktu sakārtoti: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 SemiBold"/>
              <a:buChar char="●"/>
            </a:pPr>
            <a:r>
              <a:rPr lang="en">
                <a:solidFill>
                  <a:schemeClr val="dk1"/>
                </a:solidFill>
              </a:rPr>
              <a:t>Nospiežot pirmo reizi: augoši;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Nospiežot otro reizi: dilstoši;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accent4"/>
                </a:solidFill>
              </a:rPr>
              <a:t>(bonus) </a:t>
            </a:r>
            <a:r>
              <a:rPr lang="en">
                <a:solidFill>
                  <a:schemeClr val="dk1"/>
                </a:solidFill>
              </a:rPr>
              <a:t>Nospiežot trešo reizi: pēc noklusējuma;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321" name="Google Shape;321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3788" y="2855500"/>
            <a:ext cx="4656423" cy="206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53"/>
          <p:cNvSpPr txBox="1"/>
          <p:nvPr>
            <p:ph idx="1" type="body"/>
          </p:nvPr>
        </p:nvSpPr>
        <p:spPr>
          <a:xfrm>
            <a:off x="311700" y="288600"/>
            <a:ext cx="8520600" cy="29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4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Paldies</a:t>
            </a:r>
            <a:endParaRPr sz="6000"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7"/>
          <p:cNvSpPr txBox="1"/>
          <p:nvPr>
            <p:ph idx="1" type="body"/>
          </p:nvPr>
        </p:nvSpPr>
        <p:spPr>
          <a:xfrm>
            <a:off x="311700" y="288600"/>
            <a:ext cx="8520600" cy="11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6000">
                <a:solidFill>
                  <a:schemeClr val="accent4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Komandas </a:t>
            </a:r>
            <a:r>
              <a:rPr lang="en" sz="60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VS Code</a:t>
            </a:r>
            <a:endParaRPr sz="6000"/>
          </a:p>
        </p:txBody>
      </p:sp>
      <p:cxnSp>
        <p:nvCxnSpPr>
          <p:cNvPr id="114" name="Google Shape;114;p27"/>
          <p:cNvCxnSpPr/>
          <p:nvPr/>
        </p:nvCxnSpPr>
        <p:spPr>
          <a:xfrm>
            <a:off x="311700" y="1592075"/>
            <a:ext cx="7695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5" name="Google Shape;115;p27"/>
          <p:cNvSpPr txBox="1"/>
          <p:nvPr/>
        </p:nvSpPr>
        <p:spPr>
          <a:xfrm>
            <a:off x="311700" y="1830525"/>
            <a:ext cx="45267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rPr>
              <a:t>Ctrl + Space</a:t>
            </a:r>
            <a:r>
              <a:rPr lang="en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 Parādīt ieteikumus (veidnes, iespējamos parametrus)</a:t>
            </a:r>
            <a:br>
              <a:rPr lang="en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rPr>
            </a:br>
            <a:br>
              <a:rPr lang="en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rPr>
            </a:br>
            <a:r>
              <a:rPr lang="en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rPr>
              <a:t>Ctrl + F</a:t>
            </a:r>
            <a:r>
              <a:rPr lang="en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 Meklēt</a:t>
            </a:r>
            <a:endParaRPr>
              <a:solidFill>
                <a:schemeClr val="lt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rPr>
              <a:t>Ctrl + H</a:t>
            </a:r>
            <a:r>
              <a:rPr lang="en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 Meklēt un aizvietot</a:t>
            </a:r>
            <a:endParaRPr>
              <a:solidFill>
                <a:schemeClr val="lt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rPr>
              <a:t>Ctrl + G</a:t>
            </a:r>
            <a:r>
              <a:rPr lang="en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 Pāriet uz rindiņu...</a:t>
            </a:r>
            <a:endParaRPr>
              <a:solidFill>
                <a:schemeClr val="lt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rPr>
              <a:t>Ctrl + P</a:t>
            </a:r>
            <a:r>
              <a:rPr lang="en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 Pāriet uz datni...</a:t>
            </a:r>
            <a:endParaRPr>
              <a:solidFill>
                <a:schemeClr val="lt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4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rPr>
              <a:t>Ctrl + Shift + K</a:t>
            </a:r>
            <a:r>
              <a:rPr lang="en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 Izdzēst rindiņu</a:t>
            </a:r>
            <a:endParaRPr>
              <a:solidFill>
                <a:schemeClr val="lt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rPr>
              <a:t>Ctrl + / </a:t>
            </a:r>
            <a:r>
              <a:rPr lang="en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Pievienot komentāru</a:t>
            </a:r>
            <a:br>
              <a:rPr lang="en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</a:br>
            <a:endParaRPr>
              <a:solidFill>
                <a:schemeClr val="lt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rPr>
              <a:t>Shift + Alt + F</a:t>
            </a:r>
            <a:r>
              <a:rPr lang="en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 Automātiski formatēt dokumentu </a:t>
            </a:r>
            <a:endParaRPr>
              <a:solidFill>
                <a:schemeClr val="l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6" name="Google Shape;116;p27"/>
          <p:cNvSpPr txBox="1"/>
          <p:nvPr/>
        </p:nvSpPr>
        <p:spPr>
          <a:xfrm>
            <a:off x="4950125" y="1830525"/>
            <a:ext cx="3618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rPr>
              <a:t>Visas VS Code komandas (Windows)</a:t>
            </a:r>
            <a:endParaRPr>
              <a:solidFill>
                <a:schemeClr val="accent4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3"/>
              </a:rPr>
              <a:t>https://code.visualstudio.com/shortcuts/keyboard-shortcuts-windows.pdf</a:t>
            </a:r>
            <a:endParaRPr>
              <a:solidFill>
                <a:schemeClr val="lt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rPr>
              <a:t>Visas VS Code komandas (MacOS)</a:t>
            </a:r>
            <a:endParaRPr>
              <a:solidFill>
                <a:schemeClr val="accent4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4"/>
              </a:rPr>
              <a:t>https://code.visualstudio.com/shortcuts/keyboard-shortcuts-macos.pdf</a:t>
            </a:r>
            <a:endParaRPr>
              <a:solidFill>
                <a:schemeClr val="lt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4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8"/>
          <p:cNvSpPr txBox="1"/>
          <p:nvPr>
            <p:ph idx="1" type="body"/>
          </p:nvPr>
        </p:nvSpPr>
        <p:spPr>
          <a:xfrm>
            <a:off x="311700" y="288600"/>
            <a:ext cx="8520600" cy="11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6000">
                <a:solidFill>
                  <a:schemeClr val="accent4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Komandas </a:t>
            </a:r>
            <a:r>
              <a:rPr lang="en" sz="60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VS Code</a:t>
            </a:r>
            <a:endParaRPr sz="6000"/>
          </a:p>
        </p:txBody>
      </p:sp>
      <p:cxnSp>
        <p:nvCxnSpPr>
          <p:cNvPr id="122" name="Google Shape;122;p28"/>
          <p:cNvCxnSpPr/>
          <p:nvPr/>
        </p:nvCxnSpPr>
        <p:spPr>
          <a:xfrm>
            <a:off x="311700" y="1592075"/>
            <a:ext cx="7695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3" name="Google Shape;123;p28"/>
          <p:cNvSpPr txBox="1"/>
          <p:nvPr/>
        </p:nvSpPr>
        <p:spPr>
          <a:xfrm>
            <a:off x="311700" y="1830525"/>
            <a:ext cx="8271900" cy="29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rPr>
              <a:t>HTML tagu rakstīšana</a:t>
            </a:r>
            <a:endParaRPr>
              <a:solidFill>
                <a:schemeClr val="accent4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Komanda: </a:t>
            </a: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tagname + 'tab' poga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Rezultāts: </a:t>
            </a:r>
            <a:r>
              <a:rPr lang="en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tagname</a:t>
            </a:r>
            <a:r>
              <a:rPr lang="en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&gt;&lt;/</a:t>
            </a:r>
            <a:r>
              <a:rPr lang="en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tagname</a:t>
            </a:r>
            <a:r>
              <a:rPr lang="en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Komanda: </a:t>
            </a: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tagname.className + 'tab' poga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Rezultāts: </a:t>
            </a:r>
            <a:r>
              <a:rPr lang="en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tagname </a:t>
            </a:r>
            <a:r>
              <a:rPr lang="en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"className"</a:t>
            </a:r>
            <a:r>
              <a:rPr lang="en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&gt;&lt;/</a:t>
            </a:r>
            <a:r>
              <a:rPr lang="en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tagname</a:t>
            </a:r>
            <a:r>
              <a:rPr lang="en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Komanda: </a:t>
            </a: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tagname#idName + 'tab' poga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Rezultāts: </a:t>
            </a:r>
            <a:r>
              <a:rPr lang="en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tagname </a:t>
            </a:r>
            <a:r>
              <a:rPr lang="en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"idName"</a:t>
            </a:r>
            <a:r>
              <a:rPr lang="en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&gt;&lt;/</a:t>
            </a:r>
            <a:r>
              <a:rPr lang="en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tagname</a:t>
            </a:r>
            <a:r>
              <a:rPr lang="en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rPr>
              <a:t>Vēl ātrākai HTML rakstīšanai: </a:t>
            </a:r>
            <a:r>
              <a:rPr lang="en" u="sng">
                <a:solidFill>
                  <a:schemeClr val="hlink"/>
                </a:solidFill>
                <a:latin typeface="Poppins"/>
                <a:ea typeface="Poppins"/>
                <a:cs typeface="Poppins"/>
                <a:sym typeface="Poppins"/>
                <a:hlinkClick r:id="rId3"/>
              </a:rPr>
              <a:t>Emmet snippet</a:t>
            </a: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(kā lietot Emmet </a:t>
            </a:r>
            <a:r>
              <a:rPr i="1" lang="en" u="sng">
                <a:solidFill>
                  <a:schemeClr val="accent5"/>
                </a:solidFill>
                <a:latin typeface="Poppins"/>
                <a:ea typeface="Poppins"/>
                <a:cs typeface="Poppins"/>
                <a:sym typeface="Poppins"/>
                <a:hlinkClick r:id="rId4"/>
              </a:rPr>
              <a:t>cheatsheet</a:t>
            </a: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)</a:t>
            </a:r>
            <a:b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</a:br>
            <a:endParaRPr>
              <a:solidFill>
                <a:schemeClr val="dk1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4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9"/>
          <p:cNvSpPr txBox="1"/>
          <p:nvPr>
            <p:ph idx="1" type="body"/>
          </p:nvPr>
        </p:nvSpPr>
        <p:spPr>
          <a:xfrm>
            <a:off x="311700" y="288600"/>
            <a:ext cx="8520600" cy="106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4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HTML</a:t>
            </a:r>
            <a:endParaRPr sz="6000"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0"/>
          </a:p>
        </p:txBody>
      </p:sp>
      <p:sp>
        <p:nvSpPr>
          <p:cNvPr id="129" name="Google Shape;129;p29"/>
          <p:cNvSpPr txBox="1"/>
          <p:nvPr/>
        </p:nvSpPr>
        <p:spPr>
          <a:xfrm>
            <a:off x="311700" y="1315600"/>
            <a:ext cx="5481600" cy="35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4800">
                <a:solidFill>
                  <a:schemeClr val="lt2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Tīmekļa lapas </a:t>
            </a:r>
            <a:r>
              <a:rPr lang="en" sz="48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struktūra</a:t>
            </a:r>
            <a:r>
              <a:rPr lang="en" sz="4800">
                <a:solidFill>
                  <a:schemeClr val="lt2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 </a:t>
            </a:r>
            <a:br>
              <a:rPr lang="en" sz="4800">
                <a:solidFill>
                  <a:schemeClr val="lt2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</a:br>
            <a:r>
              <a:rPr lang="en" sz="4800">
                <a:solidFill>
                  <a:schemeClr val="lt2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&amp; </a:t>
            </a:r>
            <a:br>
              <a:rPr lang="en" sz="4800">
                <a:solidFill>
                  <a:schemeClr val="lt2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</a:br>
            <a:r>
              <a:rPr lang="en" sz="4800">
                <a:solidFill>
                  <a:srgbClr val="FFFFFF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saturs</a:t>
            </a:r>
            <a:r>
              <a:rPr lang="en" sz="4800">
                <a:solidFill>
                  <a:schemeClr val="lt2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 </a:t>
            </a:r>
            <a:endParaRPr sz="4800"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grpSp>
        <p:nvGrpSpPr>
          <p:cNvPr id="130" name="Google Shape;130;p29"/>
          <p:cNvGrpSpPr/>
          <p:nvPr/>
        </p:nvGrpSpPr>
        <p:grpSpPr>
          <a:xfrm>
            <a:off x="5358000" y="707300"/>
            <a:ext cx="3000000" cy="3881300"/>
            <a:chOff x="5358000" y="885875"/>
            <a:chExt cx="3000000" cy="3881300"/>
          </a:xfrm>
        </p:grpSpPr>
        <p:pic>
          <p:nvPicPr>
            <p:cNvPr id="131" name="Google Shape;131;p2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218150" y="885875"/>
              <a:ext cx="1279700" cy="29145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2" name="Google Shape;132;p29"/>
            <p:cNvSpPr txBox="1"/>
            <p:nvPr/>
          </p:nvSpPr>
          <p:spPr>
            <a:xfrm>
              <a:off x="5358000" y="3911275"/>
              <a:ext cx="3000000" cy="85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2000">
                  <a:solidFill>
                    <a:schemeClr val="lt2"/>
                  </a:solidFill>
                  <a:latin typeface="Poppins SemiBold"/>
                  <a:ea typeface="Poppins SemiBold"/>
                  <a:cs typeface="Poppins SemiBold"/>
                  <a:sym typeface="Poppins SemiBold"/>
                </a:rPr>
                <a:t>tīmekļa lapas</a:t>
              </a:r>
              <a:br>
                <a:rPr lang="en" sz="2000">
                  <a:solidFill>
                    <a:srgbClr val="FFFFFF"/>
                  </a:solidFill>
                  <a:latin typeface="Poppins SemiBold"/>
                  <a:ea typeface="Poppins SemiBold"/>
                  <a:cs typeface="Poppins SemiBold"/>
                  <a:sym typeface="Poppins SemiBold"/>
                </a:rPr>
              </a:br>
              <a:r>
                <a:rPr lang="en" sz="2000">
                  <a:solidFill>
                    <a:srgbClr val="FFFFFF"/>
                  </a:solidFill>
                  <a:latin typeface="Poppins SemiBold"/>
                  <a:ea typeface="Poppins SemiBold"/>
                  <a:cs typeface="Poppins SemiBold"/>
                  <a:sym typeface="Poppins SemiBold"/>
                </a:rPr>
                <a:t>skelets</a:t>
              </a:r>
              <a:endParaRPr sz="2000">
                <a:solidFill>
                  <a:srgbClr val="FFFFFF"/>
                </a:solidFill>
                <a:latin typeface="Poppins SemiBold"/>
                <a:ea typeface="Poppins SemiBold"/>
                <a:cs typeface="Poppins SemiBold"/>
                <a:sym typeface="Poppins SemiBold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0"/>
          <p:cNvSpPr txBox="1"/>
          <p:nvPr>
            <p:ph idx="1" type="body"/>
          </p:nvPr>
        </p:nvSpPr>
        <p:spPr>
          <a:xfrm>
            <a:off x="311700" y="288600"/>
            <a:ext cx="8520600" cy="106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4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CSS</a:t>
            </a:r>
            <a:endParaRPr sz="6000"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0"/>
          </a:p>
        </p:txBody>
      </p:sp>
      <p:sp>
        <p:nvSpPr>
          <p:cNvPr id="138" name="Google Shape;138;p30"/>
          <p:cNvSpPr txBox="1"/>
          <p:nvPr/>
        </p:nvSpPr>
        <p:spPr>
          <a:xfrm>
            <a:off x="311700" y="1315600"/>
            <a:ext cx="6789300" cy="35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4800">
                <a:solidFill>
                  <a:schemeClr val="lt2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Tīmekļa lapas</a:t>
            </a:r>
            <a:r>
              <a:rPr lang="en" sz="4800">
                <a:solidFill>
                  <a:schemeClr val="lt2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 </a:t>
            </a:r>
            <a:r>
              <a:rPr lang="en" sz="48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izskats</a:t>
            </a:r>
            <a:r>
              <a:rPr lang="en" sz="4800">
                <a:solidFill>
                  <a:schemeClr val="lt2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 </a:t>
            </a:r>
            <a:endParaRPr sz="4800"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grpSp>
        <p:nvGrpSpPr>
          <p:cNvPr id="139" name="Google Shape;139;p30"/>
          <p:cNvGrpSpPr/>
          <p:nvPr/>
        </p:nvGrpSpPr>
        <p:grpSpPr>
          <a:xfrm>
            <a:off x="5358000" y="707300"/>
            <a:ext cx="3000000" cy="3881300"/>
            <a:chOff x="5358000" y="707300"/>
            <a:chExt cx="3000000" cy="3881300"/>
          </a:xfrm>
        </p:grpSpPr>
        <p:sp>
          <p:nvSpPr>
            <p:cNvPr id="140" name="Google Shape;140;p30"/>
            <p:cNvSpPr txBox="1"/>
            <p:nvPr/>
          </p:nvSpPr>
          <p:spPr>
            <a:xfrm>
              <a:off x="5358000" y="3732700"/>
              <a:ext cx="3000000" cy="85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2000">
                  <a:solidFill>
                    <a:schemeClr val="lt2"/>
                  </a:solidFill>
                  <a:latin typeface="Poppins SemiBold"/>
                  <a:ea typeface="Poppins SemiBold"/>
                  <a:cs typeface="Poppins SemiBold"/>
                  <a:sym typeface="Poppins SemiBold"/>
                </a:rPr>
                <a:t>tīmekļa lapas</a:t>
              </a:r>
              <a:br>
                <a:rPr lang="en" sz="2000">
                  <a:solidFill>
                    <a:srgbClr val="FFFFFF"/>
                  </a:solidFill>
                  <a:latin typeface="Poppins SemiBold"/>
                  <a:ea typeface="Poppins SemiBold"/>
                  <a:cs typeface="Poppins SemiBold"/>
                  <a:sym typeface="Poppins SemiBold"/>
                </a:rPr>
              </a:br>
              <a:r>
                <a:rPr lang="en" sz="2000">
                  <a:solidFill>
                    <a:srgbClr val="FFFFFF"/>
                  </a:solidFill>
                  <a:latin typeface="Poppins SemiBold"/>
                  <a:ea typeface="Poppins SemiBold"/>
                  <a:cs typeface="Poppins SemiBold"/>
                  <a:sym typeface="Poppins SemiBold"/>
                </a:rPr>
                <a:t>vizuālais tēls</a:t>
              </a:r>
              <a:endParaRPr sz="2000">
                <a:solidFill>
                  <a:srgbClr val="FFFFFF"/>
                </a:solidFill>
                <a:latin typeface="Poppins SemiBold"/>
                <a:ea typeface="Poppins SemiBold"/>
                <a:cs typeface="Poppins SemiBold"/>
                <a:sym typeface="Poppins SemiBold"/>
              </a:endParaRPr>
            </a:p>
          </p:txBody>
        </p:sp>
        <p:pic>
          <p:nvPicPr>
            <p:cNvPr id="141" name="Google Shape;141;p3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251087" y="707300"/>
              <a:ext cx="1213822" cy="291693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1"/>
          <p:cNvSpPr txBox="1"/>
          <p:nvPr>
            <p:ph idx="4294967295" type="body"/>
          </p:nvPr>
        </p:nvSpPr>
        <p:spPr>
          <a:xfrm>
            <a:off x="311700" y="288600"/>
            <a:ext cx="8520600" cy="36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6000">
                <a:latin typeface="Poppins SemiBold"/>
                <a:ea typeface="Poppins SemiBold"/>
                <a:cs typeface="Poppins SemiBold"/>
                <a:sym typeface="Poppins SemiBold"/>
              </a:rPr>
              <a:t>Kas ir</a:t>
            </a:r>
            <a:endParaRPr sz="6000"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6000">
                <a:solidFill>
                  <a:schemeClr val="accent4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Javascript</a:t>
            </a:r>
            <a:r>
              <a:rPr lang="en" sz="6000">
                <a:latin typeface="Poppins SemiBold"/>
                <a:ea typeface="Poppins SemiBold"/>
                <a:cs typeface="Poppins SemiBold"/>
                <a:sym typeface="Poppins SemiBold"/>
              </a:rPr>
              <a:t>?</a:t>
            </a:r>
            <a:endParaRPr sz="6000"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6000"/>
          </a:p>
        </p:txBody>
      </p:sp>
      <p:sp>
        <p:nvSpPr>
          <p:cNvPr id="147" name="Google Shape;147;p31"/>
          <p:cNvSpPr txBox="1"/>
          <p:nvPr/>
        </p:nvSpPr>
        <p:spPr>
          <a:xfrm>
            <a:off x="311700" y="4063275"/>
            <a:ext cx="8520600" cy="7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programmēšanas</a:t>
            </a:r>
            <a:r>
              <a:rPr b="0" i="0" lang="en" sz="18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valoda</a:t>
            </a:r>
            <a:r>
              <a:rPr lang="en" sz="1800">
                <a:solidFill>
                  <a:srgbClr val="ADADAD"/>
                </a:solidFill>
                <a:latin typeface="Poppins"/>
                <a:ea typeface="Poppins"/>
                <a:cs typeface="Poppins"/>
                <a:sym typeface="Poppins"/>
              </a:rPr>
              <a:t>, ar kuras palīdzību ir iespējams dinamiski mainīt lapas saturu, izskatu un veikt sarežģītu funkcionalitāti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2"/>
          <p:cNvSpPr txBox="1"/>
          <p:nvPr>
            <p:ph idx="1" type="body"/>
          </p:nvPr>
        </p:nvSpPr>
        <p:spPr>
          <a:xfrm>
            <a:off x="311700" y="288600"/>
            <a:ext cx="8520600" cy="106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4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JavaScript</a:t>
            </a:r>
            <a:endParaRPr sz="6000"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0"/>
          </a:p>
        </p:txBody>
      </p:sp>
      <p:sp>
        <p:nvSpPr>
          <p:cNvPr id="153" name="Google Shape;153;p32"/>
          <p:cNvSpPr txBox="1"/>
          <p:nvPr/>
        </p:nvSpPr>
        <p:spPr>
          <a:xfrm>
            <a:off x="311700" y="1315600"/>
            <a:ext cx="6789300" cy="35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4800">
                <a:solidFill>
                  <a:schemeClr val="lt2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Tīmekļa lapas</a:t>
            </a:r>
            <a:r>
              <a:rPr lang="en" sz="4800">
                <a:solidFill>
                  <a:schemeClr val="lt2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 </a:t>
            </a:r>
            <a:br>
              <a:rPr lang="en" sz="4800">
                <a:solidFill>
                  <a:schemeClr val="lt2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</a:br>
            <a:r>
              <a:rPr lang="en" sz="48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dinamiskums</a:t>
            </a:r>
            <a:r>
              <a:rPr lang="en" sz="4800">
                <a:solidFill>
                  <a:schemeClr val="lt2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 </a:t>
            </a:r>
            <a:endParaRPr sz="4800"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grpSp>
        <p:nvGrpSpPr>
          <p:cNvPr id="154" name="Google Shape;154;p32"/>
          <p:cNvGrpSpPr/>
          <p:nvPr/>
        </p:nvGrpSpPr>
        <p:grpSpPr>
          <a:xfrm>
            <a:off x="5358000" y="707300"/>
            <a:ext cx="3000000" cy="3881300"/>
            <a:chOff x="5358000" y="707300"/>
            <a:chExt cx="3000000" cy="3881300"/>
          </a:xfrm>
        </p:grpSpPr>
        <p:sp>
          <p:nvSpPr>
            <p:cNvPr id="155" name="Google Shape;155;p32"/>
            <p:cNvSpPr txBox="1"/>
            <p:nvPr/>
          </p:nvSpPr>
          <p:spPr>
            <a:xfrm>
              <a:off x="5358000" y="3732700"/>
              <a:ext cx="3000000" cy="85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2000">
                  <a:solidFill>
                    <a:schemeClr val="lt2"/>
                  </a:solidFill>
                  <a:latin typeface="Poppins SemiBold"/>
                  <a:ea typeface="Poppins SemiBold"/>
                  <a:cs typeface="Poppins SemiBold"/>
                  <a:sym typeface="Poppins SemiBold"/>
                </a:rPr>
                <a:t>tīmekļa lapas</a:t>
              </a:r>
              <a:br>
                <a:rPr lang="en" sz="2000">
                  <a:solidFill>
                    <a:srgbClr val="FFFFFF"/>
                  </a:solidFill>
                  <a:latin typeface="Poppins SemiBold"/>
                  <a:ea typeface="Poppins SemiBold"/>
                  <a:cs typeface="Poppins SemiBold"/>
                  <a:sym typeface="Poppins SemiBold"/>
                </a:rPr>
              </a:br>
              <a:r>
                <a:rPr lang="en" sz="2000">
                  <a:solidFill>
                    <a:srgbClr val="FFFFFF"/>
                  </a:solidFill>
                  <a:latin typeface="Poppins SemiBold"/>
                  <a:ea typeface="Poppins SemiBold"/>
                  <a:cs typeface="Poppins SemiBold"/>
                  <a:sym typeface="Poppins SemiBold"/>
                </a:rPr>
                <a:t>muskuļu sistēma</a:t>
              </a:r>
              <a:endParaRPr sz="2000">
                <a:solidFill>
                  <a:srgbClr val="FFFFFF"/>
                </a:solidFill>
                <a:latin typeface="Poppins SemiBold"/>
                <a:ea typeface="Poppins SemiBold"/>
                <a:cs typeface="Poppins SemiBold"/>
                <a:sym typeface="Poppins SemiBold"/>
              </a:endParaRPr>
            </a:p>
          </p:txBody>
        </p:sp>
        <p:pic>
          <p:nvPicPr>
            <p:cNvPr id="156" name="Google Shape;156;p3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238347" y="707300"/>
              <a:ext cx="1239316" cy="29155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3"/>
          <p:cNvSpPr txBox="1"/>
          <p:nvPr>
            <p:ph idx="1" type="body"/>
          </p:nvPr>
        </p:nvSpPr>
        <p:spPr>
          <a:xfrm>
            <a:off x="311700" y="288600"/>
            <a:ext cx="8520600" cy="10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60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Kā pievienot</a:t>
            </a:r>
            <a:r>
              <a:rPr lang="en" sz="6000">
                <a:solidFill>
                  <a:schemeClr val="accent4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 JS</a:t>
            </a:r>
            <a:endParaRPr sz="6000"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cxnSp>
        <p:nvCxnSpPr>
          <p:cNvPr id="162" name="Google Shape;162;p33"/>
          <p:cNvCxnSpPr/>
          <p:nvPr/>
        </p:nvCxnSpPr>
        <p:spPr>
          <a:xfrm>
            <a:off x="311700" y="1422600"/>
            <a:ext cx="7695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3" name="Google Shape;163;p33"/>
          <p:cNvSpPr txBox="1"/>
          <p:nvPr/>
        </p:nvSpPr>
        <p:spPr>
          <a:xfrm>
            <a:off x="311700" y="1674400"/>
            <a:ext cx="16575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rPr>
              <a:t>&lt;script&gt; tags</a:t>
            </a:r>
            <a:endParaRPr b="0" i="0" sz="1400" u="none" cap="none" strike="noStrik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33"/>
          <p:cNvSpPr txBox="1"/>
          <p:nvPr/>
        </p:nvSpPr>
        <p:spPr>
          <a:xfrm>
            <a:off x="311700" y="2149900"/>
            <a:ext cx="84141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Javascript tiek rakstīts</a:t>
            </a:r>
            <a:r>
              <a:rPr b="0" i="0" lang="en" sz="1500" u="none" cap="none" strike="noStrike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 iekš </a:t>
            </a:r>
            <a:r>
              <a:rPr b="0" i="0" lang="en" sz="15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&lt;</a:t>
            </a:r>
            <a:r>
              <a:rPr lang="en" sz="15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script</a:t>
            </a:r>
            <a:r>
              <a:rPr b="0" i="0" lang="en" sz="15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&gt; taga </a:t>
            </a:r>
            <a:r>
              <a:rPr b="0" i="0" lang="en" sz="1500" u="none" cap="none" strike="noStrike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(HTML dokumentā)</a:t>
            </a:r>
            <a:endParaRPr b="0" i="0" sz="15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33"/>
          <p:cNvSpPr txBox="1"/>
          <p:nvPr/>
        </p:nvSpPr>
        <p:spPr>
          <a:xfrm>
            <a:off x="311700" y="2811375"/>
            <a:ext cx="5587200" cy="19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6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script</a:t>
            </a:r>
            <a:r>
              <a:rPr b="0" i="0" lang="en" sz="1600" u="none" cap="none" strike="noStrike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0" i="0" sz="1600" u="none" cap="none" strike="noStrike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6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n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6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6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'Hello world!'</a:t>
            </a:r>
            <a:r>
              <a:rPr lang="en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6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16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script</a:t>
            </a:r>
            <a:r>
              <a:rPr b="0" i="0" lang="en" sz="1600" u="none" cap="none" strike="noStrike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0" i="0" sz="1600" u="none" cap="none" strike="noStrike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