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Fredoka" charset="1" panose="02000000000000000000"/>
      <p:regular r:id="rId23"/>
    </p:embeddedFont>
    <p:embeddedFont>
      <p:font typeface="Quicksand" charset="1" panose="00000000000000000000"/>
      <p:regular r:id="rId24"/>
    </p:embeddedFont>
    <p:embeddedFont>
      <p:font typeface="Quicksand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571875"/>
            <a:ext cx="16208601" cy="763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1"/>
              </a:lnSpc>
            </a:pPr>
            <a:r>
              <a:rPr lang="en-US" sz="570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TRANSMISSION CONTROL PROTOCOL (TCP)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2864" y="1137116"/>
            <a:ext cx="6251143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Bsc in Computer Science Engineering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29101" y="1137116"/>
            <a:ext cx="7451683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Course: Network and Server Administration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864" y="8564880"/>
            <a:ext cx="55245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Name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ABDUR RAHMAN ROKY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04889" y="8564880"/>
            <a:ext cx="2775895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ID: 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212010078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26011" y="4497071"/>
            <a:ext cx="11635978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Reliable and Connection-Oriented Communication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4958" y="1188213"/>
            <a:ext cx="9957184" cy="6705155"/>
            <a:chOff x="0" y="0"/>
            <a:chExt cx="2622468" cy="1765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2468" cy="1765967"/>
            </a:xfrm>
            <a:custGeom>
              <a:avLst/>
              <a:gdLst/>
              <a:ahLst/>
              <a:cxnLst/>
              <a:rect r="r" b="b" t="t" l="l"/>
              <a:pathLst>
                <a:path h="1765967" w="2622468">
                  <a:moveTo>
                    <a:pt x="0" y="0"/>
                  </a:moveTo>
                  <a:lnTo>
                    <a:pt x="2622468" y="0"/>
                  </a:lnTo>
                  <a:lnTo>
                    <a:pt x="2622468" y="1765967"/>
                  </a:lnTo>
                  <a:lnTo>
                    <a:pt x="0" y="17659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22468" cy="1804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09856"/>
            <a:ext cx="6061672" cy="214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FEATURES OF TCP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48951" y="2573307"/>
            <a:ext cx="9310349" cy="3963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Connection-oriented protocol. </a:t>
            </a:r>
          </a:p>
          <a:p>
            <a:pPr algn="l">
              <a:lnSpc>
                <a:spcPts val="3455"/>
              </a:lnSpc>
            </a:pPr>
          </a:p>
          <a:p>
            <a:pPr algn="l">
              <a:lnSpc>
                <a:spcPts val="345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Reliable data delivery with acknowledgment. </a:t>
            </a:r>
          </a:p>
          <a:p>
            <a:pPr algn="l">
              <a:lnSpc>
                <a:spcPts val="3455"/>
              </a:lnSpc>
            </a:pPr>
          </a:p>
          <a:p>
            <a:pPr algn="l">
              <a:lnSpc>
                <a:spcPts val="345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Error detection and correction. </a:t>
            </a:r>
          </a:p>
          <a:p>
            <a:pPr algn="l">
              <a:lnSpc>
                <a:spcPts val="3455"/>
              </a:lnSpc>
            </a:pPr>
          </a:p>
          <a:p>
            <a:pPr algn="l">
              <a:lnSpc>
                <a:spcPts val="345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Flow control and congestion control. </a:t>
            </a:r>
          </a:p>
          <a:p>
            <a:pPr algn="l">
              <a:lnSpc>
                <a:spcPts val="3455"/>
              </a:lnSpc>
            </a:pPr>
          </a:p>
          <a:p>
            <a:pPr algn="l" marL="0" indent="0" lvl="0">
              <a:lnSpc>
                <a:spcPts val="345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Ordered data delivery.</a:t>
            </a:r>
          </a:p>
        </p:txBody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4958" y="1188213"/>
            <a:ext cx="9957184" cy="6705155"/>
            <a:chOff x="0" y="0"/>
            <a:chExt cx="2622468" cy="1765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22468" cy="1765967"/>
            </a:xfrm>
            <a:custGeom>
              <a:avLst/>
              <a:gdLst/>
              <a:ahLst/>
              <a:cxnLst/>
              <a:rect r="r" b="b" t="t" l="l"/>
              <a:pathLst>
                <a:path h="1765967" w="2622468">
                  <a:moveTo>
                    <a:pt x="0" y="0"/>
                  </a:moveTo>
                  <a:lnTo>
                    <a:pt x="2622468" y="0"/>
                  </a:lnTo>
                  <a:lnTo>
                    <a:pt x="2622468" y="1765967"/>
                  </a:lnTo>
                  <a:lnTo>
                    <a:pt x="0" y="17659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22468" cy="1804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3409856"/>
            <a:ext cx="6061672" cy="214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HEADER STRUCTURE</a:t>
            </a: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48951" y="2710784"/>
            <a:ext cx="9310349" cy="370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9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Source Port &amp; Destination Port. </a:t>
            </a:r>
          </a:p>
          <a:p>
            <a:pPr algn="l">
              <a:lnSpc>
                <a:spcPts val="3295"/>
              </a:lnSpc>
            </a:pPr>
          </a:p>
          <a:p>
            <a:pPr algn="l">
              <a:lnSpc>
                <a:spcPts val="329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Sequence Number. </a:t>
            </a:r>
          </a:p>
          <a:p>
            <a:pPr algn="l">
              <a:lnSpc>
                <a:spcPts val="3295"/>
              </a:lnSpc>
            </a:pPr>
          </a:p>
          <a:p>
            <a:pPr algn="l">
              <a:lnSpc>
                <a:spcPts val="329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Acknowledgment Number. </a:t>
            </a:r>
          </a:p>
          <a:p>
            <a:pPr algn="l">
              <a:lnSpc>
                <a:spcPts val="3295"/>
              </a:lnSpc>
            </a:pPr>
          </a:p>
          <a:p>
            <a:pPr algn="l">
              <a:lnSpc>
                <a:spcPts val="329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Data Offset, Reserved, Flags. </a:t>
            </a:r>
          </a:p>
          <a:p>
            <a:pPr algn="l">
              <a:lnSpc>
                <a:spcPts val="3295"/>
              </a:lnSpc>
            </a:pPr>
          </a:p>
          <a:p>
            <a:pPr algn="l" marL="0" indent="0" lvl="0">
              <a:lnSpc>
                <a:spcPts val="3295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Window Size, Checksum, Urgent Pointer.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8259" y="2553145"/>
            <a:ext cx="16041041" cy="6705155"/>
            <a:chOff x="0" y="0"/>
            <a:chExt cx="4224801" cy="1765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24801" cy="1765967"/>
            </a:xfrm>
            <a:custGeom>
              <a:avLst/>
              <a:gdLst/>
              <a:ahLst/>
              <a:cxnLst/>
              <a:rect r="r" b="b" t="t" l="l"/>
              <a:pathLst>
                <a:path h="1765967" w="4224801">
                  <a:moveTo>
                    <a:pt x="0" y="0"/>
                  </a:moveTo>
                  <a:lnTo>
                    <a:pt x="4224801" y="0"/>
                  </a:lnTo>
                  <a:lnTo>
                    <a:pt x="4224801" y="1765967"/>
                  </a:lnTo>
                  <a:lnTo>
                    <a:pt x="0" y="17659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24801" cy="1804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396191" y="3967499"/>
            <a:ext cx="6657492" cy="3929580"/>
          </a:xfrm>
          <a:custGeom>
            <a:avLst/>
            <a:gdLst/>
            <a:ahLst/>
            <a:cxnLst/>
            <a:rect r="r" b="b" t="t" l="l"/>
            <a:pathLst>
              <a:path h="3929580" w="6657492">
                <a:moveTo>
                  <a:pt x="0" y="0"/>
                </a:moveTo>
                <a:lnTo>
                  <a:pt x="6657492" y="0"/>
                </a:lnTo>
                <a:lnTo>
                  <a:pt x="6657492" y="3929580"/>
                </a:lnTo>
                <a:lnTo>
                  <a:pt x="0" y="3929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76" t="0" r="-3184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18259" y="1073913"/>
            <a:ext cx="12064373" cy="1052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 THREE-WAY HANDSHAKE</a:t>
            </a: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25727" y="2876556"/>
            <a:ext cx="8725890" cy="223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Step 1: Client sends SYN (synchronize) request.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Step 2: Server responds with SYN-ACK. </a:t>
            </a:r>
          </a:p>
          <a:p>
            <a:pPr algn="l" marL="0" indent="0" lvl="0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Step 3: Client sends ACK to establish connection.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25727" y="5953348"/>
            <a:ext cx="14853152" cy="2549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4"/>
              </a:lnSpc>
            </a:pPr>
            <a:r>
              <a:rPr lang="en-US" sz="34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TCP Connection Termination </a:t>
            </a:r>
          </a:p>
          <a:p>
            <a:pPr algn="l">
              <a:lnSpc>
                <a:spcPts val="3604"/>
              </a:lnSpc>
            </a:pP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Step 1: FIN sent by one device to close the connection. </a:t>
            </a:r>
          </a:p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Step 2: ACK received, then FIN sent by the other device. </a:t>
            </a:r>
          </a:p>
          <a:p>
            <a:pPr algn="l" marL="0" indent="0" lvl="0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Step 3: Final ACK received, connection closed.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4958" y="1188213"/>
            <a:ext cx="9744342" cy="6705155"/>
            <a:chOff x="0" y="0"/>
            <a:chExt cx="2566411" cy="1765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6411" cy="1765967"/>
            </a:xfrm>
            <a:custGeom>
              <a:avLst/>
              <a:gdLst/>
              <a:ahLst/>
              <a:cxnLst/>
              <a:rect r="r" b="b" t="t" l="l"/>
              <a:pathLst>
                <a:path h="1765967" w="2566411">
                  <a:moveTo>
                    <a:pt x="0" y="0"/>
                  </a:moveTo>
                  <a:lnTo>
                    <a:pt x="2566411" y="0"/>
                  </a:lnTo>
                  <a:lnTo>
                    <a:pt x="2566411" y="1765967"/>
                  </a:lnTo>
                  <a:lnTo>
                    <a:pt x="0" y="17659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66411" cy="1804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9302" y="3409856"/>
            <a:ext cx="6486258" cy="214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FLOW CONTROL IN TCP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44112" y="2613438"/>
            <a:ext cx="8886034" cy="365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- Uses Sliding Window Protocol to manage data flow. </a:t>
            </a:r>
          </a:p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Ensures sender does not overwhelm the receiver. </a:t>
            </a:r>
          </a:p>
          <a:p>
            <a:pPr algn="l" marL="0" indent="0" lvl="0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Adjusts data transmission rate dynamically.</a:t>
            </a: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4958" y="1188213"/>
            <a:ext cx="9744342" cy="6705155"/>
            <a:chOff x="0" y="0"/>
            <a:chExt cx="2566411" cy="1765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6411" cy="1765967"/>
            </a:xfrm>
            <a:custGeom>
              <a:avLst/>
              <a:gdLst/>
              <a:ahLst/>
              <a:cxnLst/>
              <a:rect r="r" b="b" t="t" l="l"/>
              <a:pathLst>
                <a:path h="1765967" w="2566411">
                  <a:moveTo>
                    <a:pt x="0" y="0"/>
                  </a:moveTo>
                  <a:lnTo>
                    <a:pt x="2566411" y="0"/>
                  </a:lnTo>
                  <a:lnTo>
                    <a:pt x="2566411" y="1765967"/>
                  </a:lnTo>
                  <a:lnTo>
                    <a:pt x="0" y="17659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66411" cy="1804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9302" y="3409856"/>
            <a:ext cx="6486258" cy="324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CONGESTION CONTROL IN TCP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44112" y="1870488"/>
            <a:ext cx="9315188" cy="514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- Slow Start: Gradually increases transmission rate. </a:t>
            </a:r>
          </a:p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Congestion Avoidance: Adjusts sending rate to avoid congestion. </a:t>
            </a:r>
          </a:p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Fast Retransmit: Resends lost packets quickly. </a:t>
            </a:r>
          </a:p>
          <a:p>
            <a:pPr algn="l" marL="0" indent="0" lvl="0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Fast Recovery: Prevents over-reduction of sending rate.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4958" y="1188213"/>
            <a:ext cx="9744342" cy="6705155"/>
            <a:chOff x="0" y="0"/>
            <a:chExt cx="2566411" cy="17659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66411" cy="1765967"/>
            </a:xfrm>
            <a:custGeom>
              <a:avLst/>
              <a:gdLst/>
              <a:ahLst/>
              <a:cxnLst/>
              <a:rect r="r" b="b" t="t" l="l"/>
              <a:pathLst>
                <a:path h="1765967" w="2566411">
                  <a:moveTo>
                    <a:pt x="0" y="0"/>
                  </a:moveTo>
                  <a:lnTo>
                    <a:pt x="2566411" y="0"/>
                  </a:lnTo>
                  <a:lnTo>
                    <a:pt x="2566411" y="1765967"/>
                  </a:lnTo>
                  <a:lnTo>
                    <a:pt x="0" y="17659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66411" cy="1804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9302" y="3409856"/>
            <a:ext cx="6486258" cy="2147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680"/>
              </a:lnSpc>
            </a:pP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APPLICATIONS OF TCP</a:t>
            </a:r>
            <a:r>
              <a:rPr lang="en-US" sz="62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44112" y="2613438"/>
            <a:ext cx="9315188" cy="365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Web Browsing (HTTP, HTTPS) </a:t>
            </a:r>
          </a:p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Email (SMTP, IMAP, POP3) </a:t>
            </a:r>
          </a:p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File Transfer (FTP) </a:t>
            </a:r>
          </a:p>
          <a:p>
            <a:pPr algn="l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Remote Access (SSH, Telnet) </a:t>
            </a:r>
          </a:p>
          <a:p>
            <a:pPr algn="l" marL="0" indent="0" lvl="0">
              <a:lnSpc>
                <a:spcPts val="5887"/>
              </a:lnSpc>
            </a:pPr>
            <a:r>
              <a:rPr lang="en-US" sz="31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Messaging (WhatsApp, Facebook Messenger)</a:t>
            </a:r>
          </a:p>
        </p:txBody>
      </p:sp>
    </p:spTree>
  </p:cSld>
  <p:clrMapOvr>
    <a:masterClrMapping/>
  </p:clrMapOvr>
  <p:transition spd="fast">
    <p:push dir="l"/>
  </p:transition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949137"/>
            <a:chOff x="0" y="0"/>
            <a:chExt cx="4274726" cy="2499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49978"/>
            </a:xfrm>
            <a:custGeom>
              <a:avLst/>
              <a:gdLst/>
              <a:ahLst/>
              <a:cxnLst/>
              <a:rect r="r" b="b" t="t" l="l"/>
              <a:pathLst>
                <a:path h="24997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49978"/>
                  </a:lnTo>
                  <a:lnTo>
                    <a:pt x="0" y="249978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88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33931" y="959390"/>
            <a:ext cx="15620138" cy="93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9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Advantages &amp; Disadvantages of TCP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284319"/>
            <a:ext cx="7900988" cy="952500"/>
            <a:chOff x="0" y="0"/>
            <a:chExt cx="2080919" cy="2508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80919" cy="250864"/>
            </a:xfrm>
            <a:custGeom>
              <a:avLst/>
              <a:gdLst/>
              <a:ahLst/>
              <a:cxnLst/>
              <a:rect r="r" b="b" t="t" l="l"/>
              <a:pathLst>
                <a:path h="250864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80919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760569"/>
            <a:ext cx="7900988" cy="2857500"/>
            <a:chOff x="0" y="0"/>
            <a:chExt cx="2080919" cy="7525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80919" cy="752593"/>
            </a:xfrm>
            <a:custGeom>
              <a:avLst/>
              <a:gdLst/>
              <a:ahLst/>
              <a:cxnLst/>
              <a:rect r="r" b="b" t="t" l="l"/>
              <a:pathLst>
                <a:path h="752593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752593"/>
                  </a:lnTo>
                  <a:lnTo>
                    <a:pt x="0" y="752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80919" cy="790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517778" y="2430051"/>
            <a:ext cx="6922832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Advantages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3931" y="3335655"/>
            <a:ext cx="7340633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Reliable and error-free data transmission.</a:t>
            </a: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Ensures data is received in order. 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Provides flow and congestion control.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9358312" y="2284319"/>
            <a:ext cx="7900988" cy="952500"/>
            <a:chOff x="0" y="0"/>
            <a:chExt cx="2080919" cy="2508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80919" cy="250864"/>
            </a:xfrm>
            <a:custGeom>
              <a:avLst/>
              <a:gdLst/>
              <a:ahLst/>
              <a:cxnLst/>
              <a:rect r="r" b="b" t="t" l="l"/>
              <a:pathLst>
                <a:path h="250864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80919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58312" y="2760569"/>
            <a:ext cx="7900988" cy="2857500"/>
            <a:chOff x="0" y="0"/>
            <a:chExt cx="2080919" cy="7525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80919" cy="752593"/>
            </a:xfrm>
            <a:custGeom>
              <a:avLst/>
              <a:gdLst/>
              <a:ahLst/>
              <a:cxnLst/>
              <a:rect r="r" b="b" t="t" l="l"/>
              <a:pathLst>
                <a:path h="752593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752593"/>
                  </a:lnTo>
                  <a:lnTo>
                    <a:pt x="0" y="752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80919" cy="790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847390" y="2430051"/>
            <a:ext cx="6922832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Disadvantages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13436" y="3335655"/>
            <a:ext cx="7340633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Higher overhead due to acknowledgments and retransmissions.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Slower compared to UDP. 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Not ideal for real-time applications.</a:t>
            </a:r>
          </a:p>
        </p:txBody>
      </p:sp>
    </p:spTree>
  </p:cSld>
  <p:clrMapOvr>
    <a:masterClrMapping/>
  </p:clrMapOvr>
  <p:transition spd="fast">
    <p:push dir="l"/>
  </p:transition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949137"/>
            <a:chOff x="0" y="0"/>
            <a:chExt cx="4274726" cy="2499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49978"/>
            </a:xfrm>
            <a:custGeom>
              <a:avLst/>
              <a:gdLst/>
              <a:ahLst/>
              <a:cxnLst/>
              <a:rect r="r" b="b" t="t" l="l"/>
              <a:pathLst>
                <a:path h="249978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49978"/>
                  </a:lnTo>
                  <a:lnTo>
                    <a:pt x="0" y="249978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880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33931" y="959390"/>
            <a:ext cx="15620138" cy="93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99"/>
              </a:lnSpc>
              <a:spcBef>
                <a:spcPct val="0"/>
              </a:spcBef>
            </a:pPr>
            <a:r>
              <a:rPr lang="en-US" b="true" sz="51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Conclusion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2987040"/>
            <a:ext cx="16230600" cy="2857500"/>
            <a:chOff x="0" y="0"/>
            <a:chExt cx="4274726" cy="7525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752593"/>
            </a:xfrm>
            <a:custGeom>
              <a:avLst/>
              <a:gdLst/>
              <a:ahLst/>
              <a:cxnLst/>
              <a:rect r="r" b="b" t="t" l="l"/>
              <a:pathLst>
                <a:path h="75259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752593"/>
                  </a:lnTo>
                  <a:lnTo>
                    <a:pt x="0" y="7525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790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08877" y="3592830"/>
            <a:ext cx="15645192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TCP is essential for reliable communication over the internet.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It provides error detection, flow control, and congestion management. 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Used in critical applications where data integrity is necessary.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72860" y="8677910"/>
            <a:ext cx="773385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Thank you for your time and attention!</a:t>
            </a:r>
          </a:p>
        </p:txBody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914400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LEARNING OBJECTIVES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621480"/>
            <a:ext cx="16230600" cy="6636820"/>
            <a:chOff x="0" y="0"/>
            <a:chExt cx="4274726" cy="17479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1747969"/>
            </a:xfrm>
            <a:custGeom>
              <a:avLst/>
              <a:gdLst/>
              <a:ahLst/>
              <a:cxnLst/>
              <a:rect r="r" b="b" t="t" l="l"/>
              <a:pathLst>
                <a:path h="1747969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47969"/>
                  </a:lnTo>
                  <a:lnTo>
                    <a:pt x="0" y="1747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1786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04937" y="3085348"/>
            <a:ext cx="15478125" cy="475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Understand the fundamentals of Transmission Control Protocol (TCP).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Learn about TCP's key features and functionalities.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Explore the TCP header structure and its significance.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Explain the process of TCP connection establishment and termination.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Compare TCP with UDP and analyze their differences.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Discuss TCP flow control and congestion control mechanisms. </a:t>
            </a:r>
          </a:p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Identify real-world applications of TCP.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7" y="630062"/>
            <a:ext cx="154781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1926430"/>
            <a:ext cx="16230600" cy="6700006"/>
            <a:chOff x="0" y="0"/>
            <a:chExt cx="4274726" cy="17646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1764611"/>
            </a:xfrm>
            <a:custGeom>
              <a:avLst/>
              <a:gdLst/>
              <a:ahLst/>
              <a:cxnLst/>
              <a:rect r="r" b="b" t="t" l="l"/>
              <a:pathLst>
                <a:path h="176461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764611"/>
                  </a:lnTo>
                  <a:lnTo>
                    <a:pt x="0" y="17646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1802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04937" y="2849464"/>
            <a:ext cx="7739063" cy="475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1. Introduction to TCP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2. Features of TCP 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3. TCP Header Structure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4. TCP Connection Establishment (Three-Way Handshake)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5. TCP Connection Termination  </a:t>
            </a:r>
          </a:p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6. TCP vs. UDP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45803" y="3192364"/>
            <a:ext cx="6347700" cy="4072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7. Flow Control in TCP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8. Congestion Control in TCP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9. Applications of TCP </a:t>
            </a:r>
          </a:p>
          <a:p>
            <a:pPr algn="l">
              <a:lnSpc>
                <a:spcPts val="5400"/>
              </a:lnSpc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10. Advantages &amp; Disadvantages of TCP </a:t>
            </a:r>
          </a:p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11. Conclusion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28759" y="1237694"/>
            <a:ext cx="9230541" cy="7810916"/>
            <a:chOff x="0" y="0"/>
            <a:chExt cx="2431089" cy="2057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1089" cy="2057196"/>
            </a:xfrm>
            <a:custGeom>
              <a:avLst/>
              <a:gdLst/>
              <a:ahLst/>
              <a:cxnLst/>
              <a:rect r="r" b="b" t="t" l="l"/>
              <a:pathLst>
                <a:path h="2057196" w="2431089">
                  <a:moveTo>
                    <a:pt x="0" y="0"/>
                  </a:moveTo>
                  <a:lnTo>
                    <a:pt x="2431089" y="0"/>
                  </a:lnTo>
                  <a:lnTo>
                    <a:pt x="2431089" y="2057196"/>
                  </a:lnTo>
                  <a:lnTo>
                    <a:pt x="0" y="20571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31089" cy="2095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07818" y="4057937"/>
            <a:ext cx="636825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79635" y="1616997"/>
            <a:ext cx="8646892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What is TCP? 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 TCP is a connection-oriented protocol that ensures reliable data transmission.  Used in various internet applications like web browsing, email, and file transfers.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79635" y="5057775"/>
            <a:ext cx="8646892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What is TCP Model?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-The Transmission Control Protocol (TCP) model is a framework for transmitting data between devices over a network. It's a core protocol of the internet.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22998" y="1238042"/>
            <a:ext cx="10336302" cy="7810916"/>
            <a:chOff x="0" y="0"/>
            <a:chExt cx="2722318" cy="205719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22318" cy="2057196"/>
            </a:xfrm>
            <a:custGeom>
              <a:avLst/>
              <a:gdLst/>
              <a:ahLst/>
              <a:cxnLst/>
              <a:rect r="r" b="b" t="t" l="l"/>
              <a:pathLst>
                <a:path h="2057196" w="2722318">
                  <a:moveTo>
                    <a:pt x="0" y="0"/>
                  </a:moveTo>
                  <a:lnTo>
                    <a:pt x="2722318" y="0"/>
                  </a:lnTo>
                  <a:lnTo>
                    <a:pt x="2722318" y="2057196"/>
                  </a:lnTo>
                  <a:lnTo>
                    <a:pt x="0" y="205719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22318" cy="20952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04938" y="3977005"/>
            <a:ext cx="5173433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TCP/IP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37060" y="1617693"/>
            <a:ext cx="5140051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strike="noStrike" u="none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Protocol means a rule that defines how devices will communicate with each other.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23463" y="3539142"/>
            <a:ext cx="5153648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internet uses a series of different protocols. These protocols are organised into a stack. This is called the TCP/IP model and has four layers that sit on top of each other.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051924" y="1915836"/>
            <a:ext cx="3806911" cy="993095"/>
            <a:chOff x="0" y="0"/>
            <a:chExt cx="1002643" cy="26155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02643" cy="261556"/>
            </a:xfrm>
            <a:custGeom>
              <a:avLst/>
              <a:gdLst/>
              <a:ahLst/>
              <a:cxnLst/>
              <a:rect r="r" b="b" t="t" l="l"/>
              <a:pathLst>
                <a:path h="261556" w="1002643">
                  <a:moveTo>
                    <a:pt x="0" y="0"/>
                  </a:moveTo>
                  <a:lnTo>
                    <a:pt x="1002643" y="0"/>
                  </a:lnTo>
                  <a:lnTo>
                    <a:pt x="1002643" y="261556"/>
                  </a:lnTo>
                  <a:lnTo>
                    <a:pt x="0" y="261556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02643" cy="29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3315441" y="2121576"/>
            <a:ext cx="327987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Application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4955380" y="3062604"/>
            <a:ext cx="0" cy="520072"/>
          </a:xfrm>
          <a:prstGeom prst="line">
            <a:avLst/>
          </a:prstGeom>
          <a:ln cap="flat" w="76200">
            <a:solidFill>
              <a:srgbClr val="4C5270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3051924" y="3736348"/>
            <a:ext cx="3806911" cy="993095"/>
            <a:chOff x="0" y="0"/>
            <a:chExt cx="1002643" cy="26155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02643" cy="261556"/>
            </a:xfrm>
            <a:custGeom>
              <a:avLst/>
              <a:gdLst/>
              <a:ahLst/>
              <a:cxnLst/>
              <a:rect r="r" b="b" t="t" l="l"/>
              <a:pathLst>
                <a:path h="261556" w="1002643">
                  <a:moveTo>
                    <a:pt x="0" y="0"/>
                  </a:moveTo>
                  <a:lnTo>
                    <a:pt x="1002643" y="0"/>
                  </a:lnTo>
                  <a:lnTo>
                    <a:pt x="1002643" y="261556"/>
                  </a:lnTo>
                  <a:lnTo>
                    <a:pt x="0" y="261556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002643" cy="29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3315441" y="3942088"/>
            <a:ext cx="327987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Transport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3051924" y="5556860"/>
            <a:ext cx="3806911" cy="993095"/>
            <a:chOff x="0" y="0"/>
            <a:chExt cx="1002643" cy="26155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02643" cy="261556"/>
            </a:xfrm>
            <a:custGeom>
              <a:avLst/>
              <a:gdLst/>
              <a:ahLst/>
              <a:cxnLst/>
              <a:rect r="r" b="b" t="t" l="l"/>
              <a:pathLst>
                <a:path h="261556" w="1002643">
                  <a:moveTo>
                    <a:pt x="0" y="0"/>
                  </a:moveTo>
                  <a:lnTo>
                    <a:pt x="1002643" y="0"/>
                  </a:lnTo>
                  <a:lnTo>
                    <a:pt x="1002643" y="261556"/>
                  </a:lnTo>
                  <a:lnTo>
                    <a:pt x="0" y="261556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002643" cy="29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315441" y="5762600"/>
            <a:ext cx="327987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Internet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3051924" y="7377372"/>
            <a:ext cx="3806911" cy="993095"/>
            <a:chOff x="0" y="0"/>
            <a:chExt cx="1002643" cy="26155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02643" cy="261556"/>
            </a:xfrm>
            <a:custGeom>
              <a:avLst/>
              <a:gdLst/>
              <a:ahLst/>
              <a:cxnLst/>
              <a:rect r="r" b="b" t="t" l="l"/>
              <a:pathLst>
                <a:path h="261556" w="1002643">
                  <a:moveTo>
                    <a:pt x="0" y="0"/>
                  </a:moveTo>
                  <a:lnTo>
                    <a:pt x="1002643" y="0"/>
                  </a:lnTo>
                  <a:lnTo>
                    <a:pt x="1002643" y="261556"/>
                  </a:lnTo>
                  <a:lnTo>
                    <a:pt x="0" y="261556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02643" cy="2996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3315441" y="7583112"/>
            <a:ext cx="327987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Link</a:t>
            </a:r>
          </a:p>
        </p:txBody>
      </p:sp>
      <p:sp>
        <p:nvSpPr>
          <p:cNvPr name="AutoShape 25" id="25"/>
          <p:cNvSpPr/>
          <p:nvPr/>
        </p:nvSpPr>
        <p:spPr>
          <a:xfrm>
            <a:off x="14955380" y="4883116"/>
            <a:ext cx="0" cy="520072"/>
          </a:xfrm>
          <a:prstGeom prst="line">
            <a:avLst/>
          </a:prstGeom>
          <a:ln cap="flat" w="76200">
            <a:solidFill>
              <a:srgbClr val="4C527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6" id="26"/>
          <p:cNvSpPr/>
          <p:nvPr/>
        </p:nvSpPr>
        <p:spPr>
          <a:xfrm>
            <a:off x="14955380" y="6703628"/>
            <a:ext cx="0" cy="520072"/>
          </a:xfrm>
          <a:prstGeom prst="line">
            <a:avLst/>
          </a:prstGeom>
          <a:ln cap="flat" w="76200">
            <a:solidFill>
              <a:srgbClr val="4C527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7" id="27"/>
          <p:cNvSpPr txBox="true"/>
          <p:nvPr/>
        </p:nvSpPr>
        <p:spPr>
          <a:xfrm rot="0">
            <a:off x="7337060" y="7032912"/>
            <a:ext cx="5153648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layer of protocols exists for each device that is communicating.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057650" cy="1543050"/>
            <a:chOff x="0" y="0"/>
            <a:chExt cx="106868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86350" y="1028700"/>
            <a:ext cx="4057650" cy="1543050"/>
            <a:chOff x="0" y="0"/>
            <a:chExt cx="106868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1028700"/>
            <a:ext cx="4057650" cy="1543050"/>
            <a:chOff x="0" y="0"/>
            <a:chExt cx="106868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201650" y="1028700"/>
            <a:ext cx="4057650" cy="1543050"/>
            <a:chOff x="0" y="0"/>
            <a:chExt cx="1068681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912897"/>
            <a:ext cx="7810500" cy="4189980"/>
            <a:chOff x="0" y="0"/>
            <a:chExt cx="2057086" cy="11035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57086" cy="1103534"/>
            </a:xfrm>
            <a:custGeom>
              <a:avLst/>
              <a:gdLst/>
              <a:ahLst/>
              <a:cxnLst/>
              <a:rect r="r" b="b" t="t" l="l"/>
              <a:pathLst>
                <a:path h="1103534" w="2057086">
                  <a:moveTo>
                    <a:pt x="0" y="0"/>
                  </a:moveTo>
                  <a:lnTo>
                    <a:pt x="2057086" y="0"/>
                  </a:lnTo>
                  <a:lnTo>
                    <a:pt x="2057086" y="1103534"/>
                  </a:lnTo>
                  <a:lnTo>
                    <a:pt x="0" y="1103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57086" cy="1141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48800" y="3390419"/>
            <a:ext cx="7810500" cy="5867881"/>
            <a:chOff x="0" y="0"/>
            <a:chExt cx="2057086" cy="15454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57086" cy="1545450"/>
            </a:xfrm>
            <a:custGeom>
              <a:avLst/>
              <a:gdLst/>
              <a:ahLst/>
              <a:cxnLst/>
              <a:rect r="r" b="b" t="t" l="l"/>
              <a:pathLst>
                <a:path h="1545450" w="2057086">
                  <a:moveTo>
                    <a:pt x="0" y="0"/>
                  </a:moveTo>
                  <a:lnTo>
                    <a:pt x="2057086" y="0"/>
                  </a:lnTo>
                  <a:lnTo>
                    <a:pt x="2057086" y="1545450"/>
                  </a:lnTo>
                  <a:lnTo>
                    <a:pt x="0" y="15454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057086" cy="158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221185" y="5590692"/>
            <a:ext cx="3294179" cy="3667608"/>
          </a:xfrm>
          <a:custGeom>
            <a:avLst/>
            <a:gdLst/>
            <a:ahLst/>
            <a:cxnLst/>
            <a:rect r="r" b="b" t="t" l="l"/>
            <a:pathLst>
              <a:path h="3667608" w="3294179">
                <a:moveTo>
                  <a:pt x="0" y="0"/>
                </a:moveTo>
                <a:lnTo>
                  <a:pt x="3294179" y="0"/>
                </a:lnTo>
                <a:lnTo>
                  <a:pt x="3294179" y="3667608"/>
                </a:lnTo>
                <a:lnTo>
                  <a:pt x="0" y="36676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159428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4C527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5193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Transport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0958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Internet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767495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Link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32994" y="4244261"/>
            <a:ext cx="6971552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highest layer of the TCP/IP model is where the application sits. The application sends or receives data that is then sent into the rest of the protocol stack.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32994" y="6658993"/>
            <a:ext cx="6971552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application layer adds header data that can be tracked through the stack.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868274" y="3721783"/>
            <a:ext cx="6971552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Various different protocols sit on the application layer, depending on the type of application being used.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64387" y="5504967"/>
            <a:ext cx="4575439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Examples of protocols: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264387" y="6213707"/>
            <a:ext cx="4575439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HTTP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HTTPS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SMTP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IMAP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FTP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057650" cy="1543050"/>
            <a:chOff x="0" y="0"/>
            <a:chExt cx="106868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86350" y="1028700"/>
            <a:ext cx="4057650" cy="1543050"/>
            <a:chOff x="0" y="0"/>
            <a:chExt cx="106868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1028700"/>
            <a:ext cx="4057650" cy="1543050"/>
            <a:chOff x="0" y="0"/>
            <a:chExt cx="106868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201650" y="1028700"/>
            <a:ext cx="4057650" cy="1543050"/>
            <a:chOff x="0" y="0"/>
            <a:chExt cx="1068681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390419"/>
            <a:ext cx="5809761" cy="5624493"/>
            <a:chOff x="0" y="0"/>
            <a:chExt cx="1530143" cy="14813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30143" cy="1481348"/>
            </a:xfrm>
            <a:custGeom>
              <a:avLst/>
              <a:gdLst/>
              <a:ahLst/>
              <a:cxnLst/>
              <a:rect r="r" b="b" t="t" l="l"/>
              <a:pathLst>
                <a:path h="1481348" w="1530143">
                  <a:moveTo>
                    <a:pt x="0" y="0"/>
                  </a:moveTo>
                  <a:lnTo>
                    <a:pt x="1530143" y="0"/>
                  </a:lnTo>
                  <a:lnTo>
                    <a:pt x="1530143" y="1481348"/>
                  </a:lnTo>
                  <a:lnTo>
                    <a:pt x="0" y="14813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530143" cy="1519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314176" y="3390419"/>
            <a:ext cx="9945124" cy="2335543"/>
            <a:chOff x="0" y="0"/>
            <a:chExt cx="2619292" cy="6151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19292" cy="615122"/>
            </a:xfrm>
            <a:custGeom>
              <a:avLst/>
              <a:gdLst/>
              <a:ahLst/>
              <a:cxnLst/>
              <a:rect r="r" b="b" t="t" l="l"/>
              <a:pathLst>
                <a:path h="615122" w="2619292">
                  <a:moveTo>
                    <a:pt x="0" y="0"/>
                  </a:moveTo>
                  <a:lnTo>
                    <a:pt x="2619292" y="0"/>
                  </a:lnTo>
                  <a:lnTo>
                    <a:pt x="2619292" y="615122"/>
                  </a:lnTo>
                  <a:lnTo>
                    <a:pt x="0" y="6151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619292" cy="6532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314176" y="6280942"/>
            <a:ext cx="7097476" cy="2733970"/>
            <a:chOff x="0" y="0"/>
            <a:chExt cx="1869294" cy="72005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69294" cy="720058"/>
            </a:xfrm>
            <a:custGeom>
              <a:avLst/>
              <a:gdLst/>
              <a:ahLst/>
              <a:cxnLst/>
              <a:rect r="r" b="b" t="t" l="l"/>
              <a:pathLst>
                <a:path h="720058" w="1869294">
                  <a:moveTo>
                    <a:pt x="0" y="0"/>
                  </a:moveTo>
                  <a:lnTo>
                    <a:pt x="1869294" y="0"/>
                  </a:lnTo>
                  <a:lnTo>
                    <a:pt x="1869294" y="720058"/>
                  </a:lnTo>
                  <a:lnTo>
                    <a:pt x="0" y="7200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869294" cy="758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59428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5193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4C527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Transport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70958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Internet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767495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696876" y="3692192"/>
            <a:ext cx="9179724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Transmission Control Protocol (TCP)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96876" y="4306625"/>
            <a:ext cx="9179724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TCP is a reliable transport protocol because it will always requests again any missing data packets.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687656" y="6522512"/>
            <a:ext cx="607061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 Datagram Protocol (UDP)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87656" y="7136946"/>
            <a:ext cx="6070618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UDP is a faster transport protocol but this makes it unreliable because missing data packets are discarded.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85148" y="3697656"/>
            <a:ext cx="5096865" cy="364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Data is passed from the application layer down to the transport layer to be broken into packets. Each packet of data is given a sequence number so that it can be reassembled.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85148" y="7635794"/>
            <a:ext cx="5096865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Source and destination ports are added to the header.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4015769" y="5533445"/>
            <a:ext cx="3076213" cy="2628764"/>
          </a:xfrm>
          <a:custGeom>
            <a:avLst/>
            <a:gdLst/>
            <a:ahLst/>
            <a:cxnLst/>
            <a:rect r="r" b="b" t="t" l="l"/>
            <a:pathLst>
              <a:path h="2628764" w="3076213">
                <a:moveTo>
                  <a:pt x="0" y="0"/>
                </a:moveTo>
                <a:lnTo>
                  <a:pt x="3076213" y="0"/>
                </a:lnTo>
                <a:lnTo>
                  <a:pt x="3076213" y="2628764"/>
                </a:lnTo>
                <a:lnTo>
                  <a:pt x="0" y="262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057650" cy="1543050"/>
            <a:chOff x="0" y="0"/>
            <a:chExt cx="106868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86350" y="1028700"/>
            <a:ext cx="4057650" cy="1543050"/>
            <a:chOff x="0" y="0"/>
            <a:chExt cx="106868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1028700"/>
            <a:ext cx="4057650" cy="1543050"/>
            <a:chOff x="0" y="0"/>
            <a:chExt cx="106868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201650" y="1028700"/>
            <a:ext cx="4057650" cy="1543050"/>
            <a:chOff x="0" y="0"/>
            <a:chExt cx="1068681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390419"/>
            <a:ext cx="8680883" cy="5624493"/>
            <a:chOff x="0" y="0"/>
            <a:chExt cx="2286323" cy="14813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86323" cy="1481348"/>
            </a:xfrm>
            <a:custGeom>
              <a:avLst/>
              <a:gdLst/>
              <a:ahLst/>
              <a:cxnLst/>
              <a:rect r="r" b="b" t="t" l="l"/>
              <a:pathLst>
                <a:path h="1481348" w="2286323">
                  <a:moveTo>
                    <a:pt x="0" y="0"/>
                  </a:moveTo>
                  <a:lnTo>
                    <a:pt x="2286323" y="0"/>
                  </a:lnTo>
                  <a:lnTo>
                    <a:pt x="2286323" y="1481348"/>
                  </a:lnTo>
                  <a:lnTo>
                    <a:pt x="0" y="14813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286323" cy="1519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9428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65193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Transport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0958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4C527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Internet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767495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Link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61301" y="3762385"/>
            <a:ext cx="7615681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internet layer routes packets of data from one device to another across a network.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61301" y="5122504"/>
            <a:ext cx="7615681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Each device is assigned a unique IP (Internet Protocol) address, which identifies the source and destination for data packets.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94283" y="7006549"/>
            <a:ext cx="7615681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internet layer is where the best route is determined for the data packet to get from its source IP address to its destination.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188777" y="5964369"/>
            <a:ext cx="3221125" cy="2315123"/>
            <a:chOff x="0" y="0"/>
            <a:chExt cx="4294833" cy="308683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219914"/>
              <a:ext cx="2575012" cy="2866916"/>
            </a:xfrm>
            <a:custGeom>
              <a:avLst/>
              <a:gdLst/>
              <a:ahLst/>
              <a:cxnLst/>
              <a:rect r="r" b="b" t="t" l="l"/>
              <a:pathLst>
                <a:path h="2866916" w="2575012">
                  <a:moveTo>
                    <a:pt x="0" y="0"/>
                  </a:moveTo>
                  <a:lnTo>
                    <a:pt x="2575012" y="0"/>
                  </a:lnTo>
                  <a:lnTo>
                    <a:pt x="2575012" y="2866916"/>
                  </a:lnTo>
                  <a:lnTo>
                    <a:pt x="0" y="28669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2400000">
              <a:off x="2507833" y="357062"/>
              <a:ext cx="1567355" cy="1253884"/>
            </a:xfrm>
            <a:custGeom>
              <a:avLst/>
              <a:gdLst/>
              <a:ahLst/>
              <a:cxnLst/>
              <a:rect r="r" b="b" t="t" l="l"/>
              <a:pathLst>
                <a:path h="1253884" w="1567355">
                  <a:moveTo>
                    <a:pt x="0" y="0"/>
                  </a:moveTo>
                  <a:lnTo>
                    <a:pt x="1567355" y="0"/>
                  </a:lnTo>
                  <a:lnTo>
                    <a:pt x="1567355" y="1253884"/>
                  </a:lnTo>
                  <a:lnTo>
                    <a:pt x="0" y="12538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8214" y="6699788"/>
            <a:ext cx="3221086" cy="2315123"/>
            <a:chOff x="0" y="0"/>
            <a:chExt cx="4294782" cy="3086830"/>
          </a:xfrm>
        </p:grpSpPr>
        <p:sp>
          <p:nvSpPr>
            <p:cNvPr name="Freeform 28" id="28"/>
            <p:cNvSpPr/>
            <p:nvPr/>
          </p:nvSpPr>
          <p:spPr>
            <a:xfrm flipH="true" flipV="false" rot="0">
              <a:off x="1719770" y="219914"/>
              <a:ext cx="2575012" cy="2866916"/>
            </a:xfrm>
            <a:custGeom>
              <a:avLst/>
              <a:gdLst/>
              <a:ahLst/>
              <a:cxnLst/>
              <a:rect r="r" b="b" t="t" l="l"/>
              <a:pathLst>
                <a:path h="2866916" w="2575012">
                  <a:moveTo>
                    <a:pt x="2575012" y="0"/>
                  </a:moveTo>
                  <a:lnTo>
                    <a:pt x="0" y="0"/>
                  </a:lnTo>
                  <a:lnTo>
                    <a:pt x="0" y="2866916"/>
                  </a:lnTo>
                  <a:lnTo>
                    <a:pt x="2575012" y="2866916"/>
                  </a:lnTo>
                  <a:lnTo>
                    <a:pt x="2575012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9" id="29"/>
            <p:cNvSpPr/>
            <p:nvPr/>
          </p:nvSpPr>
          <p:spPr>
            <a:xfrm flipH="true" flipV="true" rot="8398665">
              <a:off x="219636" y="357138"/>
              <a:ext cx="1567355" cy="1253884"/>
            </a:xfrm>
            <a:custGeom>
              <a:avLst/>
              <a:gdLst/>
              <a:ahLst/>
              <a:cxnLst/>
              <a:rect r="r" b="b" t="t" l="l"/>
              <a:pathLst>
                <a:path h="1253884" w="1567355">
                  <a:moveTo>
                    <a:pt x="1567355" y="1253884"/>
                  </a:moveTo>
                  <a:lnTo>
                    <a:pt x="0" y="1253884"/>
                  </a:lnTo>
                  <a:lnTo>
                    <a:pt x="0" y="0"/>
                  </a:lnTo>
                  <a:lnTo>
                    <a:pt x="1567355" y="0"/>
                  </a:lnTo>
                  <a:lnTo>
                    <a:pt x="1567355" y="125388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4057650" cy="1543050"/>
            <a:chOff x="0" y="0"/>
            <a:chExt cx="106868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086350" y="1028700"/>
            <a:ext cx="4057650" cy="1543050"/>
            <a:chOff x="0" y="0"/>
            <a:chExt cx="106868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1028700"/>
            <a:ext cx="4057650" cy="1543050"/>
            <a:chOff x="0" y="0"/>
            <a:chExt cx="1068681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201650" y="1028700"/>
            <a:ext cx="4057650" cy="1543050"/>
            <a:chOff x="0" y="0"/>
            <a:chExt cx="1068681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68681" cy="406400"/>
            </a:xfrm>
            <a:custGeom>
              <a:avLst/>
              <a:gdLst/>
              <a:ahLst/>
              <a:cxnLst/>
              <a:rect r="r" b="b" t="t" l="l"/>
              <a:pathLst>
                <a:path h="406400" w="1068681">
                  <a:moveTo>
                    <a:pt x="0" y="0"/>
                  </a:moveTo>
                  <a:lnTo>
                    <a:pt x="865481" y="0"/>
                  </a:lnTo>
                  <a:lnTo>
                    <a:pt x="1068681" y="203200"/>
                  </a:lnTo>
                  <a:lnTo>
                    <a:pt x="865481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77800" y="-38100"/>
              <a:ext cx="814681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55389" y="3390419"/>
            <a:ext cx="8680883" cy="5624493"/>
            <a:chOff x="0" y="0"/>
            <a:chExt cx="2286323" cy="148134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86323" cy="1481348"/>
            </a:xfrm>
            <a:custGeom>
              <a:avLst/>
              <a:gdLst/>
              <a:ahLst/>
              <a:cxnLst/>
              <a:rect r="r" b="b" t="t" l="l"/>
              <a:pathLst>
                <a:path h="1481348" w="2286323">
                  <a:moveTo>
                    <a:pt x="0" y="0"/>
                  </a:moveTo>
                  <a:lnTo>
                    <a:pt x="2286323" y="0"/>
                  </a:lnTo>
                  <a:lnTo>
                    <a:pt x="2286323" y="1481348"/>
                  </a:lnTo>
                  <a:lnTo>
                    <a:pt x="0" y="148134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286323" cy="15194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88513" y="3390419"/>
            <a:ext cx="6444099" cy="2733970"/>
            <a:chOff x="0" y="0"/>
            <a:chExt cx="1697211" cy="72005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97211" cy="720058"/>
            </a:xfrm>
            <a:custGeom>
              <a:avLst/>
              <a:gdLst/>
              <a:ahLst/>
              <a:cxnLst/>
              <a:rect r="r" b="b" t="t" l="l"/>
              <a:pathLst>
                <a:path h="720058" w="1697211">
                  <a:moveTo>
                    <a:pt x="0" y="0"/>
                  </a:moveTo>
                  <a:lnTo>
                    <a:pt x="1697211" y="0"/>
                  </a:lnTo>
                  <a:lnTo>
                    <a:pt x="1697211" y="720058"/>
                  </a:lnTo>
                  <a:lnTo>
                    <a:pt x="0" y="7200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97211" cy="758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59428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Application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5193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Transport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709583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Internet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767495" y="1425892"/>
            <a:ext cx="3324487" cy="643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99"/>
              </a:lnSpc>
              <a:spcBef>
                <a:spcPct val="0"/>
              </a:spcBef>
            </a:pPr>
            <a:r>
              <a:rPr lang="en-US" b="true" sz="3599">
                <a:solidFill>
                  <a:srgbClr val="4C527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Link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71498" y="3762385"/>
            <a:ext cx="7615681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link layer encompasses the protocols of different communicating technologies.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871498" y="5122504"/>
            <a:ext cx="7615681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 most common of these protocols is Ethernet, which is used in local area networks. The protocol determines how packets of data are transmitted between devices.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04480" y="7530424"/>
            <a:ext cx="7615681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There are a variety of different link layer protocols, some wired and others wireless.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61993" y="3631989"/>
            <a:ext cx="6070618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Link layer protocols: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861993" y="4246422"/>
            <a:ext cx="2698029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Ethernet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WiFi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Fibre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897302" y="4246422"/>
            <a:ext cx="2698029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4G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Satellite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12497458" y="6764826"/>
            <a:ext cx="4761842" cy="2493474"/>
          </a:xfrm>
          <a:custGeom>
            <a:avLst/>
            <a:gdLst/>
            <a:ahLst/>
            <a:cxnLst/>
            <a:rect r="r" b="b" t="t" l="l"/>
            <a:pathLst>
              <a:path h="2493474" w="4761842">
                <a:moveTo>
                  <a:pt x="0" y="0"/>
                </a:moveTo>
                <a:lnTo>
                  <a:pt x="4761842" y="0"/>
                </a:lnTo>
                <a:lnTo>
                  <a:pt x="4761842" y="2493474"/>
                </a:lnTo>
                <a:lnTo>
                  <a:pt x="0" y="24934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AutoShape 31" id="31"/>
          <p:cNvSpPr/>
          <p:nvPr/>
        </p:nvSpPr>
        <p:spPr>
          <a:xfrm flipV="true">
            <a:off x="17063228" y="7197049"/>
            <a:ext cx="1633325" cy="1273126"/>
          </a:xfrm>
          <a:prstGeom prst="line">
            <a:avLst/>
          </a:prstGeom>
          <a:ln cap="flat" w="323850">
            <a:solidFill>
              <a:srgbClr val="1C014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DAGg4jc1ocw</dc:identifier>
  <dcterms:modified xsi:type="dcterms:W3CDTF">2011-08-01T06:04:30Z</dcterms:modified>
  <cp:revision>1</cp:revision>
  <dc:title>Transmission Control Protocol (TCP)</dc:title>
</cp:coreProperties>
</file>