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9" r:id="rId5"/>
    <p:sldId id="260" r:id="rId6"/>
    <p:sldId id="261" r:id="rId7"/>
    <p:sldId id="268" r:id="rId8"/>
    <p:sldId id="262" r:id="rId9"/>
    <p:sldId id="265" r:id="rId10"/>
    <p:sldId id="269" r:id="rId11"/>
    <p:sldId id="266" r:id="rId12"/>
    <p:sldId id="271" r:id="rId13"/>
    <p:sldId id="270" r:id="rId14"/>
    <p:sldId id="272" r:id="rId15"/>
    <p:sldId id="273" r:id="rId16"/>
    <p:sldId id="275" r:id="rId17"/>
    <p:sldId id="276" r:id="rId18"/>
    <p:sldId id="277" r:id="rId19"/>
    <p:sldId id="278" r:id="rId20"/>
    <p:sldId id="280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2BB5C-FD6A-49DA-A240-761DA8E1A60D}" v="1" dt="2018-08-16T01:26:51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2" y="105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두석 주임연구원" userId="567d07be-4d79-4508-bf10-aadc2fdbf303" providerId="ADAL" clId="{6602BB5C-FD6A-49DA-A240-761DA8E1A60D}"/>
    <pc:docChg chg="modSld">
      <pc:chgData name="이두석 주임연구원" userId="567d07be-4d79-4508-bf10-aadc2fdbf303" providerId="ADAL" clId="{6602BB5C-FD6A-49DA-A240-761DA8E1A60D}" dt="2018-08-16T01:26:51.473" v="0"/>
      <pc:docMkLst>
        <pc:docMk/>
      </pc:docMkLst>
      <pc:sldChg chg="modSp">
        <pc:chgData name="이두석 주임연구원" userId="567d07be-4d79-4508-bf10-aadc2fdbf303" providerId="ADAL" clId="{6602BB5C-FD6A-49DA-A240-761DA8E1A60D}" dt="2018-08-16T01:26:51.473" v="0"/>
        <pc:sldMkLst>
          <pc:docMk/>
          <pc:sldMk cId="4142395768" sldId="277"/>
        </pc:sldMkLst>
        <pc:graphicFrameChg chg="mod">
          <ac:chgData name="이두석 주임연구원" userId="567d07be-4d79-4508-bf10-aadc2fdbf303" providerId="ADAL" clId="{6602BB5C-FD6A-49DA-A240-761DA8E1A60D}" dt="2018-08-16T01:26:51.473" v="0"/>
          <ac:graphicFrameMkLst>
            <pc:docMk/>
            <pc:sldMk cId="4142395768" sldId="277"/>
            <ac:graphicFrameMk id="2" creationId="{81E6779A-57F8-4607-AD60-5A1E9ECBD86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6F40C-6BA7-4B2D-97CD-8DDE5E32C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E78E4C-C5B2-4131-AEE7-D44AC71E3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C7CBE-4D0E-406F-87CD-9E3726DC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1791C-9707-4D90-8461-3DB41095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BF095-B5E5-4713-9C44-B7807ADF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1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37EAD-66AA-4D6E-BAC5-67709904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429AEB-2475-4709-BEBE-CAE14E73E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3EEC5-2333-42CF-9483-B91BA5E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D3C20-B382-4B2D-A595-02CED207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7E318-43AE-4E36-9ED0-7B7CCE47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0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3EDF2-1DF2-4FA5-8D69-1E34CF554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C030B0-A82B-4264-9AD6-F22777892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74527-E6E8-4675-88C7-66336EBA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6912E-AB93-4A17-B76B-01EFAD19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7B861-7D00-4ABB-8EF2-1308F541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6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51DFC-4DD4-4DBD-BF2C-296791AF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34A9D-0CFF-411F-AE2F-B6F3F5056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5C48A-95D0-46DC-9C77-59168D36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0C2C5-8BEC-46C3-A70A-A711B943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E72F3-5549-4F08-95FF-8707B41B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5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E21FD-ED7F-4C37-8896-D686B619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2846F9-C816-4235-B955-76FB2FDAB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81245-9CBA-457F-88DA-80F201C9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5E6EC-2EB5-4554-84E7-9430D66A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5DBB2-34F7-46D1-B069-2E5A1C3B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32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C540D-A8F4-4FAD-8460-A25881CA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4B55E-8A5E-441D-99BD-DCB0CC837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BA86E-CCFD-442C-9983-03E731647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6183A6-8436-43EA-A965-05E8D100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F6E4E-1364-49CB-BEFE-BC5038D8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7332B-928A-4065-A7E8-9160A34F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9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D2B9-D50F-44D4-9D2F-BFD671DC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799A19-1364-4DEE-ADF3-4A494EE07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126999-9CDA-4FDD-BCFF-F9AC19A01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CD13D3-9AC2-421B-A751-64A3E3B90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D5D3A7-890B-4F31-BEFC-DB1D92993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4B4F8A-4683-4CEB-BCEB-84965BC9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65FBF2-C5F0-44F6-826E-8E8DF307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0E23A6-CD1C-4C03-822A-523502C1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7B538-77D2-4772-8511-3B327856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30EBC2-8F37-4E62-B5A6-4E565710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B4825-50C4-4092-8A78-D35BD195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8DF41E-BDF8-4497-9DC6-72E53F7D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8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DD613F-9265-482B-95EB-A107DF25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02ABD4-90E6-4A64-82DB-0E1CC729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0EA2D4-5CEF-4C4A-A50C-77D05197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9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17F3A-56A6-47C2-8057-8E61D4D9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38689-D425-487F-982B-99EF719E8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CFAD7-B057-45DC-B698-FA81E7135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DD18E1-BFE4-4677-967A-6A534621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E4EF8D-EB23-4554-8760-479B5C68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58CAB-35B1-4834-8EED-4001A7EC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72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16A96-310A-4695-B182-A8AEFEEC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E07E63-A4FF-424A-BFFF-00A749A1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69D3F8-AA39-440E-88D1-F98B86FB5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C475D-3DD4-4C0A-9060-0CA62E0A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394387-C416-441B-B325-5960E9D5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8485B8-013D-4013-AC64-17F24341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0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78815E-6CB1-49D3-AB64-282F0409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4138A-16FD-4F9A-8234-CFBE8270C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6850E-EFB8-49C2-AA8A-7BDF10602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55B6F-E728-4F4C-95DF-3E5EE7CFCD4A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8E629-CB17-42E8-98E7-4A87DBDAC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740DD-28B8-4D2E-9C32-C58CB9035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3909B6-2F06-44CE-9508-B1F912C179D3}"/>
              </a:ext>
            </a:extLst>
          </p:cNvPr>
          <p:cNvSpPr txBox="1"/>
          <p:nvPr/>
        </p:nvSpPr>
        <p:spPr>
          <a:xfrm>
            <a:off x="855677" y="536895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물리적 성질을 기준으로 분류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427FC06-ADB4-4807-A588-A8720F7FC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473261"/>
              </p:ext>
            </p:extLst>
          </p:nvPr>
        </p:nvGraphicFramePr>
        <p:xfrm>
          <a:off x="855677" y="1164283"/>
          <a:ext cx="10142290" cy="284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461">
                  <a:extLst>
                    <a:ext uri="{9D8B030D-6E8A-4147-A177-3AD203B41FA5}">
                      <a16:colId xmlns:a16="http://schemas.microsoft.com/office/drawing/2014/main" val="2161546654"/>
                    </a:ext>
                  </a:extLst>
                </a:gridCol>
                <a:gridCol w="2910979">
                  <a:extLst>
                    <a:ext uri="{9D8B030D-6E8A-4147-A177-3AD203B41FA5}">
                      <a16:colId xmlns:a16="http://schemas.microsoft.com/office/drawing/2014/main" val="2348120383"/>
                    </a:ext>
                  </a:extLst>
                </a:gridCol>
                <a:gridCol w="2894202">
                  <a:extLst>
                    <a:ext uri="{9D8B030D-6E8A-4147-A177-3AD203B41FA5}">
                      <a16:colId xmlns:a16="http://schemas.microsoft.com/office/drawing/2014/main" val="4240558829"/>
                    </a:ext>
                  </a:extLst>
                </a:gridCol>
                <a:gridCol w="3011648">
                  <a:extLst>
                    <a:ext uri="{9D8B030D-6E8A-4147-A177-3AD203B41FA5}">
                      <a16:colId xmlns:a16="http://schemas.microsoft.com/office/drawing/2014/main" val="2124652977"/>
                    </a:ext>
                  </a:extLst>
                </a:gridCol>
              </a:tblGrid>
              <a:tr h="4047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lnSpc>
                          <a:spcPct val="130000"/>
                        </a:lnSpc>
                        <a:buAutoNum type="arabicPeriod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 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각도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794779"/>
                  </a:ext>
                </a:extLst>
              </a:tr>
              <a:tr h="4047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물리적 성질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관성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감쇠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탄성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00516"/>
                  </a:ext>
                </a:extLst>
              </a:tr>
              <a:tr h="4047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역감의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충격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지속적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or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순간적 외력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마찰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에너지 손실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압축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인장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탄성체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93685"/>
                  </a:ext>
                </a:extLst>
              </a:tr>
              <a:tr h="801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역감에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대한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다른 물체와의 부딪힘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충격을 받음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중력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다른 매질 속을 지나 감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움직임에 따른 지속적인 마찰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늘어나는 줄을 잡아 당김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스프링을 압축 시킴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682874"/>
                  </a:ext>
                </a:extLst>
              </a:tr>
              <a:tr h="8264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컨텐츠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구기 운동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야구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테니스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골프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),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총기 반동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물체를 받쳐주는 힘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칼로 물체를 자르는 느낌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물 속을 지나가는 느낌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고무 공을 누름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자석의 인력과 척력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2630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A20397-23E2-4E0D-9D74-28EEECB575E6}"/>
              </a:ext>
            </a:extLst>
          </p:cNvPr>
          <p:cNvSpPr txBox="1"/>
          <p:nvPr/>
        </p:nvSpPr>
        <p:spPr>
          <a:xfrm>
            <a:off x="855676" y="4284880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컨텐츠 내에서의 표현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A8958-D240-4AA3-86CB-5A9013E356A7}"/>
              </a:ext>
            </a:extLst>
          </p:cNvPr>
          <p:cNvSpPr txBox="1"/>
          <p:nvPr/>
        </p:nvSpPr>
        <p:spPr>
          <a:xfrm>
            <a:off x="855676" y="4654212"/>
            <a:ext cx="10142290" cy="306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 dirty="0"/>
              <a:t> - </a:t>
            </a:r>
            <a:r>
              <a:rPr lang="ko-KR" altLang="en-US" sz="1500" dirty="0"/>
              <a:t>낚시 </a:t>
            </a:r>
            <a:r>
              <a:rPr lang="en-US" altLang="ko-KR" sz="1500" dirty="0"/>
              <a:t>: </a:t>
            </a:r>
            <a:r>
              <a:rPr lang="ko-KR" altLang="en-US" sz="1500" dirty="0"/>
              <a:t>물고기가 당기는 힘</a:t>
            </a:r>
            <a:r>
              <a:rPr lang="en-US" altLang="ko-KR" sz="1500" dirty="0"/>
              <a:t>(</a:t>
            </a:r>
            <a:r>
              <a:rPr lang="ko-KR" altLang="en-US" sz="1500" dirty="0"/>
              <a:t>가속도</a:t>
            </a:r>
            <a:r>
              <a:rPr lang="en-US" altLang="ko-KR" sz="1500" dirty="0"/>
              <a:t>) + </a:t>
            </a:r>
            <a:r>
              <a:rPr lang="ko-KR" altLang="en-US" sz="1500" dirty="0"/>
              <a:t>물 속에서 찌가 움직임</a:t>
            </a:r>
            <a:r>
              <a:rPr lang="en-US" altLang="ko-KR" sz="1500" dirty="0"/>
              <a:t>(</a:t>
            </a:r>
            <a:r>
              <a:rPr lang="ko-KR" altLang="en-US" sz="1500" dirty="0"/>
              <a:t>속도</a:t>
            </a:r>
            <a:r>
              <a:rPr lang="en-US" altLang="ko-KR" sz="1500" dirty="0"/>
              <a:t>) + </a:t>
            </a:r>
            <a:r>
              <a:rPr lang="ko-KR" altLang="en-US" sz="1500" dirty="0"/>
              <a:t>낚시대의 휨</a:t>
            </a:r>
            <a:r>
              <a:rPr lang="en-US" altLang="ko-KR" sz="1500" dirty="0"/>
              <a:t>(</a:t>
            </a:r>
            <a:r>
              <a:rPr lang="ko-KR" altLang="en-US" sz="1500" dirty="0"/>
              <a:t>거리</a:t>
            </a:r>
            <a:r>
              <a:rPr lang="en-US" altLang="ko-KR" sz="15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500" dirty="0"/>
              <a:t> - </a:t>
            </a:r>
            <a:r>
              <a:rPr lang="ko-KR" altLang="en-US" sz="1500" dirty="0"/>
              <a:t>칼 </a:t>
            </a:r>
            <a:r>
              <a:rPr lang="en-US" altLang="ko-KR" sz="1500" dirty="0"/>
              <a:t>: </a:t>
            </a:r>
            <a:r>
              <a:rPr lang="ko-KR" altLang="en-US" sz="1500" dirty="0"/>
              <a:t>부딪쳐서 튕기는 힘</a:t>
            </a:r>
            <a:r>
              <a:rPr lang="en-US" altLang="ko-KR" sz="1500" dirty="0"/>
              <a:t>(</a:t>
            </a:r>
            <a:r>
              <a:rPr lang="ko-KR" altLang="en-US" sz="1500" dirty="0"/>
              <a:t>가속도</a:t>
            </a:r>
            <a:r>
              <a:rPr lang="en-US" altLang="ko-KR" sz="1500" dirty="0"/>
              <a:t>) or </a:t>
            </a:r>
            <a:r>
              <a:rPr lang="ko-KR" altLang="en-US" sz="1500" dirty="0"/>
              <a:t>자르고 베는 동작</a:t>
            </a:r>
            <a:r>
              <a:rPr lang="en-US" altLang="ko-KR" sz="1500" dirty="0"/>
              <a:t>(</a:t>
            </a:r>
            <a:r>
              <a:rPr lang="ko-KR" altLang="en-US" sz="1500" dirty="0"/>
              <a:t>속도</a:t>
            </a:r>
            <a:r>
              <a:rPr lang="en-US" altLang="ko-KR" sz="1500" dirty="0"/>
              <a:t>) or</a:t>
            </a:r>
            <a:r>
              <a:rPr lang="ko-KR" altLang="en-US" sz="1500" dirty="0"/>
              <a:t> 일정 부분만 파여서 눌림</a:t>
            </a:r>
            <a:r>
              <a:rPr lang="en-US" altLang="ko-KR" sz="1500" dirty="0"/>
              <a:t>(</a:t>
            </a:r>
            <a:r>
              <a:rPr lang="ko-KR" altLang="en-US" sz="1500" dirty="0"/>
              <a:t>가속도 </a:t>
            </a:r>
            <a:r>
              <a:rPr lang="en-US" altLang="ko-KR" sz="1500" dirty="0"/>
              <a:t>+ </a:t>
            </a:r>
            <a:r>
              <a:rPr lang="ko-KR" altLang="en-US" sz="1500" dirty="0"/>
              <a:t>속도</a:t>
            </a:r>
            <a:r>
              <a:rPr lang="en-US" altLang="ko-KR" sz="15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500" dirty="0"/>
              <a:t> - </a:t>
            </a:r>
            <a:r>
              <a:rPr lang="ko-KR" altLang="en-US" sz="1500" dirty="0"/>
              <a:t>구기 종목 </a:t>
            </a:r>
            <a:r>
              <a:rPr lang="en-US" altLang="ko-KR" sz="1500" dirty="0"/>
              <a:t>: </a:t>
            </a:r>
            <a:r>
              <a:rPr lang="ko-KR" altLang="en-US" sz="1500" dirty="0"/>
              <a:t>공을 튕기는 힘</a:t>
            </a:r>
            <a:r>
              <a:rPr lang="en-US" altLang="ko-KR" sz="1500" dirty="0"/>
              <a:t>(</a:t>
            </a:r>
            <a:r>
              <a:rPr lang="ko-KR" altLang="en-US" sz="1500" dirty="0"/>
              <a:t>가속도</a:t>
            </a:r>
            <a:r>
              <a:rPr lang="en-US" altLang="ko-KR" sz="1500" dirty="0"/>
              <a:t>) + </a:t>
            </a:r>
            <a:r>
              <a:rPr lang="ko-KR" altLang="en-US" sz="1500" dirty="0"/>
              <a:t>공의 탄성으로 순간적인 압축</a:t>
            </a:r>
            <a:r>
              <a:rPr lang="en-US" altLang="ko-KR" sz="1500" dirty="0"/>
              <a:t>(</a:t>
            </a:r>
            <a:r>
              <a:rPr lang="ko-KR" altLang="en-US" sz="1500" dirty="0"/>
              <a:t>거리</a:t>
            </a:r>
            <a:r>
              <a:rPr lang="en-US" altLang="ko-KR" sz="1500" dirty="0"/>
              <a:t>)(</a:t>
            </a:r>
            <a:r>
              <a:rPr lang="ko-KR" altLang="en-US" sz="1500" dirty="0"/>
              <a:t>매우 극소량</a:t>
            </a:r>
            <a:r>
              <a:rPr lang="en-US" altLang="ko-KR" sz="15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500" dirty="0"/>
              <a:t> - </a:t>
            </a:r>
            <a:r>
              <a:rPr lang="ko-KR" altLang="en-US" sz="1500" dirty="0"/>
              <a:t>총기 </a:t>
            </a:r>
            <a:r>
              <a:rPr lang="en-US" altLang="ko-KR" sz="1500" dirty="0"/>
              <a:t>: </a:t>
            </a:r>
            <a:r>
              <a:rPr lang="ko-KR" altLang="en-US" sz="1500" dirty="0"/>
              <a:t>총기의 순간적인 반동</a:t>
            </a:r>
            <a:r>
              <a:rPr lang="en-US" altLang="ko-KR" sz="1500" dirty="0"/>
              <a:t>(</a:t>
            </a:r>
            <a:r>
              <a:rPr lang="ko-KR" altLang="en-US" sz="1500" dirty="0"/>
              <a:t>가속도</a:t>
            </a:r>
            <a:r>
              <a:rPr lang="en-US" altLang="ko-KR" sz="1500" dirty="0"/>
              <a:t>) + </a:t>
            </a:r>
            <a:r>
              <a:rPr lang="ko-KR" altLang="en-US" sz="1500" dirty="0"/>
              <a:t>총기의 무게 감</a:t>
            </a:r>
            <a:r>
              <a:rPr lang="en-US" altLang="ko-KR" sz="1500" dirty="0"/>
              <a:t>(</a:t>
            </a:r>
            <a:r>
              <a:rPr lang="ko-KR" altLang="en-US" sz="1500" dirty="0"/>
              <a:t>가속도</a:t>
            </a:r>
            <a:r>
              <a:rPr lang="en-US" altLang="ko-KR" sz="15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500" dirty="0"/>
              <a:t> - </a:t>
            </a:r>
            <a:r>
              <a:rPr lang="ko-KR" altLang="en-US" sz="1500" dirty="0"/>
              <a:t>가상 벽 </a:t>
            </a:r>
            <a:r>
              <a:rPr lang="en-US" altLang="ko-KR" sz="1500" dirty="0"/>
              <a:t>: </a:t>
            </a:r>
            <a:r>
              <a:rPr lang="ko-KR" altLang="en-US" sz="1500" dirty="0"/>
              <a:t>순간적인 벽과의 부딪힘</a:t>
            </a:r>
            <a:r>
              <a:rPr lang="en-US" altLang="ko-KR" sz="1500" dirty="0"/>
              <a:t>(</a:t>
            </a:r>
            <a:r>
              <a:rPr lang="ko-KR" altLang="en-US" sz="1500" dirty="0"/>
              <a:t>가속도</a:t>
            </a:r>
            <a:r>
              <a:rPr lang="en-US" altLang="ko-KR" sz="1500" dirty="0"/>
              <a:t>) or</a:t>
            </a:r>
            <a:r>
              <a:rPr lang="ko-KR" altLang="en-US" sz="1500" dirty="0"/>
              <a:t> 벽이 지속적으로 밀어주는 힘</a:t>
            </a:r>
            <a:r>
              <a:rPr lang="en-US" altLang="ko-KR" sz="1500" dirty="0"/>
              <a:t>(</a:t>
            </a:r>
            <a:r>
              <a:rPr lang="ko-KR" altLang="en-US" sz="1500" dirty="0"/>
              <a:t>가속도</a:t>
            </a:r>
            <a:r>
              <a:rPr lang="en-US" altLang="ko-KR" sz="1500" dirty="0"/>
              <a:t>)</a:t>
            </a:r>
          </a:p>
          <a:p>
            <a:pPr>
              <a:lnSpc>
                <a:spcPct val="130000"/>
              </a:lnSpc>
            </a:pPr>
            <a:endParaRPr lang="en-US" altLang="ko-KR" sz="15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500" dirty="0" err="1"/>
              <a:t>역감발생기재의</a:t>
            </a:r>
            <a:r>
              <a:rPr lang="ko-KR" altLang="en-US" sz="1500" dirty="0"/>
              <a:t> 재질</a:t>
            </a:r>
            <a:r>
              <a:rPr lang="en-US" altLang="ko-KR" sz="1500" dirty="0"/>
              <a:t>, </a:t>
            </a:r>
            <a:r>
              <a:rPr lang="ko-KR" altLang="en-US" sz="1500" dirty="0"/>
              <a:t>상태</a:t>
            </a:r>
            <a:r>
              <a:rPr lang="en-US" altLang="ko-KR" sz="1500" dirty="0"/>
              <a:t>, </a:t>
            </a:r>
            <a:r>
              <a:rPr lang="ko-KR" altLang="en-US" sz="1500" dirty="0"/>
              <a:t>충돌</a:t>
            </a:r>
            <a:r>
              <a:rPr lang="en-US" altLang="ko-KR" sz="1500" dirty="0"/>
              <a:t>(</a:t>
            </a:r>
            <a:r>
              <a:rPr lang="ko-KR" altLang="en-US" sz="1500" dirty="0"/>
              <a:t>진입</a:t>
            </a:r>
            <a:r>
              <a:rPr lang="en-US" altLang="ko-KR" sz="1500" dirty="0"/>
              <a:t>) </a:t>
            </a:r>
            <a:r>
              <a:rPr lang="ko-KR" altLang="en-US" sz="1500" dirty="0" err="1"/>
              <a:t>벡터각</a:t>
            </a:r>
            <a:r>
              <a:rPr lang="en-US" altLang="ko-KR" sz="1500" dirty="0"/>
              <a:t>, </a:t>
            </a:r>
            <a:r>
              <a:rPr lang="ko-KR" altLang="en-US" sz="1500" dirty="0"/>
              <a:t>매개체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500" dirty="0"/>
              <a:t>공감각적 감각전이 </a:t>
            </a:r>
            <a:r>
              <a:rPr lang="en-US" altLang="ko-KR" sz="1500" dirty="0"/>
              <a:t>– </a:t>
            </a:r>
            <a:r>
              <a:rPr lang="ko-KR" altLang="en-US" sz="1500" dirty="0"/>
              <a:t>음파</a:t>
            </a:r>
            <a:r>
              <a:rPr lang="en-US" altLang="ko-KR" sz="1500" dirty="0"/>
              <a:t>, </a:t>
            </a:r>
            <a:r>
              <a:rPr lang="ko-KR" altLang="en-US" sz="1500" dirty="0"/>
              <a:t>광파</a:t>
            </a:r>
            <a:r>
              <a:rPr lang="en-US" altLang="ko-KR" sz="1500" dirty="0"/>
              <a:t>, </a:t>
            </a:r>
            <a:r>
              <a:rPr lang="ko-KR" altLang="en-US" sz="1500" dirty="0"/>
              <a:t>냄새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500" dirty="0"/>
              <a:t>초기값 </a:t>
            </a:r>
            <a:r>
              <a:rPr lang="en-US" altLang="ko-KR" sz="1500" dirty="0"/>
              <a:t>or </a:t>
            </a:r>
            <a:r>
              <a:rPr lang="ko-KR" altLang="en-US" sz="1500" dirty="0"/>
              <a:t>객체 혹은 환경에서의 초기 </a:t>
            </a:r>
            <a:r>
              <a:rPr lang="en-US" altLang="ko-KR" sz="1500" dirty="0"/>
              <a:t>burden – Inertia , </a:t>
            </a:r>
            <a:r>
              <a:rPr lang="ko-KR" altLang="en-US" sz="1500" dirty="0"/>
              <a:t>중량감은 </a:t>
            </a:r>
            <a:r>
              <a:rPr lang="en-US" altLang="ko-KR" sz="1500" dirty="0"/>
              <a:t>inertia</a:t>
            </a:r>
            <a:r>
              <a:rPr lang="ko-KR" altLang="en-US" sz="1500" dirty="0"/>
              <a:t>로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정지감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500" dirty="0"/>
              <a:t>점진적</a:t>
            </a:r>
            <a:r>
              <a:rPr lang="en-US" altLang="ko-KR" sz="1500" dirty="0"/>
              <a:t> </a:t>
            </a:r>
            <a:r>
              <a:rPr lang="ko-KR" altLang="en-US" sz="1500" dirty="0"/>
              <a:t>변화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27335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3AB4091-5BB3-43B0-AAB7-B4BA3CB25874}"/>
              </a:ext>
            </a:extLst>
          </p:cNvPr>
          <p:cNvGraphicFramePr>
            <a:graphicFrameLocks noGrp="1"/>
          </p:cNvGraphicFramePr>
          <p:nvPr/>
        </p:nvGraphicFramePr>
        <p:xfrm>
          <a:off x="1608496" y="1210864"/>
          <a:ext cx="8648437" cy="1651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91">
                  <a:extLst>
                    <a:ext uri="{9D8B030D-6E8A-4147-A177-3AD203B41FA5}">
                      <a16:colId xmlns:a16="http://schemas.microsoft.com/office/drawing/2014/main" val="2628508492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2078181924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3973123561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2994047950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3224915511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2070205127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3633814632"/>
                    </a:ext>
                  </a:extLst>
                </a:gridCol>
              </a:tblGrid>
              <a:tr h="825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Collision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Contact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Inserting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Safety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Synthesis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19125"/>
                  </a:ext>
                </a:extLst>
              </a:tr>
              <a:tr h="8255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16840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5200F2AE-838A-4F19-9A46-7E5FEBFBFF6D}"/>
              </a:ext>
            </a:extLst>
          </p:cNvPr>
          <p:cNvGrpSpPr/>
          <p:nvPr/>
        </p:nvGrpSpPr>
        <p:grpSpPr>
          <a:xfrm>
            <a:off x="1499118" y="2081699"/>
            <a:ext cx="1203649" cy="1147664"/>
            <a:chOff x="1511559" y="1511559"/>
            <a:chExt cx="1203649" cy="1147664"/>
          </a:xfrm>
        </p:grpSpPr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FBED33C5-C90C-4F82-BB14-725BCA002109}"/>
                </a:ext>
              </a:extLst>
            </p:cNvPr>
            <p:cNvSpPr/>
            <p:nvPr/>
          </p:nvSpPr>
          <p:spPr>
            <a:xfrm>
              <a:off x="1511559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289A113-9683-40B8-915A-2C925BBEF44E}"/>
                </a:ext>
              </a:extLst>
            </p:cNvPr>
            <p:cNvCxnSpPr/>
            <p:nvPr/>
          </p:nvCxnSpPr>
          <p:spPr>
            <a:xfrm flipH="1">
              <a:off x="2276669" y="185679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3755288-DE9C-45BE-9FA8-0FE3CDB0D74B}"/>
                </a:ext>
              </a:extLst>
            </p:cNvPr>
            <p:cNvCxnSpPr/>
            <p:nvPr/>
          </p:nvCxnSpPr>
          <p:spPr>
            <a:xfrm flipV="1">
              <a:off x="2276669" y="1511559"/>
              <a:ext cx="65315" cy="429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7D565B-8DEB-43D0-BFEC-2F8A4D617CA7}"/>
              </a:ext>
            </a:extLst>
          </p:cNvPr>
          <p:cNvGrpSpPr/>
          <p:nvPr/>
        </p:nvGrpSpPr>
        <p:grpSpPr>
          <a:xfrm>
            <a:off x="2812145" y="2176372"/>
            <a:ext cx="1203649" cy="933061"/>
            <a:chOff x="3222171" y="1726162"/>
            <a:chExt cx="1203649" cy="933061"/>
          </a:xfrm>
        </p:grpSpPr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1B0638EA-76C3-4605-891F-3BA40BCD7C76}"/>
                </a:ext>
              </a:extLst>
            </p:cNvPr>
            <p:cNvSpPr/>
            <p:nvPr/>
          </p:nvSpPr>
          <p:spPr>
            <a:xfrm>
              <a:off x="3222171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93B0008-607D-4930-8DB8-6E7BD1BA9DD8}"/>
                </a:ext>
              </a:extLst>
            </p:cNvPr>
            <p:cNvCxnSpPr/>
            <p:nvPr/>
          </p:nvCxnSpPr>
          <p:spPr>
            <a:xfrm flipH="1">
              <a:off x="3987281" y="185679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F420499-EF33-46A0-9B58-87EB5D9323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1576" y="1940767"/>
              <a:ext cx="245705" cy="19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09FAD15-3396-4B0F-80E0-255E2D341105}"/>
              </a:ext>
            </a:extLst>
          </p:cNvPr>
          <p:cNvGrpSpPr/>
          <p:nvPr/>
        </p:nvGrpSpPr>
        <p:grpSpPr>
          <a:xfrm>
            <a:off x="3991690" y="2176372"/>
            <a:ext cx="1262744" cy="951721"/>
            <a:chOff x="5022980" y="1707502"/>
            <a:chExt cx="1262744" cy="951721"/>
          </a:xfrm>
        </p:grpSpPr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27D10DD6-E9FF-45E4-813B-0180F4AA648E}"/>
                </a:ext>
              </a:extLst>
            </p:cNvPr>
            <p:cNvSpPr/>
            <p:nvPr/>
          </p:nvSpPr>
          <p:spPr>
            <a:xfrm>
              <a:off x="5022980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99F1A75-F8F3-4FAF-8948-BC484C915D96}"/>
                </a:ext>
              </a:extLst>
            </p:cNvPr>
            <p:cNvCxnSpPr/>
            <p:nvPr/>
          </p:nvCxnSpPr>
          <p:spPr>
            <a:xfrm flipH="1">
              <a:off x="5847185" y="2001417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29B7E4F-CEA3-4D28-86E9-BD5D2B1D46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7380" y="1770483"/>
              <a:ext cx="90196" cy="205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6465477-21FD-4DF8-87CF-1092D632E95B}"/>
                </a:ext>
              </a:extLst>
            </p:cNvPr>
            <p:cNvCxnSpPr/>
            <p:nvPr/>
          </p:nvCxnSpPr>
          <p:spPr>
            <a:xfrm flipH="1">
              <a:off x="5634135" y="170750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4508DCD-7191-4225-BE82-DF03A08AB383}"/>
              </a:ext>
            </a:extLst>
          </p:cNvPr>
          <p:cNvGrpSpPr/>
          <p:nvPr/>
        </p:nvGrpSpPr>
        <p:grpSpPr>
          <a:xfrm>
            <a:off x="4906090" y="2202030"/>
            <a:ext cx="2077616" cy="881744"/>
            <a:chOff x="8002556" y="1929880"/>
            <a:chExt cx="2077616" cy="881744"/>
          </a:xfrm>
        </p:grpSpPr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427A1C87-0A8B-4448-AD8E-D0426723D315}"/>
                </a:ext>
              </a:extLst>
            </p:cNvPr>
            <p:cNvSpPr/>
            <p:nvPr/>
          </p:nvSpPr>
          <p:spPr>
            <a:xfrm rot="16200000">
              <a:off x="9198429" y="18785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A5011648-33B8-4FEB-B911-6595C7B986F4}"/>
                </a:ext>
              </a:extLst>
            </p:cNvPr>
            <p:cNvSpPr/>
            <p:nvPr/>
          </p:nvSpPr>
          <p:spPr>
            <a:xfrm>
              <a:off x="8002556" y="1929880"/>
              <a:ext cx="933061" cy="881744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0AEE153-D73C-4A0A-A137-F62FE1F8007A}"/>
                </a:ext>
              </a:extLst>
            </p:cNvPr>
            <p:cNvCxnSpPr>
              <a:cxnSpLocks/>
            </p:cNvCxnSpPr>
            <p:nvPr/>
          </p:nvCxnSpPr>
          <p:spPr>
            <a:xfrm>
              <a:off x="9040586" y="2065953"/>
              <a:ext cx="0" cy="304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8B751D3-B84F-44BC-B33B-F99D71EC0337}"/>
              </a:ext>
            </a:extLst>
          </p:cNvPr>
          <p:cNvGrpSpPr/>
          <p:nvPr/>
        </p:nvGrpSpPr>
        <p:grpSpPr>
          <a:xfrm>
            <a:off x="6106884" y="2194246"/>
            <a:ext cx="2125829" cy="881744"/>
            <a:chOff x="4660639" y="3211283"/>
            <a:chExt cx="2125829" cy="881744"/>
          </a:xfrm>
        </p:grpSpPr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887E7ABA-F337-4784-B343-02E30287BBF5}"/>
                </a:ext>
              </a:extLst>
            </p:cNvPr>
            <p:cNvSpPr/>
            <p:nvPr/>
          </p:nvSpPr>
          <p:spPr>
            <a:xfrm rot="16200000">
              <a:off x="5904725" y="3185625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74D07D7B-DE5F-48F9-81D3-F2AB2A915229}"/>
                </a:ext>
              </a:extLst>
            </p:cNvPr>
            <p:cNvSpPr/>
            <p:nvPr/>
          </p:nvSpPr>
          <p:spPr>
            <a:xfrm>
              <a:off x="4660639" y="3211283"/>
              <a:ext cx="933061" cy="881744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00B1BEA-98A0-4709-A634-467924D8F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553" y="3252497"/>
              <a:ext cx="0" cy="399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3D9C4A-8DE4-4F9C-A261-E5497E92E355}"/>
              </a:ext>
            </a:extLst>
          </p:cNvPr>
          <p:cNvGrpSpPr/>
          <p:nvPr/>
        </p:nvGrpSpPr>
        <p:grpSpPr>
          <a:xfrm>
            <a:off x="8150817" y="2230610"/>
            <a:ext cx="497621" cy="399659"/>
            <a:chOff x="7533691" y="3236942"/>
            <a:chExt cx="497621" cy="399659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160D8CB-7571-469C-8A8E-73834C2927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3691" y="3236942"/>
              <a:ext cx="0" cy="399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01A74B0-E026-4B6A-8F14-806631FDC863}"/>
                </a:ext>
              </a:extLst>
            </p:cNvPr>
            <p:cNvSpPr/>
            <p:nvPr/>
          </p:nvSpPr>
          <p:spPr>
            <a:xfrm>
              <a:off x="7533691" y="3387981"/>
              <a:ext cx="497621" cy="128690"/>
            </a:xfrm>
            <a:custGeom>
              <a:avLst/>
              <a:gdLst>
                <a:gd name="connsiteX0" fmla="*/ 914400 w 914400"/>
                <a:gd name="connsiteY0" fmla="*/ 431542 h 600043"/>
                <a:gd name="connsiteX1" fmla="*/ 643812 w 914400"/>
                <a:gd name="connsiteY1" fmla="*/ 2333 h 600043"/>
                <a:gd name="connsiteX2" fmla="*/ 401216 w 914400"/>
                <a:gd name="connsiteY2" fmla="*/ 599493 h 600043"/>
                <a:gd name="connsiteX3" fmla="*/ 177281 w 914400"/>
                <a:gd name="connsiteY3" fmla="*/ 114301 h 600043"/>
                <a:gd name="connsiteX4" fmla="*/ 0 w 914400"/>
                <a:gd name="connsiteY4" fmla="*/ 347566 h 6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600043">
                  <a:moveTo>
                    <a:pt x="914400" y="431542"/>
                  </a:moveTo>
                  <a:cubicBezTo>
                    <a:pt x="821871" y="202941"/>
                    <a:pt x="729343" y="-25659"/>
                    <a:pt x="643812" y="2333"/>
                  </a:cubicBezTo>
                  <a:cubicBezTo>
                    <a:pt x="558281" y="30325"/>
                    <a:pt x="478971" y="580832"/>
                    <a:pt x="401216" y="599493"/>
                  </a:cubicBezTo>
                  <a:cubicBezTo>
                    <a:pt x="323461" y="618154"/>
                    <a:pt x="244150" y="156289"/>
                    <a:pt x="177281" y="114301"/>
                  </a:cubicBezTo>
                  <a:cubicBezTo>
                    <a:pt x="110412" y="72313"/>
                    <a:pt x="48208" y="282252"/>
                    <a:pt x="0" y="347566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187F6A5-58C6-4973-9C9A-92D21FD2AC9A}"/>
              </a:ext>
            </a:extLst>
          </p:cNvPr>
          <p:cNvGrpSpPr/>
          <p:nvPr/>
        </p:nvGrpSpPr>
        <p:grpSpPr>
          <a:xfrm>
            <a:off x="9370274" y="2176960"/>
            <a:ext cx="497621" cy="399659"/>
            <a:chOff x="8791775" y="3213616"/>
            <a:chExt cx="497621" cy="399659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D8E4D16-43F3-4B52-ADC8-3FA8C7CF2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1775" y="3213616"/>
              <a:ext cx="0" cy="399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47E8D48D-1AB0-4623-842C-A3631E4EC558}"/>
                </a:ext>
              </a:extLst>
            </p:cNvPr>
            <p:cNvSpPr/>
            <p:nvPr/>
          </p:nvSpPr>
          <p:spPr>
            <a:xfrm>
              <a:off x="8791775" y="3364655"/>
              <a:ext cx="497621" cy="128690"/>
            </a:xfrm>
            <a:custGeom>
              <a:avLst/>
              <a:gdLst>
                <a:gd name="connsiteX0" fmla="*/ 914400 w 914400"/>
                <a:gd name="connsiteY0" fmla="*/ 431542 h 600043"/>
                <a:gd name="connsiteX1" fmla="*/ 643812 w 914400"/>
                <a:gd name="connsiteY1" fmla="*/ 2333 h 600043"/>
                <a:gd name="connsiteX2" fmla="*/ 401216 w 914400"/>
                <a:gd name="connsiteY2" fmla="*/ 599493 h 600043"/>
                <a:gd name="connsiteX3" fmla="*/ 177281 w 914400"/>
                <a:gd name="connsiteY3" fmla="*/ 114301 h 600043"/>
                <a:gd name="connsiteX4" fmla="*/ 0 w 914400"/>
                <a:gd name="connsiteY4" fmla="*/ 347566 h 6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600043">
                  <a:moveTo>
                    <a:pt x="914400" y="431542"/>
                  </a:moveTo>
                  <a:cubicBezTo>
                    <a:pt x="821871" y="202941"/>
                    <a:pt x="729343" y="-25659"/>
                    <a:pt x="643812" y="2333"/>
                  </a:cubicBezTo>
                  <a:cubicBezTo>
                    <a:pt x="558281" y="30325"/>
                    <a:pt x="478971" y="580832"/>
                    <a:pt x="401216" y="599493"/>
                  </a:cubicBezTo>
                  <a:cubicBezTo>
                    <a:pt x="323461" y="618154"/>
                    <a:pt x="244150" y="156289"/>
                    <a:pt x="177281" y="114301"/>
                  </a:cubicBezTo>
                  <a:cubicBezTo>
                    <a:pt x="110412" y="72313"/>
                    <a:pt x="48208" y="282252"/>
                    <a:pt x="0" y="347566"/>
                  </a:cubicBezTo>
                </a:path>
              </a:pathLst>
            </a:custGeom>
            <a:noFill/>
            <a:ln>
              <a:prstDash val="dashDot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E7DECF9-A365-4E09-913D-04CD18A52276}"/>
              </a:ext>
            </a:extLst>
          </p:cNvPr>
          <p:cNvSpPr txBox="1"/>
          <p:nvPr/>
        </p:nvSpPr>
        <p:spPr>
          <a:xfrm>
            <a:off x="1911576" y="3638146"/>
            <a:ext cx="5325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낚시도 </a:t>
            </a:r>
            <a:r>
              <a:rPr lang="en-US" altLang="ko-KR" dirty="0"/>
              <a:t>Passing </a:t>
            </a:r>
            <a:r>
              <a:rPr lang="ko-KR" altLang="en-US" dirty="0"/>
              <a:t>이다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Inserting/Safety,</a:t>
            </a:r>
            <a:r>
              <a:rPr lang="ko-KR" altLang="en-US" dirty="0"/>
              <a:t> </a:t>
            </a:r>
            <a:r>
              <a:rPr lang="en-US" altLang="ko-KR" dirty="0"/>
              <a:t>Field/Synthesis</a:t>
            </a:r>
            <a:r>
              <a:rPr lang="ko-KR" altLang="en-US" dirty="0"/>
              <a:t>는 동일 문제다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23A34D8-5DB0-4660-A046-77D78C6C251B}"/>
              </a:ext>
            </a:extLst>
          </p:cNvPr>
          <p:cNvGrpSpPr/>
          <p:nvPr/>
        </p:nvGrpSpPr>
        <p:grpSpPr>
          <a:xfrm>
            <a:off x="4349363" y="3592863"/>
            <a:ext cx="1203649" cy="933061"/>
            <a:chOff x="3222171" y="1726162"/>
            <a:chExt cx="1203649" cy="933061"/>
          </a:xfrm>
        </p:grpSpPr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32890697-1043-40EB-B2BA-F67F11251B51}"/>
                </a:ext>
              </a:extLst>
            </p:cNvPr>
            <p:cNvSpPr/>
            <p:nvPr/>
          </p:nvSpPr>
          <p:spPr>
            <a:xfrm>
              <a:off x="3222171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23D3781-A89B-42EA-B7CF-F0DC23986383}"/>
                </a:ext>
              </a:extLst>
            </p:cNvPr>
            <p:cNvCxnSpPr/>
            <p:nvPr/>
          </p:nvCxnSpPr>
          <p:spPr>
            <a:xfrm flipH="1">
              <a:off x="3987281" y="1856792"/>
              <a:ext cx="438539" cy="839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51D8C20B-B41C-4E6E-90F1-A150862E86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8898" y="1940767"/>
              <a:ext cx="208384" cy="16268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477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50254"/>
              </p:ext>
            </p:extLst>
          </p:nvPr>
        </p:nvGraphicFramePr>
        <p:xfrm>
          <a:off x="236756" y="408940"/>
          <a:ext cx="11331660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582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555479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1979801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1923647">
                  <a:extLst>
                    <a:ext uri="{9D8B030D-6E8A-4147-A177-3AD203B41FA5}">
                      <a16:colId xmlns:a16="http://schemas.microsoft.com/office/drawing/2014/main" val="1299161507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3053775706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967308105"/>
                    </a:ext>
                  </a:extLst>
                </a:gridCol>
                <a:gridCol w="554656">
                  <a:extLst>
                    <a:ext uri="{9D8B030D-6E8A-4147-A177-3AD203B41FA5}">
                      <a16:colId xmlns:a16="http://schemas.microsoft.com/office/drawing/2014/main" val="517486210"/>
                    </a:ext>
                  </a:extLst>
                </a:gridCol>
                <a:gridCol w="1392080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  <a:gridCol w="1392080">
                  <a:extLst>
                    <a:ext uri="{9D8B030D-6E8A-4147-A177-3AD203B41FA5}">
                      <a16:colId xmlns:a16="http://schemas.microsoft.com/office/drawing/2014/main" val="386529401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Collision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20040">
                <a:tc gridSpan="9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VR 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Feedback sensing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Main factor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variable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Prior 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타격감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2, 3, 6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Hammer, bat, </a:t>
                      </a:r>
                      <a:r>
                        <a:rPr lang="ko-KR" altLang="en-US" dirty="0" err="1"/>
                        <a:t>알깨기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bumping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b,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충격감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2, 3, 6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범프카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운석충돌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repulsion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b,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1, 4, 5, 7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Tennis,</a:t>
                      </a:r>
                    </a:p>
                    <a:p>
                      <a:pPr latinLnBrk="1"/>
                      <a:r>
                        <a:rPr lang="ko-KR" altLang="en-US" dirty="0" err="1"/>
                        <a:t>물수제비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pushing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표면 상태의 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Disney pat.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풍선터트리기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반동력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794489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0D76028-93EB-439B-9964-A9463E7240B3}"/>
              </a:ext>
            </a:extLst>
          </p:cNvPr>
          <p:cNvGrpSpPr/>
          <p:nvPr/>
        </p:nvGrpSpPr>
        <p:grpSpPr>
          <a:xfrm>
            <a:off x="9854552" y="991130"/>
            <a:ext cx="1203649" cy="1147664"/>
            <a:chOff x="1511559" y="1511559"/>
            <a:chExt cx="1203649" cy="1147664"/>
          </a:xfrm>
        </p:grpSpPr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03005F4F-0617-4941-8B00-4A137534B237}"/>
                </a:ext>
              </a:extLst>
            </p:cNvPr>
            <p:cNvSpPr/>
            <p:nvPr/>
          </p:nvSpPr>
          <p:spPr>
            <a:xfrm>
              <a:off x="1511559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801372D-375D-4DA8-95AC-2DE3E1E66371}"/>
                </a:ext>
              </a:extLst>
            </p:cNvPr>
            <p:cNvCxnSpPr/>
            <p:nvPr/>
          </p:nvCxnSpPr>
          <p:spPr>
            <a:xfrm flipH="1">
              <a:off x="2276669" y="185679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DBF3EE1-A5A7-4E72-ACCF-8121E411FC48}"/>
                </a:ext>
              </a:extLst>
            </p:cNvPr>
            <p:cNvCxnSpPr/>
            <p:nvPr/>
          </p:nvCxnSpPr>
          <p:spPr>
            <a:xfrm flipV="1">
              <a:off x="2276669" y="1511559"/>
              <a:ext cx="65315" cy="429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80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56186"/>
              </p:ext>
            </p:extLst>
          </p:nvPr>
        </p:nvGraphicFramePr>
        <p:xfrm>
          <a:off x="335079" y="180340"/>
          <a:ext cx="11331660" cy="64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582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555479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5336751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3043848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권리화 전략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예시</a:t>
                      </a:r>
                      <a:r>
                        <a:rPr lang="en-US" altLang="ko-KR" dirty="0"/>
                        <a:t>)_</a:t>
                      </a:r>
                      <a:r>
                        <a:rPr lang="en-US" altLang="ko-KR" dirty="0" err="1"/>
                        <a:t>Collision_Hitting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권리화요소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독립항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종속항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가상물체의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충돌시</a:t>
                      </a:r>
                      <a:r>
                        <a:rPr lang="ko-KR" altLang="en-US" dirty="0"/>
                        <a:t> 접촉각도에 따라 하드웨어에 </a:t>
                      </a:r>
                      <a:r>
                        <a:rPr lang="ko-KR" altLang="en-US" dirty="0" err="1"/>
                        <a:t>피드백되는</a:t>
                      </a:r>
                      <a:r>
                        <a:rPr lang="ko-KR" altLang="en-US" dirty="0"/>
                        <a:t> 힘의 크기가 제어됨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진행방향을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고려함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임계각도에 따라 </a:t>
                      </a:r>
                      <a:r>
                        <a:rPr lang="en-US" altLang="ko-KR" dirty="0"/>
                        <a:t>Pass/collision</a:t>
                      </a:r>
                      <a:r>
                        <a:rPr lang="ko-KR" altLang="en-US" dirty="0"/>
                        <a:t>이 달라짐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물체의 </a:t>
                      </a:r>
                      <a:r>
                        <a:rPr lang="ko-KR" altLang="en-US" dirty="0" err="1"/>
                        <a:t>충돌시</a:t>
                      </a:r>
                      <a:r>
                        <a:rPr lang="ko-KR" altLang="en-US" dirty="0"/>
                        <a:t> 가상물체의 </a:t>
                      </a:r>
                      <a:r>
                        <a:rPr lang="ko-KR" altLang="en-US" dirty="0" err="1"/>
                        <a:t>틴성계수에</a:t>
                      </a:r>
                      <a:r>
                        <a:rPr lang="ko-KR" altLang="en-US" dirty="0"/>
                        <a:t> 따라 힘 피드백 제어의 변수 중 적어도 하나를 달리하는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가상물체의 각도 및 속도를 고려한 </a:t>
                      </a:r>
                      <a:r>
                        <a:rPr lang="ko-KR" altLang="en-US" dirty="0" err="1"/>
                        <a:t>임계값에</a:t>
                      </a:r>
                      <a:r>
                        <a:rPr lang="ko-KR" altLang="en-US" dirty="0"/>
                        <a:t> 따라 </a:t>
                      </a:r>
                      <a:r>
                        <a:rPr lang="en-US" altLang="ko-KR" dirty="0"/>
                        <a:t>Pass/</a:t>
                      </a:r>
                      <a:r>
                        <a:rPr lang="en-US" altLang="ko-KR" dirty="0" err="1"/>
                        <a:t>collison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충돌시</a:t>
                      </a:r>
                      <a:r>
                        <a:rPr lang="ko-KR" altLang="en-US" dirty="0"/>
                        <a:t> 가상물체의 깨짐 유무에 따라 힘 피드백 제어의 변수 중 적어도 하나를 달리하는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깨짐이 발생하면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그렇지 않은 경우보다 피드백 힘의 크기가 적도록 제어함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가상환경에서 충돌하는 물체들이 서로 다른 성상을 </a:t>
                      </a:r>
                      <a:r>
                        <a:rPr lang="ko-KR" altLang="en-US" dirty="0" err="1"/>
                        <a:t>가질때</a:t>
                      </a:r>
                      <a:r>
                        <a:rPr lang="ko-KR" altLang="en-US" dirty="0"/>
                        <a:t> 이를 고려하여 </a:t>
                      </a:r>
                      <a:r>
                        <a:rPr lang="ko-KR" altLang="en-US" dirty="0" err="1"/>
                        <a:t>피드백되는</a:t>
                      </a:r>
                      <a:r>
                        <a:rPr lang="ko-KR" altLang="en-US" dirty="0"/>
                        <a:t> 힘의 크기를 달리하는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임계각도에 따라 </a:t>
                      </a:r>
                      <a:r>
                        <a:rPr lang="en-US" altLang="ko-KR" dirty="0"/>
                        <a:t>pass/collision</a:t>
                      </a:r>
                      <a:r>
                        <a:rPr lang="ko-KR" altLang="en-US"/>
                        <a:t>이 달라짐</a:t>
                      </a: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0D76028-93EB-439B-9964-A9463E7240B3}"/>
              </a:ext>
            </a:extLst>
          </p:cNvPr>
          <p:cNvGrpSpPr/>
          <p:nvPr/>
        </p:nvGrpSpPr>
        <p:grpSpPr>
          <a:xfrm>
            <a:off x="9854552" y="991130"/>
            <a:ext cx="1203649" cy="1147664"/>
            <a:chOff x="1511559" y="1511559"/>
            <a:chExt cx="1203649" cy="1147664"/>
          </a:xfrm>
        </p:grpSpPr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03005F4F-0617-4941-8B00-4A137534B237}"/>
                </a:ext>
              </a:extLst>
            </p:cNvPr>
            <p:cNvSpPr/>
            <p:nvPr/>
          </p:nvSpPr>
          <p:spPr>
            <a:xfrm>
              <a:off x="1511559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801372D-375D-4DA8-95AC-2DE3E1E66371}"/>
                </a:ext>
              </a:extLst>
            </p:cNvPr>
            <p:cNvCxnSpPr/>
            <p:nvPr/>
          </p:nvCxnSpPr>
          <p:spPr>
            <a:xfrm flipH="1">
              <a:off x="2276669" y="185679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DBF3EE1-A5A7-4E72-ACCF-8121E411FC48}"/>
                </a:ext>
              </a:extLst>
            </p:cNvPr>
            <p:cNvCxnSpPr/>
            <p:nvPr/>
          </p:nvCxnSpPr>
          <p:spPr>
            <a:xfrm flipV="1">
              <a:off x="2276669" y="1511559"/>
              <a:ext cx="65315" cy="429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01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07"/>
              </p:ext>
            </p:extLst>
          </p:nvPr>
        </p:nvGraphicFramePr>
        <p:xfrm>
          <a:off x="246087" y="134620"/>
          <a:ext cx="11331660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582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555479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1979801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1923647">
                  <a:extLst>
                    <a:ext uri="{9D8B030D-6E8A-4147-A177-3AD203B41FA5}">
                      <a16:colId xmlns:a16="http://schemas.microsoft.com/office/drawing/2014/main" val="1299161507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3053775706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967308105"/>
                    </a:ext>
                  </a:extLst>
                </a:gridCol>
                <a:gridCol w="554656">
                  <a:extLst>
                    <a:ext uri="{9D8B030D-6E8A-4147-A177-3AD203B41FA5}">
                      <a16:colId xmlns:a16="http://schemas.microsoft.com/office/drawing/2014/main" val="517486210"/>
                    </a:ext>
                  </a:extLst>
                </a:gridCol>
                <a:gridCol w="1392080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  <a:gridCol w="1392080">
                  <a:extLst>
                    <a:ext uri="{9D8B030D-6E8A-4147-A177-3AD203B41FA5}">
                      <a16:colId xmlns:a16="http://schemas.microsoft.com/office/drawing/2014/main" val="386529401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Passing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posture,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baseline="30000" dirty="0"/>
                        <a:t>9)</a:t>
                      </a:r>
                      <a:r>
                        <a:rPr lang="en-US" altLang="ko-KR" dirty="0"/>
                        <a:t>Environment Flow(Vel. Dir.), </a:t>
                      </a:r>
                      <a:r>
                        <a:rPr lang="en-US" altLang="ko-KR" baseline="30000" dirty="0"/>
                        <a:t>10)</a:t>
                      </a:r>
                      <a:r>
                        <a:rPr lang="en-US" altLang="ko-KR" dirty="0"/>
                        <a:t>Environment density, </a:t>
                      </a:r>
                      <a:r>
                        <a:rPr lang="en-US" altLang="ko-KR" baseline="30000" dirty="0"/>
                        <a:t>11)</a:t>
                      </a:r>
                      <a:r>
                        <a:rPr lang="en-US" altLang="ko-KR" dirty="0"/>
                        <a:t>Boundary effect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20040">
                <a:tc gridSpan="9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VR 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Feedback sensing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Main factor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variable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Prior 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9, 10, 11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낚시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Penetration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b,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이질감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7, 9, 10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잠수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굴절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Impaction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b,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정지감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4, 6, 10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Tug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해방감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3, 10, 11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못빼기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8AEA2F49-3A79-4FA7-ADCB-E0AB7BEB73C2}"/>
              </a:ext>
            </a:extLst>
          </p:cNvPr>
          <p:cNvGrpSpPr/>
          <p:nvPr/>
        </p:nvGrpSpPr>
        <p:grpSpPr>
          <a:xfrm>
            <a:off x="9741452" y="817356"/>
            <a:ext cx="1203649" cy="933061"/>
            <a:chOff x="3222171" y="1726162"/>
            <a:chExt cx="1203649" cy="933061"/>
          </a:xfrm>
        </p:grpSpPr>
        <p:sp>
          <p:nvSpPr>
            <p:cNvPr id="4" name="원호 3">
              <a:extLst>
                <a:ext uri="{FF2B5EF4-FFF2-40B4-BE49-F238E27FC236}">
                  <a16:creationId xmlns:a16="http://schemas.microsoft.com/office/drawing/2014/main" id="{E587FE2C-D4C9-4746-BA3E-81189DF1868E}"/>
                </a:ext>
              </a:extLst>
            </p:cNvPr>
            <p:cNvSpPr/>
            <p:nvPr/>
          </p:nvSpPr>
          <p:spPr>
            <a:xfrm>
              <a:off x="3222171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C493116-D6D4-4190-8D7F-33DF080DC8CF}"/>
                </a:ext>
              </a:extLst>
            </p:cNvPr>
            <p:cNvCxnSpPr/>
            <p:nvPr/>
          </p:nvCxnSpPr>
          <p:spPr>
            <a:xfrm flipH="1">
              <a:off x="3987281" y="185679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A473B48-2F9D-4225-BFD5-6CD4DBFE4C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1576" y="1940767"/>
              <a:ext cx="245705" cy="19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2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38044"/>
              </p:ext>
            </p:extLst>
          </p:nvPr>
        </p:nvGraphicFramePr>
        <p:xfrm>
          <a:off x="246087" y="134620"/>
          <a:ext cx="11331660" cy="659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582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555479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1979801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1923647">
                  <a:extLst>
                    <a:ext uri="{9D8B030D-6E8A-4147-A177-3AD203B41FA5}">
                      <a16:colId xmlns:a16="http://schemas.microsoft.com/office/drawing/2014/main" val="1299161507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3053775706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967308105"/>
                    </a:ext>
                  </a:extLst>
                </a:gridCol>
                <a:gridCol w="554656">
                  <a:extLst>
                    <a:ext uri="{9D8B030D-6E8A-4147-A177-3AD203B41FA5}">
                      <a16:colId xmlns:a16="http://schemas.microsoft.com/office/drawing/2014/main" val="517486210"/>
                    </a:ext>
                  </a:extLst>
                </a:gridCol>
                <a:gridCol w="1222868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  <a:gridCol w="1561292">
                  <a:extLst>
                    <a:ext uri="{9D8B030D-6E8A-4147-A177-3AD203B41FA5}">
                      <a16:colId xmlns:a16="http://schemas.microsoft.com/office/drawing/2014/main" val="386529401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Contact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posture,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baseline="30000" dirty="0"/>
                        <a:t>9)</a:t>
                      </a:r>
                      <a:r>
                        <a:rPr lang="en-US" altLang="ko-KR" dirty="0"/>
                        <a:t>Environment Flow(Vel. Dir.), </a:t>
                      </a:r>
                      <a:r>
                        <a:rPr lang="en-US" altLang="ko-KR" baseline="30000" dirty="0"/>
                        <a:t>10)</a:t>
                      </a:r>
                      <a:r>
                        <a:rPr lang="en-US" altLang="ko-KR" dirty="0"/>
                        <a:t>Environment density, </a:t>
                      </a:r>
                      <a:r>
                        <a:rPr lang="en-US" altLang="ko-KR" baseline="30000" dirty="0"/>
                        <a:t>11)</a:t>
                      </a:r>
                      <a:r>
                        <a:rPr lang="en-US" altLang="ko-KR" dirty="0"/>
                        <a:t>Boundary effect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12)</a:t>
                      </a:r>
                      <a:r>
                        <a:rPr lang="en-US" altLang="ko-KR" dirty="0"/>
                        <a:t>Friction efficiency,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13)</a:t>
                      </a:r>
                      <a:r>
                        <a:rPr lang="en-US" altLang="ko-KR" dirty="0"/>
                        <a:t>Lubrication,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14)</a:t>
                      </a:r>
                      <a:r>
                        <a:rPr lang="en-US" altLang="ko-KR" dirty="0"/>
                        <a:t>Embossing,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15)</a:t>
                      </a:r>
                      <a:r>
                        <a:rPr lang="en-US" altLang="ko-KR" dirty="0"/>
                        <a:t>shape of surface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20040">
                <a:tc gridSpan="9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VR 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Feedback sensing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Main factor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variable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Prior 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표면질감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12, 13, 14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쓰다듬기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필기감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12, 14, 15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용접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Painting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눅눅감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13, 15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페인팅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버터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잼 바르기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필압감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2, 5, 11, 12, 13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풍선누르기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얼음판 걷기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Sliding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b,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경쾌함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12, 13, 14, 15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썰매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701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8FAB9E14-F05A-4F21-9876-3359F81D449B}"/>
              </a:ext>
            </a:extLst>
          </p:cNvPr>
          <p:cNvGrpSpPr/>
          <p:nvPr/>
        </p:nvGrpSpPr>
        <p:grpSpPr>
          <a:xfrm>
            <a:off x="8714692" y="859300"/>
            <a:ext cx="1262744" cy="951721"/>
            <a:chOff x="5022980" y="1707502"/>
            <a:chExt cx="1262744" cy="951721"/>
          </a:xfrm>
        </p:grpSpPr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CC5E6A3E-8F08-44E7-BC6A-CF6E876024F4}"/>
                </a:ext>
              </a:extLst>
            </p:cNvPr>
            <p:cNvSpPr/>
            <p:nvPr/>
          </p:nvSpPr>
          <p:spPr>
            <a:xfrm>
              <a:off x="5022980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2BDDEBC-9367-4189-9B81-D3BD8F2D4531}"/>
                </a:ext>
              </a:extLst>
            </p:cNvPr>
            <p:cNvCxnSpPr/>
            <p:nvPr/>
          </p:nvCxnSpPr>
          <p:spPr>
            <a:xfrm flipH="1">
              <a:off x="5847185" y="2001417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37AC4C6-024A-420D-8493-9A72EE4C64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7380" y="1770483"/>
              <a:ext cx="90196" cy="205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6F7E660-EB6C-4AE7-87E8-48DCD7551435}"/>
                </a:ext>
              </a:extLst>
            </p:cNvPr>
            <p:cNvCxnSpPr/>
            <p:nvPr/>
          </p:nvCxnSpPr>
          <p:spPr>
            <a:xfrm flipH="1">
              <a:off x="5634135" y="170750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009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29967"/>
              </p:ext>
            </p:extLst>
          </p:nvPr>
        </p:nvGraphicFramePr>
        <p:xfrm>
          <a:off x="246087" y="81280"/>
          <a:ext cx="11331660" cy="67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446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300615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1979801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1923647">
                  <a:extLst>
                    <a:ext uri="{9D8B030D-6E8A-4147-A177-3AD203B41FA5}">
                      <a16:colId xmlns:a16="http://schemas.microsoft.com/office/drawing/2014/main" val="1299161507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3053775706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967308105"/>
                    </a:ext>
                  </a:extLst>
                </a:gridCol>
                <a:gridCol w="554656">
                  <a:extLst>
                    <a:ext uri="{9D8B030D-6E8A-4147-A177-3AD203B41FA5}">
                      <a16:colId xmlns:a16="http://schemas.microsoft.com/office/drawing/2014/main" val="517486210"/>
                    </a:ext>
                  </a:extLst>
                </a:gridCol>
                <a:gridCol w="1222868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  <a:gridCol w="1561292">
                  <a:extLst>
                    <a:ext uri="{9D8B030D-6E8A-4147-A177-3AD203B41FA5}">
                      <a16:colId xmlns:a16="http://schemas.microsoft.com/office/drawing/2014/main" val="386529401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Inserting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and safety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posture,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baseline="30000" dirty="0"/>
                        <a:t>9)</a:t>
                      </a:r>
                      <a:r>
                        <a:rPr lang="en-US" altLang="ko-KR" dirty="0"/>
                        <a:t>Environment Flow(Vel. Dir.), </a:t>
                      </a:r>
                      <a:r>
                        <a:rPr lang="en-US" altLang="ko-KR" baseline="30000" dirty="0"/>
                        <a:t>10)</a:t>
                      </a:r>
                      <a:r>
                        <a:rPr lang="en-US" altLang="ko-KR" dirty="0"/>
                        <a:t>Environment density, </a:t>
                      </a:r>
                      <a:r>
                        <a:rPr lang="en-US" altLang="ko-KR" baseline="30000" dirty="0"/>
                        <a:t>11)</a:t>
                      </a:r>
                      <a:r>
                        <a:rPr lang="en-US" altLang="ko-KR" dirty="0"/>
                        <a:t>Boundary effect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12)</a:t>
                      </a:r>
                      <a:r>
                        <a:rPr lang="en-US" altLang="ko-KR" dirty="0"/>
                        <a:t>Friction efficiency,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13)</a:t>
                      </a:r>
                      <a:r>
                        <a:rPr lang="en-US" altLang="ko-KR" dirty="0"/>
                        <a:t>Lubrication,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14)</a:t>
                      </a:r>
                      <a:r>
                        <a:rPr lang="en-US" altLang="ko-KR" dirty="0"/>
                        <a:t>Embossing,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15)</a:t>
                      </a:r>
                      <a:r>
                        <a:rPr lang="en-US" altLang="ko-KR" dirty="0"/>
                        <a:t>shape of surface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30000" dirty="0"/>
                        <a:t>16)</a:t>
                      </a:r>
                      <a:r>
                        <a:rPr lang="en-US" altLang="ko-KR" dirty="0"/>
                        <a:t>Relative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distance,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17)</a:t>
                      </a:r>
                      <a:r>
                        <a:rPr lang="en-US" altLang="ko-KR" dirty="0"/>
                        <a:t>Approaching velocity,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18)</a:t>
                      </a:r>
                      <a:r>
                        <a:rPr lang="en-US" altLang="ko-KR" dirty="0"/>
                        <a:t>Virtual Deadline,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19)</a:t>
                      </a:r>
                      <a:r>
                        <a:rPr lang="en-US" altLang="ko-KR" dirty="0"/>
                        <a:t>Target direction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20040">
                <a:tc gridSpan="9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VR 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Feedback sensing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Main factor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variable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Prior 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Assembling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반발감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16, 17, 18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레고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조립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Dissembling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16, 17, 18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원자봉</a:t>
                      </a:r>
                      <a:r>
                        <a:rPr lang="ko-KR" altLang="en-US" dirty="0"/>
                        <a:t> 빼기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폭발물 해체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Guide/leading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b,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해방감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17, 19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자세교정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차량유도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Free passing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b,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해방감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16, 17, 18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미로찾기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8CCA736A-B58E-4D85-B9A8-3AC204B65E1A}"/>
              </a:ext>
            </a:extLst>
          </p:cNvPr>
          <p:cNvGrpSpPr/>
          <p:nvPr/>
        </p:nvGrpSpPr>
        <p:grpSpPr>
          <a:xfrm>
            <a:off x="7807334" y="915096"/>
            <a:ext cx="2077616" cy="881744"/>
            <a:chOff x="8002556" y="1929880"/>
            <a:chExt cx="2077616" cy="881744"/>
          </a:xfrm>
        </p:grpSpPr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23843B0E-6BD6-41BB-8B7D-28C123FBE7BE}"/>
                </a:ext>
              </a:extLst>
            </p:cNvPr>
            <p:cNvSpPr/>
            <p:nvPr/>
          </p:nvSpPr>
          <p:spPr>
            <a:xfrm rot="16200000">
              <a:off x="9198429" y="18785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AD74EE13-1147-4F85-8AD2-1462B1E14251}"/>
                </a:ext>
              </a:extLst>
            </p:cNvPr>
            <p:cNvSpPr/>
            <p:nvPr/>
          </p:nvSpPr>
          <p:spPr>
            <a:xfrm>
              <a:off x="8002556" y="1929880"/>
              <a:ext cx="933061" cy="881744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85EAECB-EB25-44DB-9476-15BE6CAE13DC}"/>
                </a:ext>
              </a:extLst>
            </p:cNvPr>
            <p:cNvCxnSpPr>
              <a:cxnSpLocks/>
            </p:cNvCxnSpPr>
            <p:nvPr/>
          </p:nvCxnSpPr>
          <p:spPr>
            <a:xfrm>
              <a:off x="9040586" y="2065953"/>
              <a:ext cx="0" cy="304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CF2ED25-0A2F-4BF3-9157-22B720FE569B}"/>
              </a:ext>
            </a:extLst>
          </p:cNvPr>
          <p:cNvGrpSpPr/>
          <p:nvPr/>
        </p:nvGrpSpPr>
        <p:grpSpPr>
          <a:xfrm>
            <a:off x="9451918" y="915096"/>
            <a:ext cx="2125829" cy="881744"/>
            <a:chOff x="4660639" y="3211283"/>
            <a:chExt cx="2125829" cy="881744"/>
          </a:xfrm>
        </p:grpSpPr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7216A3F6-B42F-43C1-89E5-05BABEECBE86}"/>
                </a:ext>
              </a:extLst>
            </p:cNvPr>
            <p:cNvSpPr/>
            <p:nvPr/>
          </p:nvSpPr>
          <p:spPr>
            <a:xfrm rot="16200000">
              <a:off x="5904725" y="3185625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158F815A-F921-407B-A4D7-DE58CC65C038}"/>
                </a:ext>
              </a:extLst>
            </p:cNvPr>
            <p:cNvSpPr/>
            <p:nvPr/>
          </p:nvSpPr>
          <p:spPr>
            <a:xfrm>
              <a:off x="4660639" y="3211283"/>
              <a:ext cx="933061" cy="881744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D8A805F-5D1E-4DA1-A141-BAB32A9B9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553" y="3252497"/>
              <a:ext cx="0" cy="399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068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38644"/>
              </p:ext>
            </p:extLst>
          </p:nvPr>
        </p:nvGraphicFramePr>
        <p:xfrm>
          <a:off x="246087" y="81280"/>
          <a:ext cx="11331660" cy="6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446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300615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1979801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1923647">
                  <a:extLst>
                    <a:ext uri="{9D8B030D-6E8A-4147-A177-3AD203B41FA5}">
                      <a16:colId xmlns:a16="http://schemas.microsoft.com/office/drawing/2014/main" val="1299161507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3053775706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967308105"/>
                    </a:ext>
                  </a:extLst>
                </a:gridCol>
                <a:gridCol w="554656">
                  <a:extLst>
                    <a:ext uri="{9D8B030D-6E8A-4147-A177-3AD203B41FA5}">
                      <a16:colId xmlns:a16="http://schemas.microsoft.com/office/drawing/2014/main" val="517486210"/>
                    </a:ext>
                  </a:extLst>
                </a:gridCol>
                <a:gridCol w="1222868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  <a:gridCol w="1561292">
                  <a:extLst>
                    <a:ext uri="{9D8B030D-6E8A-4147-A177-3AD203B41FA5}">
                      <a16:colId xmlns:a16="http://schemas.microsoft.com/office/drawing/2014/main" val="386529401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and synthesis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posture,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baseline="30000" dirty="0"/>
                        <a:t>9)</a:t>
                      </a:r>
                      <a:r>
                        <a:rPr lang="en-US" altLang="ko-KR" dirty="0"/>
                        <a:t>Environment Flow(Vel. Dir.), </a:t>
                      </a:r>
                      <a:r>
                        <a:rPr lang="en-US" altLang="ko-KR" baseline="30000" dirty="0"/>
                        <a:t>10)</a:t>
                      </a:r>
                      <a:r>
                        <a:rPr lang="en-US" altLang="ko-KR" dirty="0"/>
                        <a:t>Environment density, </a:t>
                      </a:r>
                      <a:r>
                        <a:rPr lang="en-US" altLang="ko-KR" baseline="30000" dirty="0"/>
                        <a:t>11)</a:t>
                      </a:r>
                      <a:r>
                        <a:rPr lang="en-US" altLang="ko-KR" dirty="0"/>
                        <a:t>Boundary effect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12)</a:t>
                      </a:r>
                      <a:r>
                        <a:rPr lang="en-US" altLang="ko-KR" dirty="0"/>
                        <a:t>Friction efficiency,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13)</a:t>
                      </a:r>
                      <a:r>
                        <a:rPr lang="en-US" altLang="ko-KR" dirty="0"/>
                        <a:t>Lubrication,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14)</a:t>
                      </a:r>
                      <a:r>
                        <a:rPr lang="en-US" altLang="ko-KR" dirty="0"/>
                        <a:t>Embossing,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15)</a:t>
                      </a:r>
                      <a:r>
                        <a:rPr lang="en-US" altLang="ko-KR" dirty="0"/>
                        <a:t>shape of surface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30000" dirty="0"/>
                        <a:t>16)</a:t>
                      </a:r>
                      <a:r>
                        <a:rPr lang="en-US" altLang="ko-KR" dirty="0"/>
                        <a:t>Relative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distance,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17)</a:t>
                      </a:r>
                      <a:r>
                        <a:rPr lang="en-US" altLang="ko-KR" dirty="0"/>
                        <a:t>Approaching velocity,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18)</a:t>
                      </a:r>
                      <a:r>
                        <a:rPr lang="en-US" altLang="ko-KR" dirty="0"/>
                        <a:t>Virtual Deadline,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19)</a:t>
                      </a:r>
                      <a:r>
                        <a:rPr lang="en-US" altLang="ko-KR" dirty="0"/>
                        <a:t>Target direction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30000" dirty="0"/>
                        <a:t>20)</a:t>
                      </a:r>
                      <a:r>
                        <a:rPr lang="en-US" altLang="ko-KR" dirty="0"/>
                        <a:t>Frequency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impact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20040">
                <a:tc gridSpan="9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VR 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Feedback sensing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Main factor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variable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Prior 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쏠림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9, 16, 17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블랙홀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자석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Influencing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쏠림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밀림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16, 20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태양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b,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긴장감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편함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음산함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따뜻한 햇살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귀신출현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B95B0E-BA10-4C66-95EC-EAE9023146E4}"/>
              </a:ext>
            </a:extLst>
          </p:cNvPr>
          <p:cNvGrpSpPr/>
          <p:nvPr/>
        </p:nvGrpSpPr>
        <p:grpSpPr>
          <a:xfrm>
            <a:off x="8568506" y="898521"/>
            <a:ext cx="497621" cy="399659"/>
            <a:chOff x="7533691" y="3236942"/>
            <a:chExt cx="497621" cy="399659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D92B030-E9B4-4217-8C00-1193219DC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3691" y="3236942"/>
              <a:ext cx="0" cy="399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0478E7E-6629-495C-A14F-94229DAC2BF9}"/>
                </a:ext>
              </a:extLst>
            </p:cNvPr>
            <p:cNvSpPr/>
            <p:nvPr/>
          </p:nvSpPr>
          <p:spPr>
            <a:xfrm>
              <a:off x="7533691" y="3387981"/>
              <a:ext cx="497621" cy="128690"/>
            </a:xfrm>
            <a:custGeom>
              <a:avLst/>
              <a:gdLst>
                <a:gd name="connsiteX0" fmla="*/ 914400 w 914400"/>
                <a:gd name="connsiteY0" fmla="*/ 431542 h 600043"/>
                <a:gd name="connsiteX1" fmla="*/ 643812 w 914400"/>
                <a:gd name="connsiteY1" fmla="*/ 2333 h 600043"/>
                <a:gd name="connsiteX2" fmla="*/ 401216 w 914400"/>
                <a:gd name="connsiteY2" fmla="*/ 599493 h 600043"/>
                <a:gd name="connsiteX3" fmla="*/ 177281 w 914400"/>
                <a:gd name="connsiteY3" fmla="*/ 114301 h 600043"/>
                <a:gd name="connsiteX4" fmla="*/ 0 w 914400"/>
                <a:gd name="connsiteY4" fmla="*/ 347566 h 6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600043">
                  <a:moveTo>
                    <a:pt x="914400" y="431542"/>
                  </a:moveTo>
                  <a:cubicBezTo>
                    <a:pt x="821871" y="202941"/>
                    <a:pt x="729343" y="-25659"/>
                    <a:pt x="643812" y="2333"/>
                  </a:cubicBezTo>
                  <a:cubicBezTo>
                    <a:pt x="558281" y="30325"/>
                    <a:pt x="478971" y="580832"/>
                    <a:pt x="401216" y="599493"/>
                  </a:cubicBezTo>
                  <a:cubicBezTo>
                    <a:pt x="323461" y="618154"/>
                    <a:pt x="244150" y="156289"/>
                    <a:pt x="177281" y="114301"/>
                  </a:cubicBezTo>
                  <a:cubicBezTo>
                    <a:pt x="110412" y="72313"/>
                    <a:pt x="48208" y="282252"/>
                    <a:pt x="0" y="347566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96C1216-E010-4B13-80F4-4E8F3CE941DA}"/>
              </a:ext>
            </a:extLst>
          </p:cNvPr>
          <p:cNvGrpSpPr/>
          <p:nvPr/>
        </p:nvGrpSpPr>
        <p:grpSpPr>
          <a:xfrm>
            <a:off x="9787963" y="844871"/>
            <a:ext cx="497621" cy="399659"/>
            <a:chOff x="8791775" y="3213616"/>
            <a:chExt cx="497621" cy="399659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3C6A7C5-64B8-4DE6-8830-AB92850A4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1775" y="3213616"/>
              <a:ext cx="0" cy="399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869894A-5DFF-4612-AB4B-6CD4C06D4E0F}"/>
                </a:ext>
              </a:extLst>
            </p:cNvPr>
            <p:cNvSpPr/>
            <p:nvPr/>
          </p:nvSpPr>
          <p:spPr>
            <a:xfrm>
              <a:off x="8791775" y="3364655"/>
              <a:ext cx="497621" cy="128690"/>
            </a:xfrm>
            <a:custGeom>
              <a:avLst/>
              <a:gdLst>
                <a:gd name="connsiteX0" fmla="*/ 914400 w 914400"/>
                <a:gd name="connsiteY0" fmla="*/ 431542 h 600043"/>
                <a:gd name="connsiteX1" fmla="*/ 643812 w 914400"/>
                <a:gd name="connsiteY1" fmla="*/ 2333 h 600043"/>
                <a:gd name="connsiteX2" fmla="*/ 401216 w 914400"/>
                <a:gd name="connsiteY2" fmla="*/ 599493 h 600043"/>
                <a:gd name="connsiteX3" fmla="*/ 177281 w 914400"/>
                <a:gd name="connsiteY3" fmla="*/ 114301 h 600043"/>
                <a:gd name="connsiteX4" fmla="*/ 0 w 914400"/>
                <a:gd name="connsiteY4" fmla="*/ 347566 h 6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600043">
                  <a:moveTo>
                    <a:pt x="914400" y="431542"/>
                  </a:moveTo>
                  <a:cubicBezTo>
                    <a:pt x="821871" y="202941"/>
                    <a:pt x="729343" y="-25659"/>
                    <a:pt x="643812" y="2333"/>
                  </a:cubicBezTo>
                  <a:cubicBezTo>
                    <a:pt x="558281" y="30325"/>
                    <a:pt x="478971" y="580832"/>
                    <a:pt x="401216" y="599493"/>
                  </a:cubicBezTo>
                  <a:cubicBezTo>
                    <a:pt x="323461" y="618154"/>
                    <a:pt x="244150" y="156289"/>
                    <a:pt x="177281" y="114301"/>
                  </a:cubicBezTo>
                  <a:cubicBezTo>
                    <a:pt x="110412" y="72313"/>
                    <a:pt x="48208" y="282252"/>
                    <a:pt x="0" y="347566"/>
                  </a:cubicBezTo>
                </a:path>
              </a:pathLst>
            </a:custGeom>
            <a:noFill/>
            <a:ln>
              <a:prstDash val="dashDot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987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E6779A-57F8-4607-AD60-5A1E9ECBD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76306"/>
              </p:ext>
            </p:extLst>
          </p:nvPr>
        </p:nvGraphicFramePr>
        <p:xfrm>
          <a:off x="878839" y="706577"/>
          <a:ext cx="10434321" cy="5657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418">
                  <a:extLst>
                    <a:ext uri="{9D8B030D-6E8A-4147-A177-3AD203B41FA5}">
                      <a16:colId xmlns:a16="http://schemas.microsoft.com/office/drawing/2014/main" val="1145310048"/>
                    </a:ext>
                  </a:extLst>
                </a:gridCol>
                <a:gridCol w="1474237">
                  <a:extLst>
                    <a:ext uri="{9D8B030D-6E8A-4147-A177-3AD203B41FA5}">
                      <a16:colId xmlns:a16="http://schemas.microsoft.com/office/drawing/2014/main" val="114742017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61779607"/>
                    </a:ext>
                  </a:extLst>
                </a:gridCol>
                <a:gridCol w="2043404">
                  <a:extLst>
                    <a:ext uri="{9D8B030D-6E8A-4147-A177-3AD203B41FA5}">
                      <a16:colId xmlns:a16="http://schemas.microsoft.com/office/drawing/2014/main" val="3344297282"/>
                    </a:ext>
                  </a:extLst>
                </a:gridCol>
                <a:gridCol w="1689436">
                  <a:extLst>
                    <a:ext uri="{9D8B030D-6E8A-4147-A177-3AD203B41FA5}">
                      <a16:colId xmlns:a16="http://schemas.microsoft.com/office/drawing/2014/main" val="3496349407"/>
                    </a:ext>
                  </a:extLst>
                </a:gridCol>
                <a:gridCol w="438092">
                  <a:extLst>
                    <a:ext uri="{9D8B030D-6E8A-4147-A177-3AD203B41FA5}">
                      <a16:colId xmlns:a16="http://schemas.microsoft.com/office/drawing/2014/main" val="89162542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163763527"/>
                    </a:ext>
                  </a:extLst>
                </a:gridCol>
                <a:gridCol w="389415">
                  <a:extLst>
                    <a:ext uri="{9D8B030D-6E8A-4147-A177-3AD203B41FA5}">
                      <a16:colId xmlns:a16="http://schemas.microsoft.com/office/drawing/2014/main" val="2844793099"/>
                    </a:ext>
                  </a:extLst>
                </a:gridCol>
                <a:gridCol w="1216995">
                  <a:extLst>
                    <a:ext uri="{9D8B030D-6E8A-4147-A177-3AD203B41FA5}">
                      <a16:colId xmlns:a16="http://schemas.microsoft.com/office/drawing/2014/main" val="862369932"/>
                    </a:ext>
                  </a:extLst>
                </a:gridCol>
              </a:tblGrid>
              <a:tr h="17405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Event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VR object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Feedback sensing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Main factor</a:t>
                      </a:r>
                      <a:endParaRPr lang="ko-KR" altLang="en-US" sz="1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variable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Prior art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13922"/>
                  </a:ext>
                </a:extLst>
              </a:tr>
              <a:tr h="14907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Collision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타격감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2, 3, 6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96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bumping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충격감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2, 3, 6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7336"/>
                  </a:ext>
                </a:extLst>
              </a:tr>
              <a:tr h="1306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repulsion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1, 4, 5, 7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78259"/>
                  </a:ext>
                </a:extLst>
              </a:tr>
              <a:tr h="1368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pushing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표면 상태의 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2884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Firing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반동력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4210"/>
                  </a:ext>
                </a:extLst>
              </a:tr>
              <a:tr h="26108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Passing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Extraction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저항감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9, 10, 11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390397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Penetration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이질감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7, 9, 10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80520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Impaction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정지감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4, 6, 10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01100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Tug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해방감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3, 10, 11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9829"/>
                  </a:ext>
                </a:extLst>
              </a:tr>
              <a:tr h="26108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Contact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Touching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표면질감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12, 13, 14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23294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Writing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필기감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12, 14, 15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7155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Painting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눅눅감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13, 15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2532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Pressing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필압감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2, 5, 11, 12, 13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3630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Sliding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경쾌함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12, 13, 14, 15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64187"/>
                  </a:ext>
                </a:extLst>
              </a:tr>
              <a:tr h="26108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Inserting &amp; safety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Assembling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반발감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135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Dissembling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463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Guide/leading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해방감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17, 19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511502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Free passing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해방감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0054"/>
                  </a:ext>
                </a:extLst>
              </a:tr>
              <a:tr h="26108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Field &amp; Synthesis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Pulling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쏠림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9, 16, 17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62717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Influencing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쏠림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밀림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33389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Mood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긴장감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편함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음산함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291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6731CB2-BB73-4409-ABF2-7BDC7F1DA49D}"/>
              </a:ext>
            </a:extLst>
          </p:cNvPr>
          <p:cNvSpPr txBox="1"/>
          <p:nvPr/>
        </p:nvSpPr>
        <p:spPr>
          <a:xfrm>
            <a:off x="520520" y="244912"/>
            <a:ext cx="3467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Fishing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62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E6779A-57F8-4607-AD60-5A1E9ECBD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304459"/>
              </p:ext>
            </p:extLst>
          </p:nvPr>
        </p:nvGraphicFramePr>
        <p:xfrm>
          <a:off x="878839" y="706577"/>
          <a:ext cx="10434321" cy="5657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418">
                  <a:extLst>
                    <a:ext uri="{9D8B030D-6E8A-4147-A177-3AD203B41FA5}">
                      <a16:colId xmlns:a16="http://schemas.microsoft.com/office/drawing/2014/main" val="1145310048"/>
                    </a:ext>
                  </a:extLst>
                </a:gridCol>
                <a:gridCol w="1474237">
                  <a:extLst>
                    <a:ext uri="{9D8B030D-6E8A-4147-A177-3AD203B41FA5}">
                      <a16:colId xmlns:a16="http://schemas.microsoft.com/office/drawing/2014/main" val="114742017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61779607"/>
                    </a:ext>
                  </a:extLst>
                </a:gridCol>
                <a:gridCol w="2043404">
                  <a:extLst>
                    <a:ext uri="{9D8B030D-6E8A-4147-A177-3AD203B41FA5}">
                      <a16:colId xmlns:a16="http://schemas.microsoft.com/office/drawing/2014/main" val="3344297282"/>
                    </a:ext>
                  </a:extLst>
                </a:gridCol>
                <a:gridCol w="1689436">
                  <a:extLst>
                    <a:ext uri="{9D8B030D-6E8A-4147-A177-3AD203B41FA5}">
                      <a16:colId xmlns:a16="http://schemas.microsoft.com/office/drawing/2014/main" val="3496349407"/>
                    </a:ext>
                  </a:extLst>
                </a:gridCol>
                <a:gridCol w="438092">
                  <a:extLst>
                    <a:ext uri="{9D8B030D-6E8A-4147-A177-3AD203B41FA5}">
                      <a16:colId xmlns:a16="http://schemas.microsoft.com/office/drawing/2014/main" val="89162542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163763527"/>
                    </a:ext>
                  </a:extLst>
                </a:gridCol>
                <a:gridCol w="389415">
                  <a:extLst>
                    <a:ext uri="{9D8B030D-6E8A-4147-A177-3AD203B41FA5}">
                      <a16:colId xmlns:a16="http://schemas.microsoft.com/office/drawing/2014/main" val="2844793099"/>
                    </a:ext>
                  </a:extLst>
                </a:gridCol>
                <a:gridCol w="1216995">
                  <a:extLst>
                    <a:ext uri="{9D8B030D-6E8A-4147-A177-3AD203B41FA5}">
                      <a16:colId xmlns:a16="http://schemas.microsoft.com/office/drawing/2014/main" val="862369932"/>
                    </a:ext>
                  </a:extLst>
                </a:gridCol>
              </a:tblGrid>
              <a:tr h="17405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Event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VR object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Feedback sensing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Main factor</a:t>
                      </a:r>
                      <a:endParaRPr lang="ko-KR" altLang="en-US" sz="1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variable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Prior art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13922"/>
                  </a:ext>
                </a:extLst>
              </a:tr>
              <a:tr h="14907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Collision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Hitting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타격감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2, 3, 6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96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bumping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충격감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2, 3, 6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7336"/>
                  </a:ext>
                </a:extLst>
              </a:tr>
              <a:tr h="1306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repulsion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1, 4, 5, 7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78259"/>
                  </a:ext>
                </a:extLst>
              </a:tr>
              <a:tr h="1368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pushing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표면 상태의 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2884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Firing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반동력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4210"/>
                  </a:ext>
                </a:extLst>
              </a:tr>
              <a:tr h="26108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Passing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9, 10, 11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390397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Penetration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이질감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7, 9, 10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80520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Impaction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정지감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4, 6, 10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01100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Tug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해방감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3, 10, 11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9829"/>
                  </a:ext>
                </a:extLst>
              </a:tr>
              <a:tr h="26108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Contact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Touching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표면질감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12, 13, 14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23294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Writing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필기감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12, 14, 15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7155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Painting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눅눅감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13, 15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2532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Pressing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필압감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2, 5, 11, 12, 13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3630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Sliding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경쾌함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12, 13, 14, 15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64187"/>
                  </a:ext>
                </a:extLst>
              </a:tr>
              <a:tr h="26108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Inserting &amp; safety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Assembling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반발감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135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Dissembling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463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Guide/leading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저항감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해방감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17, 19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511502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Free passing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해방감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0054"/>
                  </a:ext>
                </a:extLst>
              </a:tr>
              <a:tr h="26108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Field &amp; Synthesis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Pulling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쏠림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9, 16, 17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62717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Influencing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쏠림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밀림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끌림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16, 20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33389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Mood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긴장감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편함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음산함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291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2A28E9-03DA-4DAA-80B2-6526586A2B8F}"/>
              </a:ext>
            </a:extLst>
          </p:cNvPr>
          <p:cNvSpPr txBox="1"/>
          <p:nvPr/>
        </p:nvSpPr>
        <p:spPr>
          <a:xfrm>
            <a:off x="520520" y="244912"/>
            <a:ext cx="346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Rhythm Touch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95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B76AA3B-6430-44CC-A3F9-FDD5D0974558}"/>
              </a:ext>
            </a:extLst>
          </p:cNvPr>
          <p:cNvSpPr txBox="1">
            <a:spLocks/>
          </p:cNvSpPr>
          <p:nvPr/>
        </p:nvSpPr>
        <p:spPr>
          <a:xfrm>
            <a:off x="1249260" y="728103"/>
            <a:ext cx="10515600" cy="5884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400" dirty="0">
              <a:latin typeface="+mj-lt"/>
            </a:endParaRPr>
          </a:p>
          <a:p>
            <a:pPr algn="l"/>
            <a:r>
              <a:rPr lang="en-US" altLang="ko-KR" sz="1400" dirty="0">
                <a:latin typeface="+mj-lt"/>
              </a:rPr>
              <a:t>* </a:t>
            </a:r>
            <a:r>
              <a:rPr lang="ko-KR" altLang="en-US" sz="1500" dirty="0">
                <a:latin typeface="+mj-lt"/>
              </a:rPr>
              <a:t>시놉시스</a:t>
            </a:r>
            <a:endParaRPr lang="en-US" altLang="ko-KR" sz="1500" dirty="0">
              <a:latin typeface="+mj-lt"/>
            </a:endParaRPr>
          </a:p>
          <a:p>
            <a:pPr algn="l"/>
            <a:r>
              <a:rPr lang="en-US" altLang="ko-KR" sz="1500" dirty="0">
                <a:latin typeface="+mj-lt"/>
              </a:rPr>
              <a:t>- </a:t>
            </a:r>
            <a:r>
              <a:rPr lang="ko-KR" altLang="en-US" sz="1500" dirty="0">
                <a:latin typeface="+mj-lt"/>
              </a:rPr>
              <a:t>작살로 다랑어 같은 어류를 잡아서</a:t>
            </a:r>
            <a:r>
              <a:rPr lang="en-US" altLang="ko-KR" sz="1500" dirty="0">
                <a:latin typeface="+mj-lt"/>
              </a:rPr>
              <a:t>, </a:t>
            </a:r>
            <a:r>
              <a:rPr lang="ko-KR" altLang="en-US" sz="1500" dirty="0">
                <a:latin typeface="+mj-lt"/>
              </a:rPr>
              <a:t>힘을 주고 받으며 </a:t>
            </a:r>
            <a:r>
              <a:rPr lang="ko-KR" altLang="en-US" sz="1500" dirty="0" err="1">
                <a:latin typeface="+mj-lt"/>
              </a:rPr>
              <a:t>밀당하는</a:t>
            </a:r>
            <a:r>
              <a:rPr lang="ko-KR" altLang="en-US" sz="1500" dirty="0">
                <a:latin typeface="+mj-lt"/>
              </a:rPr>
              <a:t> 낚시</a:t>
            </a:r>
          </a:p>
          <a:p>
            <a:pPr algn="l"/>
            <a:endParaRPr lang="en-US" altLang="ko-KR" sz="1500" dirty="0">
              <a:latin typeface="+mj-lt"/>
            </a:endParaRPr>
          </a:p>
          <a:p>
            <a:pPr algn="l"/>
            <a:r>
              <a:rPr lang="en-US" altLang="ko-KR" sz="1500" dirty="0">
                <a:latin typeface="+mj-lt"/>
              </a:rPr>
              <a:t>* </a:t>
            </a:r>
            <a:r>
              <a:rPr lang="ko-KR" altLang="en-US" sz="1500" dirty="0">
                <a:latin typeface="+mj-lt"/>
              </a:rPr>
              <a:t>시나리오</a:t>
            </a:r>
            <a:endParaRPr lang="en-US" altLang="ko-KR" sz="15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500" dirty="0">
                <a:latin typeface="+mj-lt"/>
              </a:rPr>
              <a:t>작살을 소지하고 조준함</a:t>
            </a:r>
            <a:endParaRPr lang="en-US" altLang="ko-KR" sz="1500" dirty="0">
              <a:latin typeface="+mj-lt"/>
            </a:endParaRPr>
          </a:p>
          <a:p>
            <a:pPr marL="342900" indent="-342900" algn="l">
              <a:buAutoNum type="arabicParenR"/>
            </a:pPr>
            <a:endParaRPr lang="en-US" altLang="ko-KR" sz="15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500" dirty="0">
                <a:latin typeface="+mj-lt"/>
              </a:rPr>
              <a:t>작살로 어류를 향해 발사함</a:t>
            </a:r>
            <a:endParaRPr lang="en-US" altLang="ko-KR" sz="1500" dirty="0">
              <a:latin typeface="+mj-lt"/>
            </a:endParaRPr>
          </a:p>
          <a:p>
            <a:pPr lvl="1" algn="l"/>
            <a:r>
              <a:rPr lang="en-US" altLang="ko-KR" sz="1200" dirty="0"/>
              <a:t>-  </a:t>
            </a:r>
            <a:r>
              <a:rPr lang="ko-KR" altLang="en-US" sz="1200" dirty="0"/>
              <a:t>정확히 어류의 몸통을 명중한 경우</a:t>
            </a:r>
            <a:r>
              <a:rPr lang="en-US" altLang="ko-KR" sz="1200" dirty="0"/>
              <a:t>,</a:t>
            </a:r>
          </a:p>
          <a:p>
            <a:pPr marL="628650" lvl="1" indent="-171450" algn="l">
              <a:buFontTx/>
              <a:buChar char="-"/>
            </a:pPr>
            <a:r>
              <a:rPr lang="ko-KR" altLang="en-US" sz="1200" dirty="0"/>
              <a:t>어류를 전혀 맞추지 못한 경우</a:t>
            </a:r>
            <a:r>
              <a:rPr lang="en-US" altLang="ko-KR" sz="1200" dirty="0"/>
              <a:t>,</a:t>
            </a:r>
          </a:p>
          <a:p>
            <a:pPr marL="628650" lvl="1" indent="-171450" algn="l">
              <a:buFontTx/>
              <a:buChar char="-"/>
            </a:pPr>
            <a:r>
              <a:rPr lang="ko-KR" altLang="en-US" sz="1200" dirty="0"/>
              <a:t>어류를 맞추기는 했으나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빗맞추어서</a:t>
            </a:r>
            <a:r>
              <a:rPr lang="ko-KR" altLang="en-US" sz="1200" dirty="0"/>
              <a:t> 미끄러져 나간 경우</a:t>
            </a:r>
            <a:endParaRPr lang="en-US" altLang="ko-KR" sz="1200" dirty="0"/>
          </a:p>
          <a:p>
            <a:pPr marL="628650" lvl="1" indent="-171450" algn="l">
              <a:buFontTx/>
              <a:buChar char="-"/>
            </a:pPr>
            <a:r>
              <a:rPr lang="ko-KR" altLang="en-US" sz="1200" dirty="0"/>
              <a:t>정확히는 아니나</a:t>
            </a:r>
            <a:r>
              <a:rPr lang="en-US" altLang="ko-KR" sz="1200" dirty="0"/>
              <a:t>, </a:t>
            </a:r>
            <a:r>
              <a:rPr lang="ko-KR" altLang="en-US" sz="1200" dirty="0"/>
              <a:t>꼬리 등 부수적 부분에 걸린 경우</a:t>
            </a:r>
            <a:endParaRPr lang="en-US" altLang="ko-KR" sz="1200" dirty="0"/>
          </a:p>
          <a:p>
            <a:pPr marL="342900" indent="-342900" algn="l">
              <a:buAutoNum type="arabicParenR"/>
            </a:pPr>
            <a:endParaRPr lang="en-US" altLang="ko-KR" sz="14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500" dirty="0">
                <a:latin typeface="+mj-lt"/>
              </a:rPr>
              <a:t>물속에서 어류와 힘 겨루기를 함</a:t>
            </a:r>
            <a:endParaRPr lang="en-US" altLang="ko-KR" sz="1500" dirty="0">
              <a:latin typeface="+mj-lt"/>
            </a:endParaRPr>
          </a:p>
          <a:p>
            <a:pPr lvl="1" algn="l"/>
            <a:r>
              <a:rPr lang="en-US" altLang="ko-KR" sz="1200" dirty="0">
                <a:latin typeface="+mj-lt"/>
              </a:rPr>
              <a:t>- </a:t>
            </a:r>
            <a:r>
              <a:rPr lang="ko-KR" altLang="en-US" sz="1200" dirty="0">
                <a:latin typeface="+mj-lt"/>
              </a:rPr>
              <a:t>어류의 종류</a:t>
            </a:r>
            <a:r>
              <a:rPr lang="en-US" altLang="ko-KR" sz="1200" dirty="0">
                <a:latin typeface="+mj-lt"/>
              </a:rPr>
              <a:t>(</a:t>
            </a:r>
            <a:r>
              <a:rPr lang="ko-KR" altLang="en-US" sz="1200" dirty="0">
                <a:latin typeface="+mj-lt"/>
              </a:rPr>
              <a:t>크기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힘세기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에 따라 힘 피드백을 구현함</a:t>
            </a:r>
            <a:endParaRPr lang="en-US" altLang="ko-KR" sz="1200" dirty="0">
              <a:latin typeface="+mj-lt"/>
            </a:endParaRPr>
          </a:p>
          <a:p>
            <a:pPr marL="628650" lvl="1" indent="-171450" algn="l">
              <a:buFontTx/>
              <a:buChar char="-"/>
            </a:pPr>
            <a:r>
              <a:rPr lang="ko-KR" altLang="en-US" sz="1200" dirty="0">
                <a:latin typeface="+mj-lt"/>
              </a:rPr>
              <a:t>힘 겨루기를 하다가 어류가 작살에서 벗어나 도망간 경우</a:t>
            </a:r>
            <a:endParaRPr lang="en-US" altLang="ko-KR" sz="1200" dirty="0">
              <a:latin typeface="+mj-lt"/>
            </a:endParaRPr>
          </a:p>
          <a:p>
            <a:pPr lvl="1" algn="l"/>
            <a:endParaRPr lang="en-US" altLang="ko-KR" sz="1000" dirty="0">
              <a:latin typeface="+mj-lt"/>
            </a:endParaRPr>
          </a:p>
          <a:p>
            <a:pPr lvl="1" algn="l"/>
            <a:endParaRPr lang="en-US" altLang="ko-KR" sz="10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500" dirty="0">
                <a:latin typeface="+mj-lt"/>
              </a:rPr>
              <a:t>물 속에서 물 밖으로 낚아 올릴 때</a:t>
            </a:r>
            <a:endParaRPr lang="en-US" altLang="ko-KR" sz="1500" dirty="0">
              <a:latin typeface="+mj-lt"/>
            </a:endParaRPr>
          </a:p>
          <a:p>
            <a:pPr marL="628650" lvl="1" indent="-171450" algn="l">
              <a:buFontTx/>
              <a:buChar char="-"/>
            </a:pPr>
            <a:r>
              <a:rPr lang="ko-KR" altLang="en-US" sz="1200" dirty="0">
                <a:latin typeface="+mj-lt"/>
              </a:rPr>
              <a:t>공중에서 어류가 몸부림을 침</a:t>
            </a:r>
            <a:endParaRPr lang="en-US" altLang="ko-KR" sz="1200" dirty="0">
              <a:latin typeface="+mj-lt"/>
            </a:endParaRPr>
          </a:p>
          <a:p>
            <a:pPr marL="628650" lvl="1" indent="-171450" algn="l">
              <a:buFontTx/>
              <a:buChar char="-"/>
            </a:pPr>
            <a:endParaRPr lang="en-US" altLang="ko-KR" sz="10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500" dirty="0">
                <a:latin typeface="+mj-lt"/>
              </a:rPr>
              <a:t>물 밖에서 어류를 뜰채에 넣음</a:t>
            </a:r>
            <a:endParaRPr lang="en-US" altLang="ko-KR" sz="1500" dirty="0">
              <a:latin typeface="+mj-lt"/>
            </a:endParaRPr>
          </a:p>
          <a:p>
            <a:pPr lvl="1" algn="l"/>
            <a:r>
              <a:rPr lang="en-US" altLang="ko-KR" sz="1300" dirty="0"/>
              <a:t>- </a:t>
            </a:r>
            <a:r>
              <a:rPr lang="ko-KR" altLang="en-US" sz="1300" dirty="0"/>
              <a:t>뜰채에 잘못 넣어서 도망치는 경우</a:t>
            </a:r>
            <a:endParaRPr lang="en-US" altLang="ko-KR" sz="1300" dirty="0"/>
          </a:p>
          <a:p>
            <a:pPr lvl="1" algn="l"/>
            <a:endParaRPr lang="en-US" altLang="ko-KR" sz="10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500" dirty="0" err="1">
                <a:latin typeface="+mj-lt"/>
              </a:rPr>
              <a:t>성공시</a:t>
            </a:r>
            <a:r>
              <a:rPr lang="ko-KR" altLang="en-US" sz="1500" dirty="0">
                <a:latin typeface="+mj-lt"/>
              </a:rPr>
              <a:t> </a:t>
            </a:r>
            <a:r>
              <a:rPr lang="ko-KR" altLang="en-US" sz="1500" dirty="0" err="1">
                <a:latin typeface="+mj-lt"/>
              </a:rPr>
              <a:t>팡파레</a:t>
            </a:r>
            <a:endParaRPr lang="en-US" altLang="ko-KR" sz="15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81F43-99B5-47A2-9C67-D70313D8EDCF}"/>
              </a:ext>
            </a:extLst>
          </p:cNvPr>
          <p:cNvSpPr txBox="1"/>
          <p:nvPr/>
        </p:nvSpPr>
        <p:spPr>
          <a:xfrm>
            <a:off x="520520" y="244912"/>
            <a:ext cx="346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_</a:t>
            </a:r>
            <a:r>
              <a:rPr lang="ko-KR" altLang="en-US" dirty="0"/>
              <a:t>시나리오 구체화</a:t>
            </a:r>
          </a:p>
        </p:txBody>
      </p:sp>
    </p:spTree>
    <p:extLst>
      <p:ext uri="{BB962C8B-B14F-4D97-AF65-F5344CB8AC3E}">
        <p14:creationId xmlns:p14="http://schemas.microsoft.com/office/powerpoint/2010/main" val="316091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A0EA35-71D0-4B9C-9629-C1BD7A2BE06A}"/>
              </a:ext>
            </a:extLst>
          </p:cNvPr>
          <p:cNvSpPr txBox="1"/>
          <p:nvPr/>
        </p:nvSpPr>
        <p:spPr>
          <a:xfrm>
            <a:off x="855677" y="536895"/>
            <a:ext cx="69220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물리적 성질을 기준으로 분류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힘의 종류 및 </a:t>
            </a:r>
            <a:r>
              <a:rPr lang="en-US" altLang="ko-KR" dirty="0"/>
              <a:t>grouping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장력</a:t>
            </a:r>
            <a:r>
              <a:rPr lang="en-US" altLang="ko-KR" dirty="0"/>
              <a:t>Collision F; </a:t>
            </a:r>
            <a:r>
              <a:rPr lang="ko-KR" altLang="en-US" dirty="0"/>
              <a:t>전자기력</a:t>
            </a:r>
            <a:r>
              <a:rPr lang="en-US" altLang="ko-KR" dirty="0"/>
              <a:t>, </a:t>
            </a:r>
            <a:r>
              <a:rPr lang="ko-KR" altLang="en-US" dirty="0"/>
              <a:t>중력</a:t>
            </a:r>
            <a:r>
              <a:rPr lang="en-US" altLang="ko-KR" dirty="0"/>
              <a:t>, </a:t>
            </a:r>
            <a:r>
              <a:rPr lang="ko-KR" altLang="en-US" dirty="0"/>
              <a:t>부력</a:t>
            </a:r>
            <a:r>
              <a:rPr lang="en-US" altLang="ko-KR" dirty="0"/>
              <a:t>, </a:t>
            </a:r>
            <a:r>
              <a:rPr lang="ko-KR" altLang="en-US" dirty="0"/>
              <a:t>만유인력</a:t>
            </a:r>
            <a:r>
              <a:rPr lang="en-US" altLang="ko-KR" dirty="0"/>
              <a:t>, </a:t>
            </a:r>
            <a:r>
              <a:rPr lang="ko-KR" altLang="en-US" dirty="0"/>
              <a:t>인력</a:t>
            </a:r>
            <a:r>
              <a:rPr lang="en-US" altLang="ko-KR" dirty="0"/>
              <a:t>/</a:t>
            </a:r>
            <a:r>
              <a:rPr lang="ko-KR" altLang="en-US" dirty="0"/>
              <a:t>척력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관성력</a:t>
            </a:r>
            <a:r>
              <a:rPr lang="en-US" altLang="ko-KR" dirty="0"/>
              <a:t>Inertial F; </a:t>
            </a:r>
            <a:r>
              <a:rPr lang="ko-KR" altLang="en-US" dirty="0"/>
              <a:t>원심</a:t>
            </a:r>
            <a:r>
              <a:rPr lang="en-US" altLang="ko-KR" dirty="0"/>
              <a:t>/ </a:t>
            </a:r>
            <a:r>
              <a:rPr lang="ko-KR" altLang="en-US" dirty="0"/>
              <a:t>구심력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충돌</a:t>
            </a:r>
            <a:r>
              <a:rPr lang="en-US" altLang="ko-KR" dirty="0"/>
              <a:t>Collision F; </a:t>
            </a:r>
            <a:r>
              <a:rPr lang="ko-KR" altLang="en-US" dirty="0" err="1"/>
              <a:t>완전탄성</a:t>
            </a:r>
            <a:r>
              <a:rPr lang="en-US" altLang="ko-KR" dirty="0"/>
              <a:t>~</a:t>
            </a:r>
            <a:r>
              <a:rPr lang="ko-KR" altLang="en-US" dirty="0" err="1"/>
              <a:t>완전비탄성</a:t>
            </a:r>
            <a:r>
              <a:rPr lang="ko-KR" altLang="en-US" dirty="0"/>
              <a:t> 충돌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탄성력</a:t>
            </a:r>
            <a:r>
              <a:rPr lang="en-US" altLang="ko-KR" dirty="0"/>
              <a:t>Elastic 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마찰력</a:t>
            </a:r>
            <a:r>
              <a:rPr lang="en-US" altLang="ko-KR" dirty="0"/>
              <a:t>Friction 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수직항력</a:t>
            </a:r>
            <a:r>
              <a:rPr lang="ko-KR" altLang="en-US" dirty="0"/>
              <a:t> 등 </a:t>
            </a:r>
            <a:r>
              <a:rPr lang="en-US" altLang="ko-KR" dirty="0" err="1"/>
              <a:t>Normar</a:t>
            </a:r>
            <a:r>
              <a:rPr lang="en-US" altLang="ko-KR" dirty="0"/>
              <a:t> 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E7E6C9-4C83-434C-B38C-C72DAB930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135392"/>
              </p:ext>
            </p:extLst>
          </p:nvPr>
        </p:nvGraphicFramePr>
        <p:xfrm>
          <a:off x="855677" y="3037329"/>
          <a:ext cx="10142290" cy="284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461">
                  <a:extLst>
                    <a:ext uri="{9D8B030D-6E8A-4147-A177-3AD203B41FA5}">
                      <a16:colId xmlns:a16="http://schemas.microsoft.com/office/drawing/2014/main" val="2161546654"/>
                    </a:ext>
                  </a:extLst>
                </a:gridCol>
                <a:gridCol w="2910979">
                  <a:extLst>
                    <a:ext uri="{9D8B030D-6E8A-4147-A177-3AD203B41FA5}">
                      <a16:colId xmlns:a16="http://schemas.microsoft.com/office/drawing/2014/main" val="2348120383"/>
                    </a:ext>
                  </a:extLst>
                </a:gridCol>
                <a:gridCol w="2894202">
                  <a:extLst>
                    <a:ext uri="{9D8B030D-6E8A-4147-A177-3AD203B41FA5}">
                      <a16:colId xmlns:a16="http://schemas.microsoft.com/office/drawing/2014/main" val="4240558829"/>
                    </a:ext>
                  </a:extLst>
                </a:gridCol>
                <a:gridCol w="3011648">
                  <a:extLst>
                    <a:ext uri="{9D8B030D-6E8A-4147-A177-3AD203B41FA5}">
                      <a16:colId xmlns:a16="http://schemas.microsoft.com/office/drawing/2014/main" val="2124652977"/>
                    </a:ext>
                  </a:extLst>
                </a:gridCol>
              </a:tblGrid>
              <a:tr h="4047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lnSpc>
                          <a:spcPct val="130000"/>
                        </a:lnSpc>
                        <a:buAutoNum type="arabicPeriod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 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각도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794779"/>
                  </a:ext>
                </a:extLst>
              </a:tr>
              <a:tr h="4047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물리적 성질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관성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Inertial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감쇠 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Friction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탄성 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Elastic 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00516"/>
                  </a:ext>
                </a:extLst>
              </a:tr>
              <a:tr h="4047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역감의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충격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지속적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or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순간적 외력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마찰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에너지 손실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압축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인장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탄성체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93685"/>
                  </a:ext>
                </a:extLst>
              </a:tr>
              <a:tr h="801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역감에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대한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다른 물체와의 부딪힘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충격을 받음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중력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다른 매질 속을 지나 감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움직임에 따른 지속적인 마찰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늘어나는 줄을 잡아 당김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스프링을 압축 시킴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682874"/>
                  </a:ext>
                </a:extLst>
              </a:tr>
              <a:tr h="8264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컨텐츠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구기 운동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야구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테니스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골프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),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총기 반동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물체를 받쳐주는 힘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칼로 물체를 자르는 느낌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물 속을 지나가는 느낌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고무 공을 누름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자석의 인력과 척력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263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051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A28E9-03DA-4DAA-80B2-6526586A2B8F}"/>
              </a:ext>
            </a:extLst>
          </p:cNvPr>
          <p:cNvSpPr txBox="1"/>
          <p:nvPr/>
        </p:nvSpPr>
        <p:spPr>
          <a:xfrm>
            <a:off x="520520" y="244912"/>
            <a:ext cx="466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_ </a:t>
            </a:r>
            <a:r>
              <a:rPr lang="ko-KR" altLang="en-US" dirty="0" err="1"/>
              <a:t>힘드백</a:t>
            </a:r>
            <a:r>
              <a:rPr lang="ko-KR" altLang="en-US" dirty="0"/>
              <a:t> 이벤트 및 제시 감성 추출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104584-AB42-4FF2-8E15-2DB07F783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14519"/>
              </p:ext>
            </p:extLst>
          </p:nvPr>
        </p:nvGraphicFramePr>
        <p:xfrm>
          <a:off x="2078183" y="1356253"/>
          <a:ext cx="6751779" cy="381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809">
                  <a:extLst>
                    <a:ext uri="{9D8B030D-6E8A-4147-A177-3AD203B41FA5}">
                      <a16:colId xmlns:a16="http://schemas.microsoft.com/office/drawing/2014/main" val="3405860446"/>
                    </a:ext>
                  </a:extLst>
                </a:gridCol>
                <a:gridCol w="2292377">
                  <a:extLst>
                    <a:ext uri="{9D8B030D-6E8A-4147-A177-3AD203B41FA5}">
                      <a16:colId xmlns:a16="http://schemas.microsoft.com/office/drawing/2014/main" val="516407463"/>
                    </a:ext>
                  </a:extLst>
                </a:gridCol>
                <a:gridCol w="2250593">
                  <a:extLst>
                    <a:ext uri="{9D8B030D-6E8A-4147-A177-3AD203B41FA5}">
                      <a16:colId xmlns:a16="http://schemas.microsoft.com/office/drawing/2014/main" val="140952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Feedback sensing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3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작살소지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Field_pulling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쏠림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88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발사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Collision_firing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반동력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549362"/>
                  </a:ext>
                </a:extLst>
              </a:tr>
              <a:tr h="3286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몸통 명중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Passing_impaction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정지감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30831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꼬리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머리 명중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Passing_impaction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정지감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504210"/>
                  </a:ext>
                </a:extLst>
              </a:tr>
              <a:tr h="254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빗맞춤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Contact_sliding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경쾌함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5503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전혀 </a:t>
                      </a:r>
                      <a:r>
                        <a:rPr lang="ko-KR" altLang="en-US" sz="1400" dirty="0" err="1"/>
                        <a:t>못맞춤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Passing_penetration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이질감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2431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도망침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프리휠링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해방감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허탈감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090829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물속 몸부림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Field_pulling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흡입감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79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물속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dirty="0" err="1"/>
                        <a:t>물밖</a:t>
                      </a:r>
                      <a:r>
                        <a:rPr lang="ko-KR" altLang="en-US" sz="1400" dirty="0"/>
                        <a:t> 올림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Passing_Tug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해방감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532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뜰채 안착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Inserting_Guide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저항감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09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성공 </a:t>
                      </a:r>
                      <a:r>
                        <a:rPr lang="ko-KR" altLang="en-US" sz="1400" dirty="0" err="1"/>
                        <a:t>팡파레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Synthesis_Mood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긴장감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82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307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E6779A-57F8-4607-AD60-5A1E9ECBD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91537"/>
              </p:ext>
            </p:extLst>
          </p:nvPr>
        </p:nvGraphicFramePr>
        <p:xfrm>
          <a:off x="528909" y="782078"/>
          <a:ext cx="10695816" cy="5657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231">
                  <a:extLst>
                    <a:ext uri="{9D8B030D-6E8A-4147-A177-3AD203B41FA5}">
                      <a16:colId xmlns:a16="http://schemas.microsoft.com/office/drawing/2014/main" val="1145310048"/>
                    </a:ext>
                  </a:extLst>
                </a:gridCol>
                <a:gridCol w="1511183">
                  <a:extLst>
                    <a:ext uri="{9D8B030D-6E8A-4147-A177-3AD203B41FA5}">
                      <a16:colId xmlns:a16="http://schemas.microsoft.com/office/drawing/2014/main" val="1147420177"/>
                    </a:ext>
                  </a:extLst>
                </a:gridCol>
                <a:gridCol w="1205120">
                  <a:extLst>
                    <a:ext uri="{9D8B030D-6E8A-4147-A177-3AD203B41FA5}">
                      <a16:colId xmlns:a16="http://schemas.microsoft.com/office/drawing/2014/main" val="2061779607"/>
                    </a:ext>
                  </a:extLst>
                </a:gridCol>
                <a:gridCol w="2094614">
                  <a:extLst>
                    <a:ext uri="{9D8B030D-6E8A-4147-A177-3AD203B41FA5}">
                      <a16:colId xmlns:a16="http://schemas.microsoft.com/office/drawing/2014/main" val="3344297282"/>
                    </a:ext>
                  </a:extLst>
                </a:gridCol>
                <a:gridCol w="1731775">
                  <a:extLst>
                    <a:ext uri="{9D8B030D-6E8A-4147-A177-3AD203B41FA5}">
                      <a16:colId xmlns:a16="http://schemas.microsoft.com/office/drawing/2014/main" val="3496349407"/>
                    </a:ext>
                  </a:extLst>
                </a:gridCol>
                <a:gridCol w="449071">
                  <a:extLst>
                    <a:ext uri="{9D8B030D-6E8A-4147-A177-3AD203B41FA5}">
                      <a16:colId xmlns:a16="http://schemas.microsoft.com/office/drawing/2014/main" val="891625424"/>
                    </a:ext>
                  </a:extLst>
                </a:gridCol>
                <a:gridCol w="347154">
                  <a:extLst>
                    <a:ext uri="{9D8B030D-6E8A-4147-A177-3AD203B41FA5}">
                      <a16:colId xmlns:a16="http://schemas.microsoft.com/office/drawing/2014/main" val="2163763527"/>
                    </a:ext>
                  </a:extLst>
                </a:gridCol>
                <a:gridCol w="399174">
                  <a:extLst>
                    <a:ext uri="{9D8B030D-6E8A-4147-A177-3AD203B41FA5}">
                      <a16:colId xmlns:a16="http://schemas.microsoft.com/office/drawing/2014/main" val="2844793099"/>
                    </a:ext>
                  </a:extLst>
                </a:gridCol>
                <a:gridCol w="1247494">
                  <a:extLst>
                    <a:ext uri="{9D8B030D-6E8A-4147-A177-3AD203B41FA5}">
                      <a16:colId xmlns:a16="http://schemas.microsoft.com/office/drawing/2014/main" val="862369932"/>
                    </a:ext>
                  </a:extLst>
                </a:gridCol>
              </a:tblGrid>
              <a:tr h="17405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Event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VR object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Feedback sensing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Main factor</a:t>
                      </a:r>
                      <a:endParaRPr lang="ko-KR" altLang="en-US" sz="1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variable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Event in scenario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13922"/>
                  </a:ext>
                </a:extLst>
              </a:tr>
              <a:tr h="14907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Collision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Hitting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타격감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2, 3, 6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96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bumping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충격감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2, 3, 6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7336"/>
                  </a:ext>
                </a:extLst>
              </a:tr>
              <a:tr h="1306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repulsion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1, 4, 5, 7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78259"/>
                  </a:ext>
                </a:extLst>
              </a:tr>
              <a:tr h="1368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pushing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표면 상태의 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2884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Firing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반동력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발사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4210"/>
                  </a:ext>
                </a:extLst>
              </a:tr>
              <a:tr h="26108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Passing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9, 10, 11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390397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Penetration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이질감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7, 9, 10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못맞춤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80520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Impaction 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정지감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4, 6, 10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몸통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꼬리 명중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01100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Tug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해방감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3, 10, 11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물밖</a:t>
                      </a:r>
                      <a:r>
                        <a:rPr lang="ko-KR" altLang="en-US" sz="1000" dirty="0"/>
                        <a:t> 끌어올림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9829"/>
                  </a:ext>
                </a:extLst>
              </a:tr>
              <a:tr h="26108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Contact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Touching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표면질감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12, 13, 14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23294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Writing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필기감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12, 14, 15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7155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Painting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눅눅감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13, 15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2532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Pressing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필압감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2, 5, 11, 12, 13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3630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Sliding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경쾌함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12, 13, 14, 15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빗맞춤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64187"/>
                  </a:ext>
                </a:extLst>
              </a:tr>
              <a:tr h="26108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Inserting &amp; safety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Assembling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반발감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135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Dissembling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463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Guide/leading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저항감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해방감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17, 19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뜰채 안착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511502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Free passing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해방감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0054"/>
                  </a:ext>
                </a:extLst>
              </a:tr>
              <a:tr h="26108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Field &amp; Synthesis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Pulling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쏠림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9, 16, 17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물속 몸부림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62717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Influencing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쏠림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밀림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끌림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16, 20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33389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Mood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긴장감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편함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음산함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성공 </a:t>
                      </a:r>
                      <a:r>
                        <a:rPr lang="ko-KR" altLang="en-US" sz="1000" dirty="0" err="1"/>
                        <a:t>팡파레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291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2A28E9-03DA-4DAA-80B2-6526586A2B8F}"/>
              </a:ext>
            </a:extLst>
          </p:cNvPr>
          <p:cNvSpPr txBox="1"/>
          <p:nvPr/>
        </p:nvSpPr>
        <p:spPr>
          <a:xfrm>
            <a:off x="528909" y="320413"/>
            <a:ext cx="3467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_ </a:t>
            </a:r>
            <a:r>
              <a:rPr lang="ko-KR" altLang="en-US" dirty="0"/>
              <a:t>제어변수의 추출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37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855ECF-63D8-4F29-88B1-FB7B756F0862}"/>
              </a:ext>
            </a:extLst>
          </p:cNvPr>
          <p:cNvSpPr txBox="1"/>
          <p:nvPr/>
        </p:nvSpPr>
        <p:spPr>
          <a:xfrm>
            <a:off x="855677" y="536895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물리적 성질을 기준으로 분류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38E16E7-8DA5-4E31-B561-BB62F2038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153389"/>
              </p:ext>
            </p:extLst>
          </p:nvPr>
        </p:nvGraphicFramePr>
        <p:xfrm>
          <a:off x="855677" y="906227"/>
          <a:ext cx="10256823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915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5242967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3418941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힘의종류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어플리케이션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Collision 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들고있는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물체를 통해 무엇인가를 때림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완전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들고있는 물체에 무언가 부딪힘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비탄성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들고있는 물체에 무언가 날아와 붙음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완전비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야구배트에</a:t>
                      </a:r>
                      <a:r>
                        <a:rPr lang="ko-KR" altLang="en-US" dirty="0"/>
                        <a:t> 공이 </a:t>
                      </a:r>
                      <a:r>
                        <a:rPr lang="ko-KR" altLang="en-US" dirty="0" err="1"/>
                        <a:t>튕겨나감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칼에 물체가 잘림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글러브를 사용하여 공을 잡음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 Force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점을 기점으로 끌려가거나 </a:t>
                      </a:r>
                      <a:r>
                        <a:rPr lang="ko-KR" altLang="en-US" dirty="0" err="1"/>
                        <a:t>밀어짐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점중심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한 방향을 기준으로 끌려가거나 </a:t>
                      </a:r>
                      <a:r>
                        <a:rPr lang="ko-KR" altLang="en-US" dirty="0" err="1"/>
                        <a:t>밀어짐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흐름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블랙홀에 </a:t>
                      </a:r>
                      <a:r>
                        <a:rPr lang="ko-KR" altLang="en-US" dirty="0" err="1"/>
                        <a:t>빨려들어감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폭포수가 떨어짐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저글링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Initial Force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물체가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멈춰 있을 때 움직이기 어려움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물체의 움직임이 갑자기 멈출 때 </a:t>
                      </a:r>
                      <a:r>
                        <a:rPr lang="ko-KR" altLang="en-US" dirty="0" err="1"/>
                        <a:t>딸려감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투포환을 던질 때 무거운 물체가 날아오는 것 혹은 떨어지는 것을 잡을 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Elastic Force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기준과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가까워 질수록 반발력이 강해 짐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기준과 멀어질 수록 반발력이 약해 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범위를 넘어가지 않도록 가상의 기준을 둠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기준을 움직여 행동을 따라하도록 </a:t>
                      </a:r>
                      <a:r>
                        <a:rPr lang="ko-KR" altLang="en-US" dirty="0" err="1"/>
                        <a:t>강제시킴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Friction Force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면을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접촉한 상태로 움직일 때 움직임의 반대 방향으로 반발력이 생김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물속에서 막대를 </a:t>
                      </a:r>
                      <a:r>
                        <a:rPr lang="ko-KR" altLang="en-US" dirty="0" err="1"/>
                        <a:t>휘두룸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바위를 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Normal Force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물체를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누르는 힘에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대한 반발력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손으로 물체를 잡음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펜으로 글씨를 쓸 때의 </a:t>
                      </a:r>
                      <a:r>
                        <a:rPr lang="ko-KR" altLang="en-US" dirty="0" err="1"/>
                        <a:t>필압감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72051"/>
              </p:ext>
            </p:extLst>
          </p:nvPr>
        </p:nvGraphicFramePr>
        <p:xfrm>
          <a:off x="1816456" y="717673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Collision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Hardness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Contact angle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7963A5B-73B6-4755-9094-539892B64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272263"/>
              </p:ext>
            </p:extLst>
          </p:nvPr>
        </p:nvGraphicFramePr>
        <p:xfrm>
          <a:off x="1816456" y="378587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89752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401356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3109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Contact force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7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Friction efficiency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8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Embossing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1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lubrication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3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44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3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6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77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2533"/>
              </p:ext>
            </p:extLst>
          </p:nvPr>
        </p:nvGraphicFramePr>
        <p:xfrm>
          <a:off x="1816456" y="717673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Passing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Direction nature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Streamlined shape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Flow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7963A5B-73B6-4755-9094-539892B64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12658"/>
              </p:ext>
            </p:extLst>
          </p:nvPr>
        </p:nvGraphicFramePr>
        <p:xfrm>
          <a:off x="1816456" y="378587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89752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401356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3109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Inserting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7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Relative distance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8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Approaching velocity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1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3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44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3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6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99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64013"/>
              </p:ext>
            </p:extLst>
          </p:nvPr>
        </p:nvGraphicFramePr>
        <p:xfrm>
          <a:off x="1816456" y="717673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Safety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Relative distance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Approaching velocity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Virtual deadline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7963A5B-73B6-4755-9094-539892B64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24475"/>
              </p:ext>
            </p:extLst>
          </p:nvPr>
        </p:nvGraphicFramePr>
        <p:xfrm>
          <a:off x="1816456" y="378587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89752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401356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3109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 force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7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Relative distance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8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Approaching velocity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1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3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44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3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6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15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3AB4091-5BB3-43B0-AAB7-B4BA3CB25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32320"/>
              </p:ext>
            </p:extLst>
          </p:nvPr>
        </p:nvGraphicFramePr>
        <p:xfrm>
          <a:off x="1608496" y="1210864"/>
          <a:ext cx="8648437" cy="1651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91">
                  <a:extLst>
                    <a:ext uri="{9D8B030D-6E8A-4147-A177-3AD203B41FA5}">
                      <a16:colId xmlns:a16="http://schemas.microsoft.com/office/drawing/2014/main" val="2628508492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2078181924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3973123561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2994047950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3224915511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2070205127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3633814632"/>
                    </a:ext>
                  </a:extLst>
                </a:gridCol>
              </a:tblGrid>
              <a:tr h="825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Collision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Contact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Inserting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Safety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Synthesis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19125"/>
                  </a:ext>
                </a:extLst>
              </a:tr>
              <a:tr h="8255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16840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5200F2AE-838A-4F19-9A46-7E5FEBFBFF6D}"/>
              </a:ext>
            </a:extLst>
          </p:cNvPr>
          <p:cNvGrpSpPr/>
          <p:nvPr/>
        </p:nvGrpSpPr>
        <p:grpSpPr>
          <a:xfrm>
            <a:off x="1499118" y="2081699"/>
            <a:ext cx="1203649" cy="1147664"/>
            <a:chOff x="1511559" y="1511559"/>
            <a:chExt cx="1203649" cy="1147664"/>
          </a:xfrm>
        </p:grpSpPr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FBED33C5-C90C-4F82-BB14-725BCA002109}"/>
                </a:ext>
              </a:extLst>
            </p:cNvPr>
            <p:cNvSpPr/>
            <p:nvPr/>
          </p:nvSpPr>
          <p:spPr>
            <a:xfrm>
              <a:off x="1511559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289A113-9683-40B8-915A-2C925BBEF44E}"/>
                </a:ext>
              </a:extLst>
            </p:cNvPr>
            <p:cNvCxnSpPr/>
            <p:nvPr/>
          </p:nvCxnSpPr>
          <p:spPr>
            <a:xfrm flipH="1">
              <a:off x="2276669" y="185679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3755288-DE9C-45BE-9FA8-0FE3CDB0D74B}"/>
                </a:ext>
              </a:extLst>
            </p:cNvPr>
            <p:cNvCxnSpPr/>
            <p:nvPr/>
          </p:nvCxnSpPr>
          <p:spPr>
            <a:xfrm flipV="1">
              <a:off x="2276669" y="1511559"/>
              <a:ext cx="65315" cy="429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7D565B-8DEB-43D0-BFEC-2F8A4D617CA7}"/>
              </a:ext>
            </a:extLst>
          </p:cNvPr>
          <p:cNvGrpSpPr/>
          <p:nvPr/>
        </p:nvGrpSpPr>
        <p:grpSpPr>
          <a:xfrm>
            <a:off x="2812145" y="2176372"/>
            <a:ext cx="1203649" cy="933061"/>
            <a:chOff x="3222171" y="1726162"/>
            <a:chExt cx="1203649" cy="933061"/>
          </a:xfrm>
        </p:grpSpPr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1B0638EA-76C3-4605-891F-3BA40BCD7C76}"/>
                </a:ext>
              </a:extLst>
            </p:cNvPr>
            <p:cNvSpPr/>
            <p:nvPr/>
          </p:nvSpPr>
          <p:spPr>
            <a:xfrm>
              <a:off x="3222171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93B0008-607D-4930-8DB8-6E7BD1BA9DD8}"/>
                </a:ext>
              </a:extLst>
            </p:cNvPr>
            <p:cNvCxnSpPr/>
            <p:nvPr/>
          </p:nvCxnSpPr>
          <p:spPr>
            <a:xfrm flipH="1">
              <a:off x="3987281" y="185679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F420499-EF33-46A0-9B58-87EB5D9323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1576" y="1940767"/>
              <a:ext cx="245705" cy="19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09FAD15-3396-4B0F-80E0-255E2D341105}"/>
              </a:ext>
            </a:extLst>
          </p:cNvPr>
          <p:cNvGrpSpPr/>
          <p:nvPr/>
        </p:nvGrpSpPr>
        <p:grpSpPr>
          <a:xfrm>
            <a:off x="3991690" y="2176372"/>
            <a:ext cx="1262744" cy="951721"/>
            <a:chOff x="5022980" y="1707502"/>
            <a:chExt cx="1262744" cy="951721"/>
          </a:xfrm>
        </p:grpSpPr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27D10DD6-E9FF-45E4-813B-0180F4AA648E}"/>
                </a:ext>
              </a:extLst>
            </p:cNvPr>
            <p:cNvSpPr/>
            <p:nvPr/>
          </p:nvSpPr>
          <p:spPr>
            <a:xfrm>
              <a:off x="5022980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99F1A75-F8F3-4FAF-8948-BC484C915D96}"/>
                </a:ext>
              </a:extLst>
            </p:cNvPr>
            <p:cNvCxnSpPr/>
            <p:nvPr/>
          </p:nvCxnSpPr>
          <p:spPr>
            <a:xfrm flipH="1">
              <a:off x="5847185" y="2001417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29B7E4F-CEA3-4D28-86E9-BD5D2B1D46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7380" y="1770483"/>
              <a:ext cx="90196" cy="205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6465477-21FD-4DF8-87CF-1092D632E95B}"/>
                </a:ext>
              </a:extLst>
            </p:cNvPr>
            <p:cNvCxnSpPr/>
            <p:nvPr/>
          </p:nvCxnSpPr>
          <p:spPr>
            <a:xfrm flipH="1">
              <a:off x="5634135" y="170750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4508DCD-7191-4225-BE82-DF03A08AB383}"/>
              </a:ext>
            </a:extLst>
          </p:cNvPr>
          <p:cNvGrpSpPr/>
          <p:nvPr/>
        </p:nvGrpSpPr>
        <p:grpSpPr>
          <a:xfrm>
            <a:off x="4906090" y="2202030"/>
            <a:ext cx="2077616" cy="881744"/>
            <a:chOff x="8002556" y="1929880"/>
            <a:chExt cx="2077616" cy="881744"/>
          </a:xfrm>
        </p:grpSpPr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427A1C87-0A8B-4448-AD8E-D0426723D315}"/>
                </a:ext>
              </a:extLst>
            </p:cNvPr>
            <p:cNvSpPr/>
            <p:nvPr/>
          </p:nvSpPr>
          <p:spPr>
            <a:xfrm rot="16200000">
              <a:off x="9198429" y="18785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A5011648-33B8-4FEB-B911-6595C7B986F4}"/>
                </a:ext>
              </a:extLst>
            </p:cNvPr>
            <p:cNvSpPr/>
            <p:nvPr/>
          </p:nvSpPr>
          <p:spPr>
            <a:xfrm>
              <a:off x="8002556" y="1929880"/>
              <a:ext cx="933061" cy="881744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0AEE153-D73C-4A0A-A137-F62FE1F8007A}"/>
                </a:ext>
              </a:extLst>
            </p:cNvPr>
            <p:cNvCxnSpPr>
              <a:cxnSpLocks/>
            </p:cNvCxnSpPr>
            <p:nvPr/>
          </p:nvCxnSpPr>
          <p:spPr>
            <a:xfrm>
              <a:off x="9040586" y="2065953"/>
              <a:ext cx="0" cy="304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8B751D3-B84F-44BC-B33B-F99D71EC0337}"/>
              </a:ext>
            </a:extLst>
          </p:cNvPr>
          <p:cNvGrpSpPr/>
          <p:nvPr/>
        </p:nvGrpSpPr>
        <p:grpSpPr>
          <a:xfrm>
            <a:off x="6106884" y="2194246"/>
            <a:ext cx="2125829" cy="881744"/>
            <a:chOff x="4660639" y="3211283"/>
            <a:chExt cx="2125829" cy="881744"/>
          </a:xfrm>
        </p:grpSpPr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887E7ABA-F337-4784-B343-02E30287BBF5}"/>
                </a:ext>
              </a:extLst>
            </p:cNvPr>
            <p:cNvSpPr/>
            <p:nvPr/>
          </p:nvSpPr>
          <p:spPr>
            <a:xfrm rot="16200000">
              <a:off x="5904725" y="3185625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74D07D7B-DE5F-48F9-81D3-F2AB2A915229}"/>
                </a:ext>
              </a:extLst>
            </p:cNvPr>
            <p:cNvSpPr/>
            <p:nvPr/>
          </p:nvSpPr>
          <p:spPr>
            <a:xfrm>
              <a:off x="4660639" y="3211283"/>
              <a:ext cx="933061" cy="881744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00B1BEA-98A0-4709-A634-467924D8F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553" y="3252497"/>
              <a:ext cx="0" cy="399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3D9C4A-8DE4-4F9C-A261-E5497E92E355}"/>
              </a:ext>
            </a:extLst>
          </p:cNvPr>
          <p:cNvGrpSpPr/>
          <p:nvPr/>
        </p:nvGrpSpPr>
        <p:grpSpPr>
          <a:xfrm>
            <a:off x="8150817" y="2230610"/>
            <a:ext cx="497621" cy="399659"/>
            <a:chOff x="7533691" y="3236942"/>
            <a:chExt cx="497621" cy="399659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160D8CB-7571-469C-8A8E-73834C2927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3691" y="3236942"/>
              <a:ext cx="0" cy="399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01A74B0-E026-4B6A-8F14-806631FDC863}"/>
                </a:ext>
              </a:extLst>
            </p:cNvPr>
            <p:cNvSpPr/>
            <p:nvPr/>
          </p:nvSpPr>
          <p:spPr>
            <a:xfrm>
              <a:off x="7533691" y="3387981"/>
              <a:ext cx="497621" cy="128690"/>
            </a:xfrm>
            <a:custGeom>
              <a:avLst/>
              <a:gdLst>
                <a:gd name="connsiteX0" fmla="*/ 914400 w 914400"/>
                <a:gd name="connsiteY0" fmla="*/ 431542 h 600043"/>
                <a:gd name="connsiteX1" fmla="*/ 643812 w 914400"/>
                <a:gd name="connsiteY1" fmla="*/ 2333 h 600043"/>
                <a:gd name="connsiteX2" fmla="*/ 401216 w 914400"/>
                <a:gd name="connsiteY2" fmla="*/ 599493 h 600043"/>
                <a:gd name="connsiteX3" fmla="*/ 177281 w 914400"/>
                <a:gd name="connsiteY3" fmla="*/ 114301 h 600043"/>
                <a:gd name="connsiteX4" fmla="*/ 0 w 914400"/>
                <a:gd name="connsiteY4" fmla="*/ 347566 h 6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600043">
                  <a:moveTo>
                    <a:pt x="914400" y="431542"/>
                  </a:moveTo>
                  <a:cubicBezTo>
                    <a:pt x="821871" y="202941"/>
                    <a:pt x="729343" y="-25659"/>
                    <a:pt x="643812" y="2333"/>
                  </a:cubicBezTo>
                  <a:cubicBezTo>
                    <a:pt x="558281" y="30325"/>
                    <a:pt x="478971" y="580832"/>
                    <a:pt x="401216" y="599493"/>
                  </a:cubicBezTo>
                  <a:cubicBezTo>
                    <a:pt x="323461" y="618154"/>
                    <a:pt x="244150" y="156289"/>
                    <a:pt x="177281" y="114301"/>
                  </a:cubicBezTo>
                  <a:cubicBezTo>
                    <a:pt x="110412" y="72313"/>
                    <a:pt x="48208" y="282252"/>
                    <a:pt x="0" y="347566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187F6A5-58C6-4973-9C9A-92D21FD2AC9A}"/>
              </a:ext>
            </a:extLst>
          </p:cNvPr>
          <p:cNvGrpSpPr/>
          <p:nvPr/>
        </p:nvGrpSpPr>
        <p:grpSpPr>
          <a:xfrm>
            <a:off x="9370274" y="2176960"/>
            <a:ext cx="497621" cy="399659"/>
            <a:chOff x="8791775" y="3213616"/>
            <a:chExt cx="497621" cy="399659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D8E4D16-43F3-4B52-ADC8-3FA8C7CF2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1775" y="3213616"/>
              <a:ext cx="0" cy="399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47E8D48D-1AB0-4623-842C-A3631E4EC558}"/>
                </a:ext>
              </a:extLst>
            </p:cNvPr>
            <p:cNvSpPr/>
            <p:nvPr/>
          </p:nvSpPr>
          <p:spPr>
            <a:xfrm>
              <a:off x="8791775" y="3364655"/>
              <a:ext cx="497621" cy="128690"/>
            </a:xfrm>
            <a:custGeom>
              <a:avLst/>
              <a:gdLst>
                <a:gd name="connsiteX0" fmla="*/ 914400 w 914400"/>
                <a:gd name="connsiteY0" fmla="*/ 431542 h 600043"/>
                <a:gd name="connsiteX1" fmla="*/ 643812 w 914400"/>
                <a:gd name="connsiteY1" fmla="*/ 2333 h 600043"/>
                <a:gd name="connsiteX2" fmla="*/ 401216 w 914400"/>
                <a:gd name="connsiteY2" fmla="*/ 599493 h 600043"/>
                <a:gd name="connsiteX3" fmla="*/ 177281 w 914400"/>
                <a:gd name="connsiteY3" fmla="*/ 114301 h 600043"/>
                <a:gd name="connsiteX4" fmla="*/ 0 w 914400"/>
                <a:gd name="connsiteY4" fmla="*/ 347566 h 6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600043">
                  <a:moveTo>
                    <a:pt x="914400" y="431542"/>
                  </a:moveTo>
                  <a:cubicBezTo>
                    <a:pt x="821871" y="202941"/>
                    <a:pt x="729343" y="-25659"/>
                    <a:pt x="643812" y="2333"/>
                  </a:cubicBezTo>
                  <a:cubicBezTo>
                    <a:pt x="558281" y="30325"/>
                    <a:pt x="478971" y="580832"/>
                    <a:pt x="401216" y="599493"/>
                  </a:cubicBezTo>
                  <a:cubicBezTo>
                    <a:pt x="323461" y="618154"/>
                    <a:pt x="244150" y="156289"/>
                    <a:pt x="177281" y="114301"/>
                  </a:cubicBezTo>
                  <a:cubicBezTo>
                    <a:pt x="110412" y="72313"/>
                    <a:pt x="48208" y="282252"/>
                    <a:pt x="0" y="347566"/>
                  </a:cubicBezTo>
                </a:path>
              </a:pathLst>
            </a:custGeom>
            <a:noFill/>
            <a:ln>
              <a:prstDash val="dashDot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E7DECF9-A365-4E09-913D-04CD18A52276}"/>
              </a:ext>
            </a:extLst>
          </p:cNvPr>
          <p:cNvSpPr txBox="1"/>
          <p:nvPr/>
        </p:nvSpPr>
        <p:spPr>
          <a:xfrm>
            <a:off x="1911576" y="3638146"/>
            <a:ext cx="5325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낚시도 </a:t>
            </a:r>
            <a:r>
              <a:rPr lang="en-US" altLang="ko-KR" dirty="0"/>
              <a:t>Passing </a:t>
            </a:r>
            <a:r>
              <a:rPr lang="ko-KR" altLang="en-US" dirty="0"/>
              <a:t>이다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Inserting/Safety,</a:t>
            </a:r>
            <a:r>
              <a:rPr lang="ko-KR" altLang="en-US" dirty="0"/>
              <a:t> </a:t>
            </a:r>
            <a:r>
              <a:rPr lang="en-US" altLang="ko-KR" dirty="0"/>
              <a:t>Field/Synthesis</a:t>
            </a:r>
            <a:r>
              <a:rPr lang="ko-KR" altLang="en-US" dirty="0"/>
              <a:t>는 동일 문제다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23A34D8-5DB0-4660-A046-77D78C6C251B}"/>
              </a:ext>
            </a:extLst>
          </p:cNvPr>
          <p:cNvGrpSpPr/>
          <p:nvPr/>
        </p:nvGrpSpPr>
        <p:grpSpPr>
          <a:xfrm>
            <a:off x="4349363" y="3592863"/>
            <a:ext cx="1203649" cy="933061"/>
            <a:chOff x="3222171" y="1726162"/>
            <a:chExt cx="1203649" cy="933061"/>
          </a:xfrm>
        </p:grpSpPr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32890697-1043-40EB-B2BA-F67F11251B51}"/>
                </a:ext>
              </a:extLst>
            </p:cNvPr>
            <p:cNvSpPr/>
            <p:nvPr/>
          </p:nvSpPr>
          <p:spPr>
            <a:xfrm>
              <a:off x="3222171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23D3781-A89B-42EA-B7CF-F0DC23986383}"/>
                </a:ext>
              </a:extLst>
            </p:cNvPr>
            <p:cNvCxnSpPr/>
            <p:nvPr/>
          </p:nvCxnSpPr>
          <p:spPr>
            <a:xfrm flipH="1">
              <a:off x="3987281" y="1856792"/>
              <a:ext cx="438539" cy="839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51D8C20B-B41C-4E6E-90F1-A150862E86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8898" y="1940767"/>
              <a:ext cx="208384" cy="16268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214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ECC12DE-E3D9-45F6-AC84-9C1C5BCE8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98653"/>
              </p:ext>
            </p:extLst>
          </p:nvPr>
        </p:nvGraphicFramePr>
        <p:xfrm>
          <a:off x="0" y="0"/>
          <a:ext cx="12192000" cy="1433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133">
                  <a:extLst>
                    <a:ext uri="{9D8B030D-6E8A-4147-A177-3AD203B41FA5}">
                      <a16:colId xmlns:a16="http://schemas.microsoft.com/office/drawing/2014/main" val="241925815"/>
                    </a:ext>
                  </a:extLst>
                </a:gridCol>
                <a:gridCol w="5136079">
                  <a:extLst>
                    <a:ext uri="{9D8B030D-6E8A-4147-A177-3AD203B41FA5}">
                      <a16:colId xmlns:a16="http://schemas.microsoft.com/office/drawing/2014/main" val="1213525985"/>
                    </a:ext>
                  </a:extLst>
                </a:gridCol>
                <a:gridCol w="4584788">
                  <a:extLst>
                    <a:ext uri="{9D8B030D-6E8A-4147-A177-3AD203B41FA5}">
                      <a16:colId xmlns:a16="http://schemas.microsoft.com/office/drawing/2014/main" val="1858085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factors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Ex(application)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11613"/>
                  </a:ext>
                </a:extLst>
              </a:tr>
              <a:tr h="36576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400" u="sng" baseline="300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1)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Collision 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짧은 순간 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충돌해서 깨지는 경우로 한정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밀리는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경우는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2)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번에 가까움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)(</a:t>
                      </a:r>
                      <a:r>
                        <a:rPr lang="ko-KR" altLang="en-US" sz="12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튕기는경우는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?)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충돌대상의 세기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Hardness 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물체의 고유성질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벽돌을 부수는 경우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잘 눌리는 정도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12880"/>
                  </a:ext>
                </a:extLst>
              </a:tr>
              <a:tr h="320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충돌각도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Contact angle;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다비드상을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조각하는 경우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726856"/>
                  </a:ext>
                </a:extLst>
              </a:tr>
              <a:tr h="323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충돌 대상 상태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State 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상태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충돌 물체 상태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State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물 폭탄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’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을 치거나 벽돌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’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을 치거나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망치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’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 치거나 막대기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’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 치거나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291447"/>
                  </a:ext>
                </a:extLst>
              </a:tr>
              <a:tr h="190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충격 량 세기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Impact Energy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충돌시간은 짧다고 가정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)(Strength)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세게 치거나 살살 치거나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내가 가해주는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잘버티는정도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07771"/>
                  </a:ext>
                </a:extLst>
              </a:tr>
              <a:tr h="424498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sng" kern="1200" baseline="30000" dirty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2)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Contact force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첫 접촉 신호 및  짧지 않은 시간 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표면을 지나갈 때의 마찰력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Friction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을 느낌으로서 접촉상태를 인지함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  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고유의마찰계수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friction Eff 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물체 고유성질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목공이 다른 재질의 나무를 만짐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34025"/>
                  </a:ext>
                </a:extLst>
              </a:tr>
              <a:tr h="476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표면의 모양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embossing (Shape)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역암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사암 표면을 만질 때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사포질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할 때의 느낌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451581"/>
                  </a:ext>
                </a:extLst>
              </a:tr>
              <a:tr h="554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표면 윤활 정도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lubrication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유체의 점성마찰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암벽등반과 빙상등반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먹물과 꿀을 바를 때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토스트에 생크림과 쨈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7412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접촉의 인지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Contact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접촉 할 때마다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Sign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ON/OFF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되어야함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 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6820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필압감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Pressing Force</a:t>
                      </a:r>
                    </a:p>
                    <a:p>
                      <a:pPr latinLnBrk="1"/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+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그것의 강도까지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깊게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강하게 누르면 두껍게 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그려짐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549392"/>
                  </a:ext>
                </a:extLst>
              </a:tr>
              <a:tr h="21971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sng" kern="1200" baseline="30000" dirty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3)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Passing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유체를 지나가면서 느끼는 저항력은 경계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boundary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를 지나갈 때 느낌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+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새로운 계 내에서 지속적으로 느끼는 힘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(field force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아 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비슷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 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통과하는 방향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한쪽으로 흐르는 강을 건널 때 다리에 느끼는 유체의 이동방향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54154"/>
                  </a:ext>
                </a:extLst>
              </a:tr>
              <a:tr h="582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유체흐름의 속도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Flow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elocity</a:t>
                      </a:r>
                    </a:p>
                    <a:p>
                      <a:pPr latinLnBrk="1"/>
                      <a:endParaRPr lang="ko-KR" altLang="en-US" sz="14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강의 상류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하류에서 물고기를 손으로 잡을 때 유속의 느낌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(air </a:t>
                      </a:r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cutton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6208"/>
                  </a:ext>
                </a:extLst>
              </a:tr>
              <a:tr h="585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유체의 밀도 점성도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density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Boundary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경계의 느낌</a:t>
                      </a:r>
                    </a:p>
                    <a:p>
                      <a:pPr latinLnBrk="1"/>
                      <a:endParaRPr lang="ko-KR" altLang="en-US" sz="14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물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우주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또는 바람을 느낌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(Field)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Field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와의 차이점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그 영역의 경계를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passing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할 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720965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유체 흐름의 모양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shape;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이동거리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</a:t>
                      </a:r>
                      <a:endParaRPr lang="ko-KR" altLang="en-US" sz="14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한강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계곡을 건널 때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너비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87233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sng" kern="1200" baseline="30000" dirty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4)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Inserting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원격조종 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Simulation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조립하기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위험지역에서 로봇 팔로 폭발물 설치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제거하기 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대상 물체와 거리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relative distance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자동차 주차 시 벽과의 거리를 핸들로 감지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66743"/>
                  </a:ext>
                </a:extLst>
              </a:tr>
              <a:tr h="622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다가가는 속도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approaching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</a:t>
                      </a: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다가가는 속도가 빠를수록 더 먼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부터 강하게 느낌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0993"/>
                  </a:ext>
                </a:extLst>
              </a:tr>
              <a:tr h="554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끼워지는 방향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irection</a:t>
                      </a: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폭발물의 모양에 따라 경로보정을 방향감각으로 알려줌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140915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떨어뜨릴 때 자동맞춤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Automatic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맨홀에 뚜껑을 끼워 넣을 때 뚝 떨어지는 느낌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872865"/>
                  </a:ext>
                </a:extLst>
              </a:tr>
              <a:tr h="36576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400" i="0" u="sng" kern="1200" baseline="30000" dirty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5)</a:t>
                      </a:r>
                      <a:r>
                        <a:rPr lang="en-US" altLang="ko-KR" sz="1400" i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Safety </a:t>
                      </a:r>
                    </a:p>
                    <a:p>
                      <a:pPr latinLnBrk="1"/>
                      <a:r>
                        <a:rPr lang="en-US" altLang="ko-KR" sz="1400" i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i="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역감</a:t>
                      </a:r>
                      <a:r>
                        <a:rPr lang="ko-KR" altLang="en-US" sz="1400" i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신호는 가상의 선</a:t>
                      </a:r>
                      <a:r>
                        <a:rPr lang="en-US" altLang="ko-KR" sz="1400" i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</a:t>
                      </a:r>
                      <a:r>
                        <a:rPr lang="ko-KR" altLang="en-US" sz="1400" i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에 대상물체와의 거리</a:t>
                      </a:r>
                      <a:r>
                        <a:rPr lang="en-US" altLang="ko-KR" sz="1400" i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</a:t>
                      </a:r>
                      <a:r>
                        <a:rPr lang="ko-KR" altLang="en-US" sz="1400" i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 존재하면 올바른 방향으로 유도</a:t>
                      </a:r>
                      <a:r>
                        <a:rPr lang="en-US" altLang="ko-KR" sz="1400" i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i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대상 물체와의 거리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relative distance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Warning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충돌방지를 위해 일정 거리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에서 경고사인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역감으로 경고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356653"/>
                  </a:ext>
                </a:extLst>
              </a:tr>
              <a:tr h="6588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다가가는 속도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Approaching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</a:t>
                      </a:r>
                    </a:p>
                    <a:p>
                      <a:pPr latinLnBrk="1"/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상대물체가 빠르게 다가올 경우도 마찬가지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877738"/>
                  </a:ext>
                </a:extLst>
              </a:tr>
              <a:tr h="731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가상의 선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Virtual dead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ine; </a:t>
                      </a:r>
                    </a:p>
                    <a:p>
                      <a:pPr latinLnBrk="1"/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가상의 경계로부터 진입해 가상의 물체와 가까워 질수록 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역감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증감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 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6262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올바른 방향으로 유도 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Direction</a:t>
                      </a:r>
                    </a:p>
                    <a:p>
                      <a:pPr latinLnBrk="1"/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경로보정을 방향 역감으로 알려줌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올바른 방향 쪽으로 손목을 꺾어 줌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23812"/>
                  </a:ext>
                </a:extLst>
              </a:tr>
              <a:tr h="50292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400" u="sng" kern="1200" baseline="30000" dirty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6)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Field force 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인력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척력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전자기력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 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중력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부력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떠오르는힘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만유인력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두물체간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수직 항력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떠받치는 느낌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대상물체와의 거리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relative distance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거리가 가까울수록 큰 힘을 느낌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9977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다가가는 속도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approaching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</a:t>
                      </a: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물속에서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발장구를 빨리 치는 것은 힘들다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엘리베이터 속력이 빨라질 때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관성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88037"/>
                  </a:ext>
                </a:extLst>
              </a:tr>
              <a:tr h="2876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중력장의 세기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trength </a:t>
                      </a: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나사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NASA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또는 항공대에서 무중력상태를 시뮬레이션 할 때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842086"/>
                  </a:ext>
                </a:extLst>
              </a:tr>
              <a:tr h="16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물체의 무게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W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eight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가벼운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무거운 돌로 돌팔매질을 할 때 손에서 느끼는 무게 감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관성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553739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Synesthesia sensing Light/sonic/radioactive wave, color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비시각적인 힘들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강약 존재 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강한 베이스 소리를 들었을 때 울림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026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지속적으로 받는 경우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im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레이져총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을 맞았을 때 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역감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49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44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45925-AD6F-4EC2-A015-F20EE1FB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07"/>
            <a:ext cx="10689492" cy="541460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*</a:t>
            </a:r>
            <a:r>
              <a:rPr lang="ko-KR" altLang="en-US" sz="2000" dirty="0"/>
              <a:t> </a:t>
            </a:r>
            <a:r>
              <a:rPr lang="en-US" altLang="ko-KR" sz="2000" dirty="0"/>
              <a:t>UX / UI </a:t>
            </a:r>
            <a:r>
              <a:rPr lang="ko-KR" altLang="en-US" sz="2000" dirty="0"/>
              <a:t>특허 질의 및</a:t>
            </a:r>
            <a:r>
              <a:rPr lang="en-US" altLang="ko-KR" sz="2000" dirty="0"/>
              <a:t> </a:t>
            </a:r>
            <a:r>
              <a:rPr lang="ko-KR" altLang="en-US" sz="2000" dirty="0"/>
              <a:t>논의사항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9F757-39F8-4927-84A5-FA0B76BF1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5884985"/>
          </a:xfrm>
        </p:spPr>
        <p:txBody>
          <a:bodyPr>
            <a:normAutofit fontScale="32500" lnSpcReduction="20000"/>
          </a:bodyPr>
          <a:lstStyle/>
          <a:p>
            <a:endParaRPr lang="ko-KR" altLang="en-US" dirty="0"/>
          </a:p>
          <a:p>
            <a:pPr marL="0" indent="0">
              <a:buNone/>
            </a:pPr>
            <a:r>
              <a:rPr lang="en-US" altLang="ko-KR" sz="4300" b="1" dirty="0"/>
              <a:t> </a:t>
            </a:r>
            <a:r>
              <a:rPr lang="ko-KR" altLang="en-US" sz="4300" b="1" dirty="0"/>
              <a:t>매우 큰 범위</a:t>
            </a:r>
            <a:r>
              <a:rPr lang="en-US" altLang="ko-KR" sz="4300" b="1" dirty="0"/>
              <a:t>, </a:t>
            </a:r>
            <a:r>
              <a:rPr lang="ko-KR" altLang="en-US" sz="4300" b="1" dirty="0"/>
              <a:t>일반적인 행동</a:t>
            </a:r>
            <a:endParaRPr lang="ko-KR" altLang="en-US" sz="3400" dirty="0"/>
          </a:p>
          <a:p>
            <a:r>
              <a:rPr lang="en-US" altLang="ko-KR" sz="3400" dirty="0"/>
              <a:t>=&gt;  </a:t>
            </a:r>
            <a:r>
              <a:rPr lang="ko-KR" altLang="en-US" sz="3400" dirty="0"/>
              <a:t>사용자가 조종할 수 있는 물체와 상호작용 할 수 있는 물체 및 환경들을 포함하는 환경 </a:t>
            </a:r>
            <a:r>
              <a:rPr lang="en-US" altLang="ko-KR" sz="3400" dirty="0"/>
              <a:t>(</a:t>
            </a:r>
            <a:r>
              <a:rPr lang="ko-KR" altLang="en-US" sz="3400" dirty="0"/>
              <a:t>가상현실</a:t>
            </a:r>
            <a:r>
              <a:rPr lang="en-US" altLang="ko-KR" sz="3400" dirty="0"/>
              <a:t>);</a:t>
            </a:r>
          </a:p>
          <a:p>
            <a:r>
              <a:rPr lang="en-US" altLang="ko-KR" sz="3400" dirty="0"/>
              <a:t>     </a:t>
            </a:r>
            <a:r>
              <a:rPr lang="ko-KR" altLang="en-US" sz="3400" dirty="0"/>
              <a:t>계산된 </a:t>
            </a:r>
            <a:r>
              <a:rPr lang="ko-KR" altLang="en-US" sz="3400" dirty="0" err="1"/>
              <a:t>역감을</a:t>
            </a:r>
            <a:r>
              <a:rPr lang="ko-KR" altLang="en-US" sz="3400" dirty="0"/>
              <a:t> 전달받아 사용자에게 포스 피드백을 제공할 수 있는 웨어러블 포스 피드백 디바이스</a:t>
            </a:r>
            <a:r>
              <a:rPr lang="en-US" altLang="ko-KR" sz="3400" dirty="0"/>
              <a:t>;</a:t>
            </a:r>
          </a:p>
          <a:p>
            <a:r>
              <a:rPr lang="en-US" altLang="ko-KR" sz="3400" dirty="0"/>
              <a:t>     </a:t>
            </a:r>
          </a:p>
          <a:p>
            <a:r>
              <a:rPr lang="en-US" altLang="ko-KR" sz="3400" dirty="0"/>
              <a:t>     </a:t>
            </a:r>
            <a:r>
              <a:rPr lang="ko-KR" altLang="en-US" sz="3400" u="sng" dirty="0"/>
              <a:t>사용자가 조종할 수 있는 물체에 </a:t>
            </a:r>
            <a:r>
              <a:rPr lang="ko-KR" altLang="en-US" sz="3400" b="1" u="sng" dirty="0"/>
              <a:t>상호작용</a:t>
            </a:r>
            <a:r>
              <a:rPr lang="ko-KR" altLang="en-US" sz="3400" u="sng" dirty="0"/>
              <a:t>이 있음을 </a:t>
            </a:r>
            <a:r>
              <a:rPr lang="ko-KR" altLang="en-US" sz="3400" b="1" u="sng" dirty="0"/>
              <a:t>감지</a:t>
            </a:r>
            <a:r>
              <a:rPr lang="ko-KR" altLang="en-US" sz="3400" u="sng" dirty="0"/>
              <a:t>하는 과정</a:t>
            </a:r>
            <a:r>
              <a:rPr lang="en-US" altLang="ko-KR" sz="3400" u="sng" dirty="0"/>
              <a:t>;</a:t>
            </a:r>
          </a:p>
          <a:p>
            <a:r>
              <a:rPr lang="en-US" altLang="ko-KR" sz="3400" u="sng" dirty="0"/>
              <a:t>     </a:t>
            </a:r>
            <a:r>
              <a:rPr lang="ko-KR" altLang="en-US" sz="3400" u="sng" dirty="0"/>
              <a:t>상호작용에 </a:t>
            </a:r>
            <a:r>
              <a:rPr lang="ko-KR" altLang="en-US" sz="3400" b="1" u="sng" dirty="0"/>
              <a:t>상응하는 </a:t>
            </a:r>
            <a:r>
              <a:rPr lang="ko-KR" altLang="en-US" sz="3400" b="1" u="sng" dirty="0" err="1"/>
              <a:t>역감</a:t>
            </a:r>
            <a:r>
              <a:rPr lang="ko-KR" altLang="en-US" sz="3400" u="sng" dirty="0" err="1"/>
              <a:t>을</a:t>
            </a:r>
            <a:r>
              <a:rPr lang="ko-KR" altLang="en-US" sz="3400" u="sng" dirty="0"/>
              <a:t> 분류 및 계산하는 과정</a:t>
            </a:r>
            <a:r>
              <a:rPr lang="en-US" altLang="ko-KR" sz="3400" u="sng" dirty="0"/>
              <a:t>;</a:t>
            </a:r>
          </a:p>
          <a:p>
            <a:r>
              <a:rPr lang="en-US" altLang="ko-KR" sz="3400" dirty="0"/>
              <a:t>     </a:t>
            </a:r>
            <a:r>
              <a:rPr lang="ko-KR" altLang="en-US" sz="3400" dirty="0"/>
              <a:t>가상현실 환경에서 웨어러블 포스 피드백 디바이스에 </a:t>
            </a:r>
            <a:r>
              <a:rPr lang="ko-KR" altLang="en-US" sz="3400" b="1" u="sng" dirty="0" err="1"/>
              <a:t>역감을</a:t>
            </a:r>
            <a:r>
              <a:rPr lang="ko-KR" altLang="en-US" sz="3400" b="1" u="sng" dirty="0"/>
              <a:t> 전달</a:t>
            </a:r>
            <a:r>
              <a:rPr lang="ko-KR" altLang="en-US" sz="3400" dirty="0"/>
              <a:t>하는 과정</a:t>
            </a:r>
            <a:r>
              <a:rPr lang="en-US" altLang="ko-KR" sz="3400" dirty="0"/>
              <a:t>;</a:t>
            </a:r>
          </a:p>
          <a:p>
            <a:r>
              <a:rPr lang="en-US" altLang="ko-KR" sz="3400" dirty="0"/>
              <a:t>     </a:t>
            </a:r>
            <a:r>
              <a:rPr lang="ko-KR" altLang="en-US" sz="3400" dirty="0"/>
              <a:t>웨어러블 포스 피드백 디바이스에서 </a:t>
            </a:r>
            <a:r>
              <a:rPr lang="ko-KR" altLang="en-US" sz="3400" dirty="0" err="1"/>
              <a:t>역감을</a:t>
            </a:r>
            <a:r>
              <a:rPr lang="ko-KR" altLang="en-US" sz="3400" dirty="0"/>
              <a:t> 사용자에게 </a:t>
            </a:r>
            <a:r>
              <a:rPr lang="ko-KR" altLang="en-US" sz="3400" b="1" u="sng" dirty="0"/>
              <a:t>출력</a:t>
            </a:r>
            <a:r>
              <a:rPr lang="ko-KR" altLang="en-US" sz="3400" dirty="0"/>
              <a:t>하는 과정</a:t>
            </a:r>
            <a:r>
              <a:rPr lang="en-US" altLang="ko-KR" sz="3400" dirty="0"/>
              <a:t>;</a:t>
            </a:r>
          </a:p>
          <a:p>
            <a:r>
              <a:rPr lang="en-US" altLang="ko-KR" sz="3400" dirty="0"/>
              <a:t>   </a:t>
            </a:r>
          </a:p>
          <a:p>
            <a:pPr marL="0" indent="0">
              <a:buNone/>
            </a:pPr>
            <a:r>
              <a:rPr lang="en-US" altLang="ko-KR" sz="3400" dirty="0"/>
              <a:t> </a:t>
            </a:r>
            <a:r>
              <a:rPr lang="ko-KR" altLang="en-US" sz="4300" b="1" dirty="0"/>
              <a:t>중간 범위</a:t>
            </a:r>
            <a:r>
              <a:rPr lang="en-US" altLang="ko-KR" sz="4300" b="1" dirty="0"/>
              <a:t>, </a:t>
            </a:r>
            <a:r>
              <a:rPr lang="ko-KR" altLang="en-US" sz="4300" b="1" dirty="0"/>
              <a:t>특정 행동 </a:t>
            </a:r>
            <a:r>
              <a:rPr lang="en-US" altLang="ko-KR" sz="4300" b="1" dirty="0"/>
              <a:t>/ </a:t>
            </a:r>
            <a:r>
              <a:rPr lang="ko-KR" altLang="en-US" sz="4300" b="1" dirty="0"/>
              <a:t>이벤트 </a:t>
            </a:r>
            <a:r>
              <a:rPr lang="en-US" altLang="ko-KR" sz="4300" b="1" dirty="0"/>
              <a:t>(ex</a:t>
            </a:r>
            <a:r>
              <a:rPr lang="ko-KR" altLang="en-US" sz="4300" b="1" dirty="0"/>
              <a:t> </a:t>
            </a:r>
            <a:r>
              <a:rPr lang="en-US" altLang="ko-KR" sz="4300" b="1" dirty="0"/>
              <a:t>collision)</a:t>
            </a:r>
            <a:endParaRPr lang="ko-KR" altLang="en-US" sz="4300" b="1" dirty="0"/>
          </a:p>
          <a:p>
            <a:r>
              <a:rPr lang="en-US" altLang="ko-KR" sz="3400" dirty="0"/>
              <a:t>=&gt;  </a:t>
            </a:r>
            <a:r>
              <a:rPr lang="ko-KR" altLang="en-US" sz="3400" dirty="0"/>
              <a:t>동일</a:t>
            </a:r>
            <a:r>
              <a:rPr lang="en-US" altLang="ko-KR" sz="3400" dirty="0"/>
              <a:t>object;</a:t>
            </a:r>
          </a:p>
          <a:p>
            <a:r>
              <a:rPr lang="en-US" altLang="ko-KR" sz="3400" dirty="0"/>
              <a:t>     </a:t>
            </a:r>
            <a:r>
              <a:rPr lang="ko-KR" altLang="en-US" sz="3400" u="sng" dirty="0"/>
              <a:t>사용자가 조종할 수 있는 물체에 다른 물체나 환경에 </a:t>
            </a:r>
            <a:r>
              <a:rPr lang="ko-KR" altLang="en-US" sz="3400" b="1" u="sng" dirty="0"/>
              <a:t>부딪힘을 감지</a:t>
            </a:r>
            <a:r>
              <a:rPr lang="ko-KR" altLang="en-US" sz="3400" u="sng" dirty="0"/>
              <a:t>하는 과정</a:t>
            </a:r>
            <a:r>
              <a:rPr lang="en-US" altLang="ko-KR" sz="3400" u="sng" dirty="0"/>
              <a:t>;</a:t>
            </a:r>
          </a:p>
          <a:p>
            <a:r>
              <a:rPr lang="en-US" altLang="ko-KR" sz="3400" u="sng" dirty="0"/>
              <a:t>     </a:t>
            </a:r>
            <a:r>
              <a:rPr lang="ko-KR" altLang="en-US" sz="3400" u="sng" dirty="0"/>
              <a:t>부딪힘에 </a:t>
            </a:r>
            <a:r>
              <a:rPr lang="ko-KR" altLang="en-US" sz="3400" b="1" u="sng" dirty="0"/>
              <a:t>상응하는 </a:t>
            </a:r>
            <a:r>
              <a:rPr lang="ko-KR" altLang="en-US" sz="3400" b="1" u="sng" dirty="0" err="1"/>
              <a:t>역감</a:t>
            </a:r>
            <a:r>
              <a:rPr lang="ko-KR" altLang="en-US" sz="3400" u="sng" dirty="0" err="1"/>
              <a:t>을</a:t>
            </a:r>
            <a:r>
              <a:rPr lang="ko-KR" altLang="en-US" sz="3400" u="sng" dirty="0"/>
              <a:t> 분류 및 계산하는 과정</a:t>
            </a:r>
            <a:r>
              <a:rPr lang="en-US" altLang="ko-KR" sz="3400" u="sng" dirty="0"/>
              <a:t>;</a:t>
            </a:r>
          </a:p>
          <a:p>
            <a:r>
              <a:rPr lang="en-US" altLang="ko-KR" sz="3400" dirty="0"/>
              <a:t>     </a:t>
            </a:r>
            <a:r>
              <a:rPr lang="ko-KR" altLang="en-US" sz="3400" dirty="0"/>
              <a:t>가상현실 환경에서 웨어러블 포스 피드백 디바이스에 </a:t>
            </a:r>
            <a:r>
              <a:rPr lang="ko-KR" altLang="en-US" sz="3400" dirty="0" err="1"/>
              <a:t>역감을</a:t>
            </a:r>
            <a:r>
              <a:rPr lang="ko-KR" altLang="en-US" sz="3400" dirty="0"/>
              <a:t> 전달하는 과정</a:t>
            </a:r>
            <a:r>
              <a:rPr lang="en-US" altLang="ko-KR" sz="3400" dirty="0"/>
              <a:t>;</a:t>
            </a:r>
          </a:p>
          <a:p>
            <a:r>
              <a:rPr lang="en-US" altLang="ko-KR" sz="3400" dirty="0"/>
              <a:t>     </a:t>
            </a:r>
            <a:r>
              <a:rPr lang="ko-KR" altLang="en-US" sz="3400" dirty="0"/>
              <a:t>웨어러블 포스 피드백 디바이스에서 </a:t>
            </a:r>
            <a:r>
              <a:rPr lang="ko-KR" altLang="en-US" sz="3400" dirty="0" err="1"/>
              <a:t>역감을</a:t>
            </a:r>
            <a:r>
              <a:rPr lang="ko-KR" altLang="en-US" sz="3400" dirty="0"/>
              <a:t> 사용자에게 출력하는 과정</a:t>
            </a:r>
            <a:r>
              <a:rPr lang="en-US" altLang="ko-KR" sz="3400" dirty="0"/>
              <a:t>;</a:t>
            </a:r>
          </a:p>
          <a:p>
            <a:r>
              <a:rPr lang="en-US" altLang="ko-KR" sz="3400" dirty="0"/>
              <a:t> </a:t>
            </a:r>
          </a:p>
          <a:p>
            <a:pPr marL="0" indent="0">
              <a:buNone/>
            </a:pPr>
            <a:r>
              <a:rPr lang="ko-KR" altLang="en-US" sz="4300" b="1" dirty="0"/>
              <a:t>좁은 범위</a:t>
            </a:r>
            <a:r>
              <a:rPr lang="en-US" altLang="ko-KR" sz="4300" b="1" dirty="0"/>
              <a:t>, </a:t>
            </a:r>
            <a:r>
              <a:rPr lang="ko-KR" altLang="en-US" sz="4300" b="1" dirty="0"/>
              <a:t>특정 어플리케이션</a:t>
            </a:r>
          </a:p>
          <a:p>
            <a:r>
              <a:rPr lang="en-US" altLang="ko-KR" sz="3400" dirty="0"/>
              <a:t>=&gt;  </a:t>
            </a:r>
            <a:r>
              <a:rPr lang="ko-KR" altLang="en-US" sz="3400" dirty="0"/>
              <a:t>동일</a:t>
            </a:r>
            <a:r>
              <a:rPr lang="en-US" altLang="ko-KR" sz="3400" dirty="0"/>
              <a:t>object;     </a:t>
            </a:r>
          </a:p>
          <a:p>
            <a:r>
              <a:rPr lang="en-US" altLang="ko-KR" sz="3400" dirty="0"/>
              <a:t>     </a:t>
            </a:r>
            <a:r>
              <a:rPr lang="ko-KR" altLang="en-US" sz="3400" u="sng" dirty="0"/>
              <a:t>사용자가 조종할 수 있는 </a:t>
            </a:r>
            <a:r>
              <a:rPr lang="ko-KR" altLang="en-US" sz="3400" b="1" u="sng" dirty="0"/>
              <a:t>막대모형의 물체에 다른 물체나 환경에 타격</a:t>
            </a:r>
            <a:r>
              <a:rPr lang="ko-KR" altLang="en-US" sz="3400" u="sng" dirty="0"/>
              <a:t>을 하는 과정</a:t>
            </a:r>
            <a:r>
              <a:rPr lang="en-US" altLang="ko-KR" sz="3400" u="sng" dirty="0"/>
              <a:t>;</a:t>
            </a:r>
          </a:p>
          <a:p>
            <a:r>
              <a:rPr lang="en-US" altLang="ko-KR" sz="3400" u="sng" dirty="0"/>
              <a:t>     </a:t>
            </a:r>
            <a:r>
              <a:rPr lang="ko-KR" altLang="en-US" sz="3400" u="sng" dirty="0"/>
              <a:t>타격하는 </a:t>
            </a:r>
            <a:r>
              <a:rPr lang="ko-KR" altLang="en-US" sz="3400" b="1" u="sng" dirty="0"/>
              <a:t>시간</a:t>
            </a:r>
            <a:r>
              <a:rPr lang="en-US" altLang="ko-KR" sz="3400" b="1" u="sng" dirty="0"/>
              <a:t>, </a:t>
            </a:r>
            <a:r>
              <a:rPr lang="ko-KR" altLang="en-US" sz="3400" b="1" u="sng" dirty="0"/>
              <a:t>세기</a:t>
            </a:r>
            <a:r>
              <a:rPr lang="en-US" altLang="ko-KR" sz="3400" b="1" u="sng" dirty="0"/>
              <a:t>, </a:t>
            </a:r>
            <a:r>
              <a:rPr lang="ko-KR" altLang="en-US" sz="3400" b="1" u="sng" dirty="0"/>
              <a:t>방향 </a:t>
            </a:r>
            <a:r>
              <a:rPr lang="ko-KR" altLang="en-US" sz="3400" u="sng" dirty="0"/>
              <a:t>등 타격에 관련된 정보를 분류 및 계산하는 과정</a:t>
            </a:r>
            <a:r>
              <a:rPr lang="en-US" altLang="ko-KR" sz="3400" u="sng" dirty="0"/>
              <a:t>;</a:t>
            </a:r>
          </a:p>
          <a:p>
            <a:r>
              <a:rPr lang="en-US" altLang="ko-KR" sz="3400" dirty="0"/>
              <a:t>     </a:t>
            </a:r>
            <a:r>
              <a:rPr lang="ko-KR" altLang="en-US" sz="3400" dirty="0"/>
              <a:t>가상현실 환경에서 웨어러블 포스 피드백 디바이스에 타격감을 전달하는 과정</a:t>
            </a:r>
            <a:r>
              <a:rPr lang="en-US" altLang="ko-KR" sz="3400" dirty="0"/>
              <a:t>;</a:t>
            </a:r>
          </a:p>
          <a:p>
            <a:r>
              <a:rPr lang="en-US" altLang="ko-KR" sz="3400" dirty="0"/>
              <a:t>     </a:t>
            </a:r>
            <a:r>
              <a:rPr lang="ko-KR" altLang="en-US" sz="3400" dirty="0"/>
              <a:t>웨어러블 포스 피드백 디바이스에서 타격감을 사용자에게 출력하는 과정</a:t>
            </a:r>
            <a:r>
              <a:rPr lang="en-US" altLang="ko-KR" sz="3400" dirty="0"/>
              <a:t>;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329540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3542</Words>
  <Application>Microsoft Office PowerPoint</Application>
  <PresentationFormat>와이드스크린</PresentationFormat>
  <Paragraphs>1096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함초롬돋움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* UX / UI 특허 질의 및 논의사항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윤호</dc:creator>
  <cp:lastModifiedBy>MUHANN</cp:lastModifiedBy>
  <cp:revision>122</cp:revision>
  <dcterms:created xsi:type="dcterms:W3CDTF">2018-07-16T07:33:57Z</dcterms:created>
  <dcterms:modified xsi:type="dcterms:W3CDTF">2018-08-16T01:27:00Z</dcterms:modified>
</cp:coreProperties>
</file>