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602700" cy="32404050"/>
  <p:notesSz cx="6858000" cy="9144000"/>
  <p:defaultTextStyle>
    <a:defPPr>
      <a:defRPr lang="ko-KR"/>
    </a:defPPr>
    <a:lvl1pPr marL="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4"/>
    <p:restoredTop sz="95581" autoAdjust="0"/>
  </p:normalViewPr>
  <p:slideViewPr>
    <p:cSldViewPr>
      <p:cViewPr>
        <p:scale>
          <a:sx n="75" d="100"/>
          <a:sy n="75" d="100"/>
        </p:scale>
        <p:origin x="-3667" y="-1742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in_Kim\Desktop\&#51320;&#50629;&#45436;&#47928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in_Kim\Desktop\&#51320;&#50629;&#45436;&#47928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4C-461A-A373-F57A1B7A510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4C-461A-A373-F57A1B7A51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84C-461A-A373-F57A1B7A510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84C-461A-A373-F57A1B7A510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84C-461A-A373-F57A1B7A51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84C-461A-A373-F57A1B7A5109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84C-461A-A373-F57A1B7A5109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84C-461A-A373-F57A1B7A510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84C-461A-A373-F57A1B7A51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84C-461A-A373-F57A1B7A510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84C-461A-A373-F57A1B7A51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Sheet1!$B$42:$M$42</c:f>
              <c:strCache>
                <c:ptCount val="12"/>
                <c:pt idx="0">
                  <c:v>ReLU</c:v>
                </c:pt>
                <c:pt idx="1">
                  <c:v>ReLU(avg)</c:v>
                </c:pt>
                <c:pt idx="2">
                  <c:v>tanh</c:v>
                </c:pt>
                <c:pt idx="3">
                  <c:v>tanh(avg)</c:v>
                </c:pt>
                <c:pt idx="4">
                  <c:v>Softsign</c:v>
                </c:pt>
                <c:pt idx="5">
                  <c:v>Softsign(avg)</c:v>
                </c:pt>
                <c:pt idx="6">
                  <c:v>ELU</c:v>
                </c:pt>
                <c:pt idx="7">
                  <c:v>ELU(avg)</c:v>
                </c:pt>
                <c:pt idx="8">
                  <c:v>Sigmoid</c:v>
                </c:pt>
                <c:pt idx="9">
                  <c:v>Sigmoid(avg)</c:v>
                </c:pt>
                <c:pt idx="10">
                  <c:v>LReLU</c:v>
                </c:pt>
                <c:pt idx="11">
                  <c:v>LReLU(avg)</c:v>
                </c:pt>
              </c:strCache>
            </c:strRef>
          </c:cat>
          <c:val>
            <c:numRef>
              <c:f>Sheet1!$B$43:$M$43</c:f>
              <c:numCache>
                <c:formatCode>General</c:formatCode>
                <c:ptCount val="12"/>
                <c:pt idx="0">
                  <c:v>0.62819999999999998</c:v>
                </c:pt>
                <c:pt idx="1">
                  <c:v>0.62590000000000001</c:v>
                </c:pt>
                <c:pt idx="2">
                  <c:v>0.1014</c:v>
                </c:pt>
                <c:pt idx="3">
                  <c:v>9.9199999999999997E-2</c:v>
                </c:pt>
                <c:pt idx="4">
                  <c:v>0.6341</c:v>
                </c:pt>
                <c:pt idx="5">
                  <c:v>0.57809999999999995</c:v>
                </c:pt>
                <c:pt idx="6">
                  <c:v>0.67090000000000005</c:v>
                </c:pt>
                <c:pt idx="7">
                  <c:v>0.61360000000000003</c:v>
                </c:pt>
                <c:pt idx="8">
                  <c:v>0.10009999999999999</c:v>
                </c:pt>
                <c:pt idx="9">
                  <c:v>9.8000000000000004E-2</c:v>
                </c:pt>
                <c:pt idx="10">
                  <c:v>0.2858</c:v>
                </c:pt>
                <c:pt idx="11">
                  <c:v>0.37730000000000002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84C-461A-A373-F57A1B7A51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61208800"/>
        <c:axId val="561197152"/>
      </c:barChart>
      <c:catAx>
        <c:axId val="561208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197152"/>
        <c:crosses val="autoZero"/>
        <c:auto val="1"/>
        <c:lblAlgn val="ctr"/>
        <c:lblOffset val="100"/>
        <c:noMultiLvlLbl val="0"/>
      </c:catAx>
      <c:valAx>
        <c:axId val="56119715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20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ReLU</c:v>
                </c:pt>
              </c:strCache>
            </c:strRef>
          </c:tx>
          <c:spPr>
            <a:ln w="38100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rgbClr val="FF0000"/>
                </a:solidFill>
                <a:prstDash val="dash"/>
              </a:ln>
              <a:effectLst/>
            </c:spPr>
            <c:trendlineType val="log"/>
            <c:dispRSqr val="0"/>
            <c:dispEq val="0"/>
          </c:trendline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7.0311999999999999E-2</c:v>
                </c:pt>
                <c:pt idx="1">
                  <c:v>0.17968799999999999</c:v>
                </c:pt>
                <c:pt idx="2">
                  <c:v>0.1875</c:v>
                </c:pt>
                <c:pt idx="3">
                  <c:v>0.32031199999999999</c:v>
                </c:pt>
                <c:pt idx="4">
                  <c:v>0.359375</c:v>
                </c:pt>
                <c:pt idx="5">
                  <c:v>0.46093800000000001</c:v>
                </c:pt>
                <c:pt idx="6">
                  <c:v>0.46875</c:v>
                </c:pt>
                <c:pt idx="7">
                  <c:v>0.578125</c:v>
                </c:pt>
                <c:pt idx="8">
                  <c:v>0.47656199999999999</c:v>
                </c:pt>
                <c:pt idx="9">
                  <c:v>0.44531199999999999</c:v>
                </c:pt>
                <c:pt idx="10">
                  <c:v>0.5625</c:v>
                </c:pt>
                <c:pt idx="11">
                  <c:v>0.57031200000000004</c:v>
                </c:pt>
                <c:pt idx="12">
                  <c:v>0.546875</c:v>
                </c:pt>
                <c:pt idx="13">
                  <c:v>0.59375</c:v>
                </c:pt>
                <c:pt idx="14">
                  <c:v>0.61718799999999996</c:v>
                </c:pt>
                <c:pt idx="15">
                  <c:v>0.57031200000000004</c:v>
                </c:pt>
                <c:pt idx="16">
                  <c:v>0.703125</c:v>
                </c:pt>
                <c:pt idx="17">
                  <c:v>0.609375</c:v>
                </c:pt>
                <c:pt idx="18">
                  <c:v>0.69531200000000004</c:v>
                </c:pt>
                <c:pt idx="19">
                  <c:v>0.640625</c:v>
                </c:pt>
                <c:pt idx="20">
                  <c:v>0.67968799999999996</c:v>
                </c:pt>
                <c:pt idx="21">
                  <c:v>0.66406200000000004</c:v>
                </c:pt>
                <c:pt idx="22">
                  <c:v>0.63281200000000004</c:v>
                </c:pt>
                <c:pt idx="23">
                  <c:v>0.71875</c:v>
                </c:pt>
                <c:pt idx="24">
                  <c:v>0.640625</c:v>
                </c:pt>
                <c:pt idx="25">
                  <c:v>0.58593799999999996</c:v>
                </c:pt>
                <c:pt idx="26">
                  <c:v>0.6875</c:v>
                </c:pt>
                <c:pt idx="27">
                  <c:v>0.61718799999999996</c:v>
                </c:pt>
                <c:pt idx="28">
                  <c:v>0.61718799999999996</c:v>
                </c:pt>
                <c:pt idx="29">
                  <c:v>0.72656200000000004</c:v>
                </c:pt>
                <c:pt idx="30">
                  <c:v>0.6875</c:v>
                </c:pt>
                <c:pt idx="31">
                  <c:v>0.75</c:v>
                </c:pt>
                <c:pt idx="32">
                  <c:v>0.578125</c:v>
                </c:pt>
                <c:pt idx="33">
                  <c:v>0.71875</c:v>
                </c:pt>
                <c:pt idx="34">
                  <c:v>0.734375</c:v>
                </c:pt>
                <c:pt idx="35">
                  <c:v>0.58593799999999996</c:v>
                </c:pt>
                <c:pt idx="36">
                  <c:v>0.703125</c:v>
                </c:pt>
                <c:pt idx="37">
                  <c:v>0.71093799999999996</c:v>
                </c:pt>
                <c:pt idx="38">
                  <c:v>0.67968799999999996</c:v>
                </c:pt>
                <c:pt idx="39">
                  <c:v>0.60156200000000004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FA-4012-90E1-3AEF779F299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tanh</c:v>
                </c:pt>
              </c:strCache>
            </c:strRef>
          </c:tx>
          <c:spPr>
            <a:ln w="1587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0.101562</c:v>
                </c:pt>
                <c:pt idx="1">
                  <c:v>0.19531200000000001</c:v>
                </c:pt>
                <c:pt idx="2">
                  <c:v>0.109375</c:v>
                </c:pt>
                <c:pt idx="3">
                  <c:v>0.109375</c:v>
                </c:pt>
                <c:pt idx="4">
                  <c:v>0.117188</c:v>
                </c:pt>
                <c:pt idx="5">
                  <c:v>0.14843799999999999</c:v>
                </c:pt>
                <c:pt idx="6">
                  <c:v>7.8125E-2</c:v>
                </c:pt>
                <c:pt idx="7">
                  <c:v>0.109375</c:v>
                </c:pt>
                <c:pt idx="8">
                  <c:v>0.101562</c:v>
                </c:pt>
                <c:pt idx="9">
                  <c:v>7.8125E-2</c:v>
                </c:pt>
                <c:pt idx="10">
                  <c:v>9.375E-2</c:v>
                </c:pt>
                <c:pt idx="11">
                  <c:v>0.125</c:v>
                </c:pt>
                <c:pt idx="12">
                  <c:v>4.6875E-2</c:v>
                </c:pt>
                <c:pt idx="13">
                  <c:v>0.14843799999999999</c:v>
                </c:pt>
                <c:pt idx="14">
                  <c:v>0.101562</c:v>
                </c:pt>
                <c:pt idx="15">
                  <c:v>0.101562</c:v>
                </c:pt>
                <c:pt idx="16">
                  <c:v>0.140625</c:v>
                </c:pt>
                <c:pt idx="17">
                  <c:v>6.25E-2</c:v>
                </c:pt>
                <c:pt idx="18">
                  <c:v>7.0311999999999999E-2</c:v>
                </c:pt>
                <c:pt idx="19">
                  <c:v>7.0311999999999999E-2</c:v>
                </c:pt>
                <c:pt idx="20">
                  <c:v>7.8125E-2</c:v>
                </c:pt>
                <c:pt idx="21">
                  <c:v>7.0311999999999999E-2</c:v>
                </c:pt>
                <c:pt idx="22">
                  <c:v>0.125</c:v>
                </c:pt>
                <c:pt idx="23">
                  <c:v>8.5938000000000001E-2</c:v>
                </c:pt>
                <c:pt idx="24">
                  <c:v>0.101562</c:v>
                </c:pt>
                <c:pt idx="25">
                  <c:v>7.0311999999999999E-2</c:v>
                </c:pt>
                <c:pt idx="26">
                  <c:v>8.5938000000000001E-2</c:v>
                </c:pt>
                <c:pt idx="27">
                  <c:v>0.109375</c:v>
                </c:pt>
                <c:pt idx="28">
                  <c:v>7.8125E-2</c:v>
                </c:pt>
                <c:pt idx="29">
                  <c:v>7.0311999999999999E-2</c:v>
                </c:pt>
                <c:pt idx="30">
                  <c:v>0.101562</c:v>
                </c:pt>
                <c:pt idx="31">
                  <c:v>8.5938000000000001E-2</c:v>
                </c:pt>
                <c:pt idx="32">
                  <c:v>0.125</c:v>
                </c:pt>
                <c:pt idx="33">
                  <c:v>0.14843799999999999</c:v>
                </c:pt>
                <c:pt idx="34">
                  <c:v>7.0311999999999999E-2</c:v>
                </c:pt>
                <c:pt idx="35">
                  <c:v>9.375E-2</c:v>
                </c:pt>
                <c:pt idx="36">
                  <c:v>7.0311999999999999E-2</c:v>
                </c:pt>
                <c:pt idx="37">
                  <c:v>0.125</c:v>
                </c:pt>
                <c:pt idx="38">
                  <c:v>7.8125E-2</c:v>
                </c:pt>
                <c:pt idx="39">
                  <c:v>0.109375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FA-4012-90E1-3AEF779F2994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Softsign</c:v>
                </c:pt>
              </c:strCache>
            </c:strRef>
          </c:tx>
          <c:spPr>
            <a:ln w="1587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0.109375</c:v>
                </c:pt>
                <c:pt idx="1">
                  <c:v>0.203125</c:v>
                </c:pt>
                <c:pt idx="2">
                  <c:v>0.36718800000000001</c:v>
                </c:pt>
                <c:pt idx="3">
                  <c:v>0.484375</c:v>
                </c:pt>
                <c:pt idx="4">
                  <c:v>0.5625</c:v>
                </c:pt>
                <c:pt idx="5">
                  <c:v>0.5625</c:v>
                </c:pt>
                <c:pt idx="6">
                  <c:v>0.53125</c:v>
                </c:pt>
                <c:pt idx="7">
                  <c:v>0.546875</c:v>
                </c:pt>
                <c:pt idx="8">
                  <c:v>0.546875</c:v>
                </c:pt>
                <c:pt idx="9">
                  <c:v>0.625</c:v>
                </c:pt>
                <c:pt idx="10">
                  <c:v>0.60156200000000004</c:v>
                </c:pt>
                <c:pt idx="11">
                  <c:v>0.58593799999999996</c:v>
                </c:pt>
                <c:pt idx="12">
                  <c:v>0.53125</c:v>
                </c:pt>
                <c:pt idx="13">
                  <c:v>0.546875</c:v>
                </c:pt>
                <c:pt idx="14">
                  <c:v>0.546875</c:v>
                </c:pt>
                <c:pt idx="15">
                  <c:v>0.52343799999999996</c:v>
                </c:pt>
                <c:pt idx="16">
                  <c:v>0.578125</c:v>
                </c:pt>
                <c:pt idx="17">
                  <c:v>0.61718799999999996</c:v>
                </c:pt>
                <c:pt idx="18">
                  <c:v>0.52343799999999996</c:v>
                </c:pt>
                <c:pt idx="19">
                  <c:v>0.63281200000000004</c:v>
                </c:pt>
                <c:pt idx="20">
                  <c:v>0.61718799999999996</c:v>
                </c:pt>
                <c:pt idx="21">
                  <c:v>0.640625</c:v>
                </c:pt>
                <c:pt idx="22">
                  <c:v>0.625</c:v>
                </c:pt>
                <c:pt idx="23">
                  <c:v>0.57031200000000004</c:v>
                </c:pt>
                <c:pt idx="24">
                  <c:v>0.72656200000000004</c:v>
                </c:pt>
                <c:pt idx="25">
                  <c:v>0.71093799999999996</c:v>
                </c:pt>
                <c:pt idx="26">
                  <c:v>0.66406200000000004</c:v>
                </c:pt>
                <c:pt idx="27">
                  <c:v>0.72656200000000004</c:v>
                </c:pt>
                <c:pt idx="28">
                  <c:v>0.671875</c:v>
                </c:pt>
                <c:pt idx="29">
                  <c:v>0.74218799999999996</c:v>
                </c:pt>
                <c:pt idx="30">
                  <c:v>0.57031200000000004</c:v>
                </c:pt>
                <c:pt idx="31">
                  <c:v>0.65625</c:v>
                </c:pt>
                <c:pt idx="32">
                  <c:v>0.6875</c:v>
                </c:pt>
                <c:pt idx="33">
                  <c:v>0.734375</c:v>
                </c:pt>
                <c:pt idx="34">
                  <c:v>0.63281200000000004</c:v>
                </c:pt>
                <c:pt idx="35">
                  <c:v>0.625</c:v>
                </c:pt>
                <c:pt idx="36">
                  <c:v>0.61718799999999996</c:v>
                </c:pt>
                <c:pt idx="37">
                  <c:v>0.703125</c:v>
                </c:pt>
                <c:pt idx="38">
                  <c:v>0.671875</c:v>
                </c:pt>
                <c:pt idx="39">
                  <c:v>0.734375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FA-4012-90E1-3AEF779F2994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ELU</c:v>
                </c:pt>
              </c:strCache>
            </c:strRef>
          </c:tx>
          <c:spPr>
            <a:ln w="1587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Sheet1!$H$2:$H$41</c:f>
              <c:numCache>
                <c:formatCode>General</c:formatCode>
                <c:ptCount val="40"/>
                <c:pt idx="0">
                  <c:v>0.14843799999999999</c:v>
                </c:pt>
                <c:pt idx="1">
                  <c:v>0.125</c:v>
                </c:pt>
                <c:pt idx="2">
                  <c:v>0.171875</c:v>
                </c:pt>
                <c:pt idx="3">
                  <c:v>7.8125E-2</c:v>
                </c:pt>
                <c:pt idx="4">
                  <c:v>0.101562</c:v>
                </c:pt>
                <c:pt idx="5">
                  <c:v>0.16406200000000001</c:v>
                </c:pt>
                <c:pt idx="6">
                  <c:v>9.375E-2</c:v>
                </c:pt>
                <c:pt idx="7">
                  <c:v>0.101562</c:v>
                </c:pt>
                <c:pt idx="8">
                  <c:v>0.16406200000000001</c:v>
                </c:pt>
                <c:pt idx="9">
                  <c:v>0.265625</c:v>
                </c:pt>
                <c:pt idx="10">
                  <c:v>0.3125</c:v>
                </c:pt>
                <c:pt idx="11">
                  <c:v>0.35156199999999999</c:v>
                </c:pt>
                <c:pt idx="12">
                  <c:v>0.28906199999999999</c:v>
                </c:pt>
                <c:pt idx="13">
                  <c:v>0.390625</c:v>
                </c:pt>
                <c:pt idx="14">
                  <c:v>0.296875</c:v>
                </c:pt>
                <c:pt idx="15">
                  <c:v>0.39843800000000001</c:v>
                </c:pt>
                <c:pt idx="16">
                  <c:v>0.453125</c:v>
                </c:pt>
                <c:pt idx="17">
                  <c:v>0.421875</c:v>
                </c:pt>
                <c:pt idx="18">
                  <c:v>0.50781200000000004</c:v>
                </c:pt>
                <c:pt idx="19">
                  <c:v>0.52343799999999996</c:v>
                </c:pt>
                <c:pt idx="20">
                  <c:v>0.47656199999999999</c:v>
                </c:pt>
                <c:pt idx="21">
                  <c:v>0.546875</c:v>
                </c:pt>
                <c:pt idx="22">
                  <c:v>0.59375</c:v>
                </c:pt>
                <c:pt idx="23">
                  <c:v>0.5</c:v>
                </c:pt>
                <c:pt idx="24">
                  <c:v>0.55468799999999996</c:v>
                </c:pt>
                <c:pt idx="25">
                  <c:v>0.640625</c:v>
                </c:pt>
                <c:pt idx="26">
                  <c:v>0.60156200000000004</c:v>
                </c:pt>
                <c:pt idx="27">
                  <c:v>0.64843799999999996</c:v>
                </c:pt>
                <c:pt idx="28">
                  <c:v>0.49218800000000001</c:v>
                </c:pt>
                <c:pt idx="29">
                  <c:v>0.66406200000000004</c:v>
                </c:pt>
                <c:pt idx="30">
                  <c:v>0.65625</c:v>
                </c:pt>
                <c:pt idx="31">
                  <c:v>0.65625</c:v>
                </c:pt>
                <c:pt idx="32">
                  <c:v>0.71875</c:v>
                </c:pt>
                <c:pt idx="33">
                  <c:v>0.59375</c:v>
                </c:pt>
                <c:pt idx="34">
                  <c:v>0.64843799999999996</c:v>
                </c:pt>
                <c:pt idx="35">
                  <c:v>0.74218799999999996</c:v>
                </c:pt>
                <c:pt idx="36">
                  <c:v>0.65625</c:v>
                </c:pt>
                <c:pt idx="37">
                  <c:v>0.61718799999999996</c:v>
                </c:pt>
                <c:pt idx="38">
                  <c:v>0.69531200000000004</c:v>
                </c:pt>
                <c:pt idx="39">
                  <c:v>0.74218799999999996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FA-4012-90E1-3AEF779F2994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Sigmoid</c:v>
                </c:pt>
              </c:strCache>
            </c:strRef>
          </c:tx>
          <c:spPr>
            <a:ln w="38100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Sheet1!$J$2:$J$41</c:f>
              <c:numCache>
                <c:formatCode>General</c:formatCode>
                <c:ptCount val="40"/>
                <c:pt idx="0">
                  <c:v>0.109375</c:v>
                </c:pt>
                <c:pt idx="1">
                  <c:v>0.101562</c:v>
                </c:pt>
                <c:pt idx="2">
                  <c:v>0.117188</c:v>
                </c:pt>
                <c:pt idx="3">
                  <c:v>0.13281200000000001</c:v>
                </c:pt>
                <c:pt idx="4">
                  <c:v>0.125</c:v>
                </c:pt>
                <c:pt idx="5">
                  <c:v>4.6875E-2</c:v>
                </c:pt>
                <c:pt idx="6">
                  <c:v>9.375E-2</c:v>
                </c:pt>
                <c:pt idx="7">
                  <c:v>0.101562</c:v>
                </c:pt>
                <c:pt idx="8">
                  <c:v>7.0311999999999999E-2</c:v>
                </c:pt>
                <c:pt idx="9">
                  <c:v>0.109375</c:v>
                </c:pt>
                <c:pt idx="10">
                  <c:v>7.0311999999999999E-2</c:v>
                </c:pt>
                <c:pt idx="11">
                  <c:v>7.8125E-2</c:v>
                </c:pt>
                <c:pt idx="12">
                  <c:v>0.140625</c:v>
                </c:pt>
                <c:pt idx="13">
                  <c:v>6.25E-2</c:v>
                </c:pt>
                <c:pt idx="14">
                  <c:v>0.101562</c:v>
                </c:pt>
                <c:pt idx="15">
                  <c:v>9.375E-2</c:v>
                </c:pt>
                <c:pt idx="16">
                  <c:v>8.5938000000000001E-2</c:v>
                </c:pt>
                <c:pt idx="17">
                  <c:v>8.5938000000000001E-2</c:v>
                </c:pt>
                <c:pt idx="18">
                  <c:v>9.375E-2</c:v>
                </c:pt>
                <c:pt idx="19">
                  <c:v>0.109375</c:v>
                </c:pt>
                <c:pt idx="20">
                  <c:v>9.375E-2</c:v>
                </c:pt>
                <c:pt idx="21">
                  <c:v>7.8125E-2</c:v>
                </c:pt>
                <c:pt idx="22">
                  <c:v>0.117188</c:v>
                </c:pt>
                <c:pt idx="23">
                  <c:v>5.4688000000000001E-2</c:v>
                </c:pt>
                <c:pt idx="24">
                  <c:v>9.375E-2</c:v>
                </c:pt>
                <c:pt idx="25">
                  <c:v>0.125</c:v>
                </c:pt>
                <c:pt idx="26">
                  <c:v>0.109375</c:v>
                </c:pt>
                <c:pt idx="27">
                  <c:v>8.5938000000000001E-2</c:v>
                </c:pt>
                <c:pt idx="28">
                  <c:v>7.8125E-2</c:v>
                </c:pt>
                <c:pt idx="29">
                  <c:v>0.140625</c:v>
                </c:pt>
                <c:pt idx="30">
                  <c:v>6.25E-2</c:v>
                </c:pt>
                <c:pt idx="31">
                  <c:v>0.109375</c:v>
                </c:pt>
                <c:pt idx="32">
                  <c:v>0.109375</c:v>
                </c:pt>
                <c:pt idx="33">
                  <c:v>9.375E-2</c:v>
                </c:pt>
                <c:pt idx="34">
                  <c:v>9.375E-2</c:v>
                </c:pt>
                <c:pt idx="35">
                  <c:v>0.109375</c:v>
                </c:pt>
                <c:pt idx="36">
                  <c:v>5.4688000000000001E-2</c:v>
                </c:pt>
                <c:pt idx="37">
                  <c:v>0.117188</c:v>
                </c:pt>
                <c:pt idx="38">
                  <c:v>0.101562</c:v>
                </c:pt>
                <c:pt idx="39">
                  <c:v>9.375E-2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FA-4012-90E1-3AEF779F2994}"/>
            </c:ext>
          </c:extLst>
        </c:ser>
        <c:ser>
          <c:idx val="6"/>
          <c:order val="5"/>
          <c:tx>
            <c:strRef>
              <c:f>Sheet1!$L$1</c:f>
              <c:strCache>
                <c:ptCount val="1"/>
                <c:pt idx="0">
                  <c:v>LReLU</c:v>
                </c:pt>
              </c:strCache>
            </c:strRef>
          </c:tx>
          <c:spPr>
            <a:ln w="1587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Sheet1!$L$2:$L$41</c:f>
              <c:numCache>
                <c:formatCode>General</c:formatCode>
                <c:ptCount val="40"/>
                <c:pt idx="0">
                  <c:v>7.0311999999999999E-2</c:v>
                </c:pt>
                <c:pt idx="1">
                  <c:v>0.19531200000000001</c:v>
                </c:pt>
                <c:pt idx="2">
                  <c:v>0.21093799999999999</c:v>
                </c:pt>
                <c:pt idx="3">
                  <c:v>0.109375</c:v>
                </c:pt>
                <c:pt idx="4">
                  <c:v>0.21875</c:v>
                </c:pt>
                <c:pt idx="5">
                  <c:v>0.21093799999999999</c:v>
                </c:pt>
                <c:pt idx="6">
                  <c:v>0.25781199999999999</c:v>
                </c:pt>
                <c:pt idx="7">
                  <c:v>0.28125</c:v>
                </c:pt>
                <c:pt idx="8">
                  <c:v>0.25</c:v>
                </c:pt>
                <c:pt idx="9">
                  <c:v>0.328125</c:v>
                </c:pt>
                <c:pt idx="10">
                  <c:v>0.21093799999999999</c:v>
                </c:pt>
                <c:pt idx="11">
                  <c:v>0.28906199999999999</c:v>
                </c:pt>
                <c:pt idx="12">
                  <c:v>0.265625</c:v>
                </c:pt>
                <c:pt idx="13">
                  <c:v>0.265625</c:v>
                </c:pt>
                <c:pt idx="14">
                  <c:v>0.328125</c:v>
                </c:pt>
                <c:pt idx="15">
                  <c:v>0.3125</c:v>
                </c:pt>
                <c:pt idx="16">
                  <c:v>0.42968800000000001</c:v>
                </c:pt>
                <c:pt idx="17">
                  <c:v>0.14843799999999999</c:v>
                </c:pt>
                <c:pt idx="18">
                  <c:v>0.38281199999999999</c:v>
                </c:pt>
                <c:pt idx="19">
                  <c:v>0.296875</c:v>
                </c:pt>
                <c:pt idx="20">
                  <c:v>0.39843800000000001</c:v>
                </c:pt>
                <c:pt idx="21">
                  <c:v>0.3125</c:v>
                </c:pt>
                <c:pt idx="22">
                  <c:v>0.32031199999999999</c:v>
                </c:pt>
                <c:pt idx="23">
                  <c:v>0.38281199999999999</c:v>
                </c:pt>
                <c:pt idx="24">
                  <c:v>0.375</c:v>
                </c:pt>
                <c:pt idx="25">
                  <c:v>0.32031199999999999</c:v>
                </c:pt>
                <c:pt idx="26">
                  <c:v>0.14843799999999999</c:v>
                </c:pt>
                <c:pt idx="27">
                  <c:v>0.32031199999999999</c:v>
                </c:pt>
                <c:pt idx="28">
                  <c:v>0.21093799999999999</c:v>
                </c:pt>
                <c:pt idx="29">
                  <c:v>0.117188</c:v>
                </c:pt>
                <c:pt idx="30">
                  <c:v>0.42968800000000001</c:v>
                </c:pt>
                <c:pt idx="31">
                  <c:v>0.296875</c:v>
                </c:pt>
                <c:pt idx="32">
                  <c:v>0.30468800000000001</c:v>
                </c:pt>
                <c:pt idx="33">
                  <c:v>0.40625</c:v>
                </c:pt>
                <c:pt idx="34">
                  <c:v>0.41406199999999999</c:v>
                </c:pt>
                <c:pt idx="35">
                  <c:v>0.421875</c:v>
                </c:pt>
                <c:pt idx="36">
                  <c:v>0.421875</c:v>
                </c:pt>
                <c:pt idx="37">
                  <c:v>0.40625</c:v>
                </c:pt>
                <c:pt idx="38">
                  <c:v>0.46875</c:v>
                </c:pt>
                <c:pt idx="39">
                  <c:v>0.33593800000000001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FA-4012-90E1-3AEF779F2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6350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64581103"/>
        <c:axId val="1864584431"/>
      </c:lineChart>
      <c:catAx>
        <c:axId val="186458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4584431"/>
        <c:crosses val="autoZero"/>
        <c:auto val="1"/>
        <c:lblAlgn val="ctr"/>
        <c:lblOffset val="100"/>
        <c:noMultiLvlLbl val="0"/>
      </c:catAx>
      <c:valAx>
        <c:axId val="1864584431"/>
        <c:scaling>
          <c:orientation val="minMax"/>
          <c:max val="0.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458110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79F3-60A2-45C9-81B1-ABEF9E2AC10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5B80-9348-4441-9196-2041CE0FE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86000" y="687388"/>
            <a:ext cx="2286000" cy="34274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77DB-A954-4929-806B-AB3E9054981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57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002126" y="6128271"/>
            <a:ext cx="11483935" cy="1306438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50320" y="6128271"/>
            <a:ext cx="34091761" cy="1306438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1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50319" y="35726968"/>
            <a:ext cx="22787848" cy="10104512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698212" y="35726968"/>
            <a:ext cx="22787848" cy="10104512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3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4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E07F-F190-4B9B-A72B-099F1B765C5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8289-1C21-4A54-B7D4-BE9A0736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1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1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80" Type="http://schemas.openxmlformats.org/officeDocument/2006/relationships/chart" Target="../charts/chart1.xml"/><Relationship Id="rId85" Type="http://schemas.openxmlformats.org/officeDocument/2006/relationships/image" Target="../media/image24.png"/><Relationship Id="rId3" Type="http://schemas.openxmlformats.org/officeDocument/2006/relationships/image" Target="../media/image1.png"/><Relationship Id="rId76" Type="http://schemas.openxmlformats.org/officeDocument/2006/relationships/image" Target="../media/image67.png"/><Relationship Id="rId84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83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79" Type="http://schemas.openxmlformats.org/officeDocument/2006/relationships/image" Target="../media/image19.png"/><Relationship Id="rId87" Type="http://schemas.openxmlformats.org/officeDocument/2006/relationships/chart" Target="../charts/chart2.xml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82" Type="http://schemas.openxmlformats.org/officeDocument/2006/relationships/image" Target="../media/image21.png"/><Relationship Id="rId10" Type="http://schemas.openxmlformats.org/officeDocument/2006/relationships/image" Target="../media/image7.png"/><Relationship Id="rId19" Type="http://schemas.openxmlformats.org/officeDocument/2006/relationships/image" Target="../media/image16.gif"/><Relationship Id="rId78" Type="http://schemas.openxmlformats.org/officeDocument/2006/relationships/image" Target="../media/image18.png"/><Relationship Id="rId81" Type="http://schemas.openxmlformats.org/officeDocument/2006/relationships/image" Target="../media/image20.png"/><Relationship Id="rId86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77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모서리가 둥근 직사각형 127"/>
          <p:cNvSpPr/>
          <p:nvPr/>
        </p:nvSpPr>
        <p:spPr>
          <a:xfrm>
            <a:off x="14476600" y="13321050"/>
            <a:ext cx="6926524" cy="2308851"/>
          </a:xfrm>
          <a:prstGeom prst="roundRect">
            <a:avLst>
              <a:gd name="adj" fmla="val 4970"/>
            </a:avLst>
          </a:prstGeom>
          <a:solidFill>
            <a:schemeClr val="bg1"/>
          </a:solidFill>
          <a:ln>
            <a:noFill/>
          </a:ln>
          <a:effectLst>
            <a:outerShdw blurRad="127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itchFamily="34" charset="0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4449200" y="3450785"/>
            <a:ext cx="6957807" cy="9871037"/>
          </a:xfrm>
          <a:prstGeom prst="roundRect">
            <a:avLst>
              <a:gd name="adj" fmla="val 2437"/>
            </a:avLst>
          </a:prstGeom>
          <a:solidFill>
            <a:schemeClr val="bg1"/>
          </a:solidFill>
          <a:ln>
            <a:noFill/>
          </a:ln>
          <a:effectLst>
            <a:outerShdw blurRad="254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95" dirty="0">
              <a:latin typeface="Calibri" pitchFamily="34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93592" y="3450785"/>
            <a:ext cx="6957807" cy="12179116"/>
          </a:xfrm>
          <a:prstGeom prst="roundRect">
            <a:avLst>
              <a:gd name="adj" fmla="val 2437"/>
            </a:avLst>
          </a:prstGeom>
          <a:solidFill>
            <a:schemeClr val="bg1"/>
          </a:solidFill>
          <a:ln>
            <a:noFill/>
          </a:ln>
          <a:effectLst>
            <a:outerShdw blurRad="254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95" dirty="0">
              <a:latin typeface="Calibri" pitchFamily="34" charset="0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298252" y="3462822"/>
            <a:ext cx="6957807" cy="12179116"/>
          </a:xfrm>
          <a:prstGeom prst="roundRect">
            <a:avLst>
              <a:gd name="adj" fmla="val 2437"/>
            </a:avLst>
          </a:prstGeom>
          <a:solidFill>
            <a:schemeClr val="bg1"/>
          </a:solidFill>
          <a:ln>
            <a:noFill/>
          </a:ln>
          <a:effectLst>
            <a:outerShdw blurRad="254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95" dirty="0">
              <a:latin typeface="Calibri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2481" y="1006104"/>
            <a:ext cx="20657740" cy="1835314"/>
          </a:xfrm>
          <a:prstGeom prst="roundRect">
            <a:avLst>
              <a:gd name="adj" fmla="val 7591"/>
            </a:avLst>
          </a:prstGeom>
          <a:gradFill>
            <a:gsLst>
              <a:gs pos="0">
                <a:srgbClr val="601816">
                  <a:lumMod val="100000"/>
                </a:srgbClr>
              </a:gs>
              <a:gs pos="59000">
                <a:srgbClr val="601816">
                  <a:lumMod val="89000"/>
                </a:srgbClr>
              </a:gs>
              <a:gs pos="100000">
                <a:srgbClr val="601816">
                  <a:lumMod val="85000"/>
                </a:srgb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51506" tIns="25753" rIns="51506" bIns="25753" rtlCol="0" anchor="ctr"/>
          <a:lstStyle/>
          <a:p>
            <a:pPr algn="ctr"/>
            <a:r>
              <a:rPr lang="en-US" altLang="ko-KR" sz="5000" dirty="0" smtClean="0">
                <a:latin typeface="Calibri" pitchFamily="34" charset="0"/>
              </a:rPr>
              <a:t>         Impacts of Activation functions and Pooling layer on image classification</a:t>
            </a:r>
            <a:endParaRPr lang="ko-KR" altLang="en-US" sz="5000" dirty="0">
              <a:latin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70163" y="2979570"/>
            <a:ext cx="10730769" cy="467574"/>
          </a:xfrm>
          <a:prstGeom prst="rect">
            <a:avLst/>
          </a:prstGeom>
        </p:spPr>
        <p:txBody>
          <a:bodyPr wrap="square" lIns="51510" tIns="25755" rIns="51510" bIns="25755">
            <a:spAutoFit/>
          </a:bodyPr>
          <a:lstStyle/>
          <a:p>
            <a:pPr algn="ctr"/>
            <a:r>
              <a:rPr lang="en-US" altLang="ko-KR" sz="2700" b="1" dirty="0">
                <a:latin typeface="Calibri" pitchFamily="34" charset="0"/>
              </a:rPr>
              <a:t>School of Electrical Engineering, Korea University, Seoul, Korea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100000" l="1758" r="95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5" y="1005165"/>
            <a:ext cx="1296335" cy="1800489"/>
          </a:xfrm>
          <a:prstGeom prst="rect">
            <a:avLst/>
          </a:prstGeom>
        </p:spPr>
      </p:pic>
      <p:sp>
        <p:nvSpPr>
          <p:cNvPr id="445" name="제목 1"/>
          <p:cNvSpPr txBox="1">
            <a:spLocks/>
          </p:cNvSpPr>
          <p:nvPr/>
        </p:nvSpPr>
        <p:spPr>
          <a:xfrm>
            <a:off x="14880596" y="13367350"/>
            <a:ext cx="2568560" cy="531896"/>
          </a:xfrm>
          <a:prstGeom prst="rect">
            <a:avLst/>
          </a:prstGeom>
        </p:spPr>
        <p:txBody>
          <a:bodyPr lIns="91449" tIns="45725" rIns="91449" bIns="45725">
            <a:no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Conclusion</a:t>
            </a:r>
            <a:endParaRPr lang="ko-KR" altLang="en-US" sz="30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46" name="내용 개체 틀 2"/>
          <p:cNvSpPr txBox="1">
            <a:spLocks/>
          </p:cNvSpPr>
          <p:nvPr/>
        </p:nvSpPr>
        <p:spPr>
          <a:xfrm>
            <a:off x="15225446" y="12527347"/>
            <a:ext cx="6049409" cy="1658454"/>
          </a:xfrm>
          <a:prstGeom prst="rect">
            <a:avLst/>
          </a:prstGeom>
        </p:spPr>
        <p:txBody>
          <a:bodyPr lIns="91449" tIns="45725" rIns="91449" bIns="45725">
            <a:normAutofit/>
          </a:bodyPr>
          <a:lstStyle>
            <a:lvl1pPr marL="1388745" indent="-1388745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8948" indent="-1157288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91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3247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413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3579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874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7391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00" name="제목 1"/>
          <p:cNvSpPr txBox="1">
            <a:spLocks/>
          </p:cNvSpPr>
          <p:nvPr/>
        </p:nvSpPr>
        <p:spPr>
          <a:xfrm>
            <a:off x="501447" y="3809807"/>
            <a:ext cx="6193598" cy="437112"/>
          </a:xfrm>
          <a:prstGeom prst="rect">
            <a:avLst/>
          </a:prstGeom>
        </p:spPr>
        <p:txBody>
          <a:bodyPr lIns="51510" tIns="25755" rIns="51510" bIns="25755">
            <a:normAutofit fontScale="85000" lnSpcReduction="10000"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CNN (Convolutional Neural Network)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969" name="제목 1"/>
          <p:cNvSpPr txBox="1">
            <a:spLocks/>
          </p:cNvSpPr>
          <p:nvPr/>
        </p:nvSpPr>
        <p:spPr>
          <a:xfrm>
            <a:off x="14601327" y="3694065"/>
            <a:ext cx="5926786" cy="553503"/>
          </a:xfrm>
          <a:prstGeom prst="rect">
            <a:avLst/>
          </a:prstGeom>
        </p:spPr>
        <p:txBody>
          <a:bodyPr lIns="91449" tIns="45725" rIns="91449" bIns="45725"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Experimental Results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26880" y="2983263"/>
            <a:ext cx="360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  <a:cs typeface="Calibri" panose="020F0502020204030204" pitchFamily="34" charset="0"/>
              </a:rPr>
              <a:t>2011160121 </a:t>
            </a:r>
            <a:r>
              <a:rPr lang="en-US" altLang="ko-KR" sz="2400" b="1" dirty="0" err="1" smtClean="0">
                <a:latin typeface="+mj-ea"/>
                <a:ea typeface="+mj-ea"/>
                <a:cs typeface="Calibri" panose="020F0502020204030204" pitchFamily="34" charset="0"/>
              </a:rPr>
              <a:t>Gabin</a:t>
            </a:r>
            <a:r>
              <a:rPr lang="en-US" altLang="ko-KR" sz="2400" b="1" dirty="0" smtClean="0">
                <a:latin typeface="+mj-ea"/>
                <a:ea typeface="+mj-ea"/>
                <a:cs typeface="Calibri" panose="020F0502020204030204" pitchFamily="34" charset="0"/>
              </a:rPr>
              <a:t> Kim</a:t>
            </a:r>
            <a:endParaRPr lang="ko-KR" altLang="en-US" sz="2400" b="1" dirty="0">
              <a:latin typeface="+mj-ea"/>
              <a:ea typeface="+mj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960"/>
              <p:cNvSpPr txBox="1"/>
              <p:nvPr/>
            </p:nvSpPr>
            <p:spPr>
              <a:xfrm>
                <a:off x="375011" y="12409920"/>
                <a:ext cx="7206940" cy="19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Activation function (g) and Pooling layer (p) is impacting on accuracy.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CNN, it has 5 convolutional layers with same (g) and 2 Pooling layers.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Updating CNN for making smallest error, w &amp; b are revised from back to start.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Backpropagation is calculating gradients of error function and adding w by negative way.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𝜂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TextBox 9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1" y="12409920"/>
                <a:ext cx="7206940" cy="1901611"/>
              </a:xfrm>
              <a:prstGeom prst="rect">
                <a:avLst/>
              </a:prstGeom>
              <a:blipFill>
                <a:blip r:embed="rId5"/>
                <a:stretch>
                  <a:fillRect l="-338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제목 1"/>
          <p:cNvSpPr txBox="1">
            <a:spLocks/>
          </p:cNvSpPr>
          <p:nvPr/>
        </p:nvSpPr>
        <p:spPr>
          <a:xfrm>
            <a:off x="7635556" y="3805695"/>
            <a:ext cx="6193598" cy="437112"/>
          </a:xfrm>
          <a:prstGeom prst="rect">
            <a:avLst/>
          </a:prstGeom>
        </p:spPr>
        <p:txBody>
          <a:bodyPr lIns="51510" tIns="25755" rIns="51510" bIns="25755"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Activation function 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230" name="TextBox 960"/>
          <p:cNvSpPr txBox="1"/>
          <p:nvPr/>
        </p:nvSpPr>
        <p:spPr>
          <a:xfrm>
            <a:off x="7537280" y="9248961"/>
            <a:ext cx="6753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Sigmoid is covering zero to 1, using for training set to determine pass or fail.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Sigmoid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makes neurons saturating. (Gradient vanishing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defined as the positive part. (One sided)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has better gradient propagation compared to sigmoid that saturate in both directions. Addition and multiplication is efficient. (Linearity) </a:t>
            </a:r>
          </a:p>
        </p:txBody>
      </p:sp>
      <p:sp>
        <p:nvSpPr>
          <p:cNvPr id="599" name="TextBox 960"/>
          <p:cNvSpPr txBox="1"/>
          <p:nvPr/>
        </p:nvSpPr>
        <p:spPr>
          <a:xfrm>
            <a:off x="14910961" y="13886534"/>
            <a:ext cx="6464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Activation function can determine accuracy of image classification.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efficient for calculating and prevent from vanishing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Pooling can be a second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method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improving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expected to increase accuracy by mixing activation functions and using max pooling.</a:t>
            </a:r>
          </a:p>
        </p:txBody>
      </p:sp>
      <p:sp>
        <p:nvSpPr>
          <p:cNvPr id="403" name="모서리가 둥근 직사각형 402"/>
          <p:cNvSpPr/>
          <p:nvPr/>
        </p:nvSpPr>
        <p:spPr>
          <a:xfrm>
            <a:off x="14735595" y="18523277"/>
            <a:ext cx="6251321" cy="9574856"/>
          </a:xfrm>
          <a:prstGeom prst="roundRect">
            <a:avLst>
              <a:gd name="adj" fmla="val 2437"/>
            </a:avLst>
          </a:prstGeom>
          <a:solidFill>
            <a:schemeClr val="bg1"/>
          </a:solidFill>
          <a:ln>
            <a:noFill/>
          </a:ln>
          <a:effectLst>
            <a:outerShdw blurRad="254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95" dirty="0">
              <a:latin typeface="Calibri" pitchFamily="34" charset="0"/>
            </a:endParaRPr>
          </a:p>
        </p:txBody>
      </p:sp>
      <p:sp>
        <p:nvSpPr>
          <p:cNvPr id="404" name="모서리가 둥근 직사각형 403"/>
          <p:cNvSpPr/>
          <p:nvPr/>
        </p:nvSpPr>
        <p:spPr>
          <a:xfrm>
            <a:off x="7521660" y="18511983"/>
            <a:ext cx="6957807" cy="13243770"/>
          </a:xfrm>
          <a:prstGeom prst="roundRect">
            <a:avLst>
              <a:gd name="adj" fmla="val 2437"/>
            </a:avLst>
          </a:prstGeom>
          <a:solidFill>
            <a:schemeClr val="bg1"/>
          </a:solidFill>
          <a:ln>
            <a:noFill/>
          </a:ln>
          <a:effectLst>
            <a:outerShdw blurRad="254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95" dirty="0">
              <a:latin typeface="Calibri" pitchFamily="34" charset="0"/>
            </a:endParaRPr>
          </a:p>
        </p:txBody>
      </p:sp>
      <p:sp>
        <p:nvSpPr>
          <p:cNvPr id="405" name="모서리가 둥근 직사각형 404"/>
          <p:cNvSpPr/>
          <p:nvPr/>
        </p:nvSpPr>
        <p:spPr>
          <a:xfrm>
            <a:off x="382005" y="18515403"/>
            <a:ext cx="6957807" cy="13240350"/>
          </a:xfrm>
          <a:prstGeom prst="roundRect">
            <a:avLst>
              <a:gd name="adj" fmla="val 2437"/>
            </a:avLst>
          </a:prstGeom>
          <a:solidFill>
            <a:schemeClr val="bg1"/>
          </a:solidFill>
          <a:ln>
            <a:noFill/>
          </a:ln>
          <a:effectLst>
            <a:outerShdw blurRad="254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95" dirty="0">
              <a:latin typeface="Calibri" pitchFamily="34" charset="0"/>
            </a:endParaRPr>
          </a:p>
        </p:txBody>
      </p:sp>
      <p:sp>
        <p:nvSpPr>
          <p:cNvPr id="406" name="모서리가 둥근 직사각형 405"/>
          <p:cNvSpPr/>
          <p:nvPr/>
        </p:nvSpPr>
        <p:spPr>
          <a:xfrm>
            <a:off x="391369" y="15992966"/>
            <a:ext cx="20654704" cy="1835044"/>
          </a:xfrm>
          <a:prstGeom prst="roundRect">
            <a:avLst>
              <a:gd name="adj" fmla="val 7591"/>
            </a:avLst>
          </a:prstGeom>
          <a:gradFill>
            <a:gsLst>
              <a:gs pos="0">
                <a:srgbClr val="601816">
                  <a:lumMod val="100000"/>
                </a:srgbClr>
              </a:gs>
              <a:gs pos="59000">
                <a:srgbClr val="601816">
                  <a:lumMod val="89000"/>
                </a:srgbClr>
              </a:gs>
              <a:gs pos="100000">
                <a:srgbClr val="601816">
                  <a:lumMod val="85000"/>
                </a:srgb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51501" tIns="25750" rIns="51501" bIns="25750" rtlCol="0" anchor="ctr"/>
          <a:lstStyle/>
          <a:p>
            <a:pPr algn="ctr"/>
            <a:r>
              <a:rPr lang="en-US" altLang="ko-KR" sz="3700" b="1" dirty="0">
                <a:latin typeface="Calibri" pitchFamily="34" charset="0"/>
              </a:rPr>
              <a:t>Robust Face Recognition using Local Binary Pattern</a:t>
            </a:r>
            <a:endParaRPr lang="en-US" altLang="ko-KR" sz="2500" dirty="0">
              <a:latin typeface="Calibri" pitchFamily="34" charset="0"/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4951062" y="17936244"/>
            <a:ext cx="10729192" cy="467505"/>
          </a:xfrm>
          <a:prstGeom prst="rect">
            <a:avLst/>
          </a:prstGeom>
        </p:spPr>
        <p:txBody>
          <a:bodyPr wrap="square" lIns="51505" tIns="25752" rIns="51505" bIns="25752">
            <a:spAutoFit/>
          </a:bodyPr>
          <a:lstStyle/>
          <a:p>
            <a:pPr algn="ctr"/>
            <a:r>
              <a:rPr lang="en-US" altLang="ko-KR" sz="2700" b="1" dirty="0">
                <a:latin typeface="Calibri" pitchFamily="34" charset="0"/>
              </a:rPr>
              <a:t>School of Electrical Engineering, Korea University, Seoul, Korea</a:t>
            </a:r>
          </a:p>
        </p:txBody>
      </p:sp>
      <p:pic>
        <p:nvPicPr>
          <p:cNvPr id="408" name="그림 40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100000" l="1758" r="95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7" y="15992027"/>
            <a:ext cx="1296144" cy="1800224"/>
          </a:xfrm>
          <a:prstGeom prst="rect">
            <a:avLst/>
          </a:prstGeom>
        </p:spPr>
      </p:pic>
      <p:sp>
        <p:nvSpPr>
          <p:cNvPr id="409" name="직사각형 408"/>
          <p:cNvSpPr/>
          <p:nvPr/>
        </p:nvSpPr>
        <p:spPr>
          <a:xfrm>
            <a:off x="15896276" y="17858209"/>
            <a:ext cx="486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alibri" pitchFamily="34" charset="0"/>
                <a:ea typeface="HY강M" pitchFamily="18" charset="-127"/>
              </a:rPr>
              <a:t>2013170959 Min-</a:t>
            </a:r>
            <a:r>
              <a:rPr lang="en-US" altLang="ko-KR" sz="2800" b="1" dirty="0" err="1" smtClean="0">
                <a:latin typeface="Calibri" pitchFamily="34" charset="0"/>
                <a:ea typeface="HY강M" pitchFamily="18" charset="-127"/>
              </a:rPr>
              <a:t>cheol</a:t>
            </a:r>
            <a:r>
              <a:rPr lang="en-US" altLang="ko-KR" sz="2800" b="1" dirty="0" smtClean="0">
                <a:latin typeface="Calibri" pitchFamily="34" charset="0"/>
                <a:ea typeface="HY강M" pitchFamily="18" charset="-127"/>
              </a:rPr>
              <a:t> </a:t>
            </a:r>
            <a:r>
              <a:rPr lang="en-US" altLang="ko-KR" sz="2800" b="1" dirty="0" err="1" smtClean="0">
                <a:latin typeface="Calibri" pitchFamily="34" charset="0"/>
                <a:ea typeface="HY강M" pitchFamily="18" charset="-127"/>
              </a:rPr>
              <a:t>Sagong</a:t>
            </a:r>
            <a:endParaRPr lang="ko-KR" altLang="en-US" sz="2800" b="1" dirty="0">
              <a:latin typeface="Calibri" pitchFamily="34" charset="0"/>
              <a:ea typeface="HY강M" pitchFamily="18" charset="-127"/>
            </a:endParaRPr>
          </a:p>
        </p:txBody>
      </p:sp>
      <p:sp>
        <p:nvSpPr>
          <p:cNvPr id="410" name="제목 1"/>
          <p:cNvSpPr txBox="1">
            <a:spLocks/>
          </p:cNvSpPr>
          <p:nvPr/>
        </p:nvSpPr>
        <p:spPr>
          <a:xfrm>
            <a:off x="868698" y="18728683"/>
            <a:ext cx="5286412" cy="443697"/>
          </a:xfrm>
          <a:prstGeom prst="rect">
            <a:avLst/>
          </a:prstGeom>
        </p:spPr>
        <p:txBody>
          <a:bodyPr lIns="51505" tIns="25752" rIns="51505" bIns="25752"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25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Feature Extraction</a:t>
            </a:r>
            <a:endParaRPr lang="ko-KR" altLang="en-US" sz="25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1" name="제목 1"/>
          <p:cNvSpPr txBox="1">
            <a:spLocks/>
          </p:cNvSpPr>
          <p:nvPr/>
        </p:nvSpPr>
        <p:spPr>
          <a:xfrm>
            <a:off x="848336" y="23024075"/>
            <a:ext cx="6192688" cy="576064"/>
          </a:xfrm>
          <a:prstGeom prst="rect">
            <a:avLst/>
          </a:prstGeom>
        </p:spPr>
        <p:txBody>
          <a:bodyPr lIns="51505" tIns="25752" rIns="51505" bIns="25752"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25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Local Binary Pattern</a:t>
            </a:r>
            <a:endParaRPr lang="ko-KR" altLang="en-US" sz="25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2" name="내용 개체 틀 2"/>
          <p:cNvSpPr txBox="1">
            <a:spLocks/>
          </p:cNvSpPr>
          <p:nvPr/>
        </p:nvSpPr>
        <p:spPr>
          <a:xfrm>
            <a:off x="1016752" y="23594599"/>
            <a:ext cx="6376070" cy="387400"/>
          </a:xfrm>
          <a:prstGeom prst="rect">
            <a:avLst/>
          </a:prstGeom>
        </p:spPr>
        <p:txBody>
          <a:bodyPr lIns="51505" tIns="25752" rIns="51505" bIns="25752"/>
          <a:lstStyle>
            <a:lvl1pPr marL="1388745" indent="-1388745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8948" indent="-1157288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91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3247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413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3579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874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7391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540" indent="-147540">
              <a:buNone/>
            </a:pPr>
            <a:r>
              <a:rPr lang="en-US" altLang="ko-KR" sz="1600" dirty="0">
                <a:cs typeface="Times New Roman" pitchFamily="18" charset="0"/>
              </a:rPr>
              <a:t>(1</a:t>
            </a:r>
            <a:r>
              <a:rPr lang="en-US" altLang="ko-KR" sz="1600">
                <a:cs typeface="Times New Roman" pitchFamily="18" charset="0"/>
              </a:rPr>
              <a:t>) </a:t>
            </a:r>
            <a:r>
              <a:rPr lang="en-US" altLang="ko-KR" sz="1600" smtClean="0">
                <a:cs typeface="Times New Roman" pitchFamily="18" charset="0"/>
              </a:rPr>
              <a:t>LBP</a:t>
            </a:r>
            <a:endParaRPr lang="en-US" altLang="ko-KR" sz="1600" dirty="0">
              <a:cs typeface="Times New Roman" pitchFamily="18" charset="0"/>
            </a:endParaRPr>
          </a:p>
          <a:p>
            <a:pPr marL="147540" indent="-147540">
              <a:buNone/>
            </a:pPr>
            <a:endParaRPr lang="en-US" altLang="ko-KR" sz="1600" dirty="0">
              <a:cs typeface="Times New Roman" pitchFamily="18" charset="0"/>
            </a:endParaRPr>
          </a:p>
        </p:txBody>
      </p:sp>
      <p:sp>
        <p:nvSpPr>
          <p:cNvPr id="413" name="모서리가 둥근 직사각형 412"/>
          <p:cNvSpPr/>
          <p:nvPr/>
        </p:nvSpPr>
        <p:spPr>
          <a:xfrm>
            <a:off x="14894667" y="28329963"/>
            <a:ext cx="6108448" cy="3425790"/>
          </a:xfrm>
          <a:prstGeom prst="roundRect">
            <a:avLst>
              <a:gd name="adj" fmla="val 4970"/>
            </a:avLst>
          </a:prstGeom>
          <a:solidFill>
            <a:schemeClr val="bg1"/>
          </a:solidFill>
          <a:ln>
            <a:noFill/>
          </a:ln>
          <a:effectLst>
            <a:outerShdw blurRad="127000" dist="76200" dir="1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itchFamily="34" charset="0"/>
            </a:endParaRPr>
          </a:p>
        </p:txBody>
      </p:sp>
      <p:sp>
        <p:nvSpPr>
          <p:cNvPr id="414" name="제목 1"/>
          <p:cNvSpPr txBox="1">
            <a:spLocks/>
          </p:cNvSpPr>
          <p:nvPr/>
        </p:nvSpPr>
        <p:spPr>
          <a:xfrm>
            <a:off x="14712819" y="29723650"/>
            <a:ext cx="2445271" cy="778437"/>
          </a:xfrm>
          <a:prstGeom prst="rect">
            <a:avLst/>
          </a:prstGeom>
        </p:spPr>
        <p:txBody>
          <a:bodyPr vert="horz" lIns="370301" tIns="185150" rIns="370301" bIns="185150" rtlCol="0" anchor="ctr">
            <a:noAutofit/>
          </a:bodyPr>
          <a:lstStyle>
            <a:lvl1pPr algn="ctr" defTabSz="3703320" rtl="0" eaLnBrk="1" latinLnBrk="1" hangingPunct="1">
              <a:spcBef>
                <a:spcPct val="0"/>
              </a:spcBef>
              <a:buNone/>
              <a:defRPr sz="1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Reference</a:t>
            </a:r>
            <a:endParaRPr lang="ko-KR" altLang="en-US" sz="25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14976889" y="30307652"/>
            <a:ext cx="5900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Abdenour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Pietikainen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"Face description with local binary patterns: Application to face recognition." IEEE transactions on pattern analysis and machine intelligence 28.12 (2006): 2037-2041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Zhang, Lei,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Xiangchu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Feng. "Sparse representation or collaborative representation: Which helps face recognition?." Computer vision (ICCV), 2011 IEEE international conference on. IEEE, 2011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제목 1"/>
          <p:cNvSpPr txBox="1">
            <a:spLocks/>
          </p:cNvSpPr>
          <p:nvPr/>
        </p:nvSpPr>
        <p:spPr>
          <a:xfrm>
            <a:off x="14986139" y="28345905"/>
            <a:ext cx="2568182" cy="53181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Conclusion</a:t>
            </a:r>
            <a:endParaRPr lang="ko-KR" altLang="en-US" sz="25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7" name="내용 개체 틀 2"/>
          <p:cNvSpPr txBox="1">
            <a:spLocks/>
          </p:cNvSpPr>
          <p:nvPr/>
        </p:nvSpPr>
        <p:spPr>
          <a:xfrm>
            <a:off x="14938396" y="28741608"/>
            <a:ext cx="6048520" cy="1406143"/>
          </a:xfrm>
          <a:prstGeom prst="rect">
            <a:avLst/>
          </a:prstGeom>
        </p:spPr>
        <p:txBody>
          <a:bodyPr>
            <a:normAutofit/>
          </a:bodyPr>
          <a:lstStyle>
            <a:lvl1pPr marL="1388745" indent="-1388745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8948" indent="-1157288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91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3247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413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3579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874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7391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Calibri" pitchFamily="34" charset="0"/>
                <a:cs typeface="Times New Roman" pitchFamily="18" charset="0"/>
              </a:rPr>
              <a:t>- LBP makes monotonic grayscale invariant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alibri" pitchFamily="34" charset="0"/>
                <a:cs typeface="Times New Roman" pitchFamily="18" charset="0"/>
              </a:rPr>
              <a:t>- Better results are achieved by using LBP Histogram &amp; CRC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alibri" pitchFamily="34" charset="0"/>
                <a:cs typeface="Times New Roman" pitchFamily="18" charset="0"/>
              </a:rPr>
              <a:t>- LFW database shows low results because it is more realistic than AR database</a:t>
            </a:r>
            <a:endParaRPr lang="en-US" altLang="ko-KR" sz="160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18" name="그림 4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4" y="19391995"/>
            <a:ext cx="6355865" cy="3477444"/>
          </a:xfrm>
          <a:prstGeom prst="rect">
            <a:avLst/>
          </a:prstGeom>
        </p:spPr>
      </p:pic>
      <p:sp>
        <p:nvSpPr>
          <p:cNvPr id="419" name="내용 개체 틀 2"/>
          <p:cNvSpPr txBox="1">
            <a:spLocks/>
          </p:cNvSpPr>
          <p:nvPr/>
        </p:nvSpPr>
        <p:spPr>
          <a:xfrm>
            <a:off x="1016752" y="28704057"/>
            <a:ext cx="6376070" cy="387400"/>
          </a:xfrm>
          <a:prstGeom prst="rect">
            <a:avLst/>
          </a:prstGeom>
        </p:spPr>
        <p:txBody>
          <a:bodyPr lIns="51505" tIns="25752" rIns="51505" bIns="25752"/>
          <a:lstStyle>
            <a:lvl1pPr marL="1388745" indent="-1388745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8948" indent="-1157288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91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3247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413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3579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874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7391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540" indent="-147540">
              <a:buNone/>
            </a:pPr>
            <a:r>
              <a:rPr lang="en-US" altLang="ko-KR" sz="1600" dirty="0" smtClean="0">
                <a:cs typeface="Times New Roman" pitchFamily="18" charset="0"/>
              </a:rPr>
              <a:t>(2) LBP Histogram</a:t>
            </a:r>
            <a:endParaRPr lang="en-US" altLang="ko-KR" sz="1600" dirty="0">
              <a:cs typeface="Times New Roman" pitchFamily="18" charset="0"/>
            </a:endParaRPr>
          </a:p>
          <a:p>
            <a:pPr marL="147540" indent="-147540">
              <a:buNone/>
            </a:pPr>
            <a:endParaRPr lang="en-US" altLang="ko-KR" sz="1600" dirty="0">
              <a:cs typeface="Times New Roman" pitchFamily="18" charset="0"/>
            </a:endParaRPr>
          </a:p>
        </p:txBody>
      </p:sp>
      <p:pic>
        <p:nvPicPr>
          <p:cNvPr id="420" name="그림 4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3" y="23864111"/>
            <a:ext cx="3127678" cy="935120"/>
          </a:xfrm>
          <a:prstGeom prst="rect">
            <a:avLst/>
          </a:prstGeom>
        </p:spPr>
      </p:pic>
      <p:sp>
        <p:nvSpPr>
          <p:cNvPr id="421" name="TextBox 436"/>
          <p:cNvSpPr txBox="1"/>
          <p:nvPr/>
        </p:nvSpPr>
        <p:spPr>
          <a:xfrm>
            <a:off x="798218" y="27967198"/>
            <a:ext cx="677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Strong for Low illumination image</a:t>
            </a:r>
            <a:endParaRPr lang="en-US" altLang="ko-KR" sz="1200" dirty="0"/>
          </a:p>
        </p:txBody>
      </p:sp>
      <p:pic>
        <p:nvPicPr>
          <p:cNvPr id="422" name="그림 4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14" y="23902231"/>
            <a:ext cx="3126370" cy="867568"/>
          </a:xfrm>
          <a:prstGeom prst="rect">
            <a:avLst/>
          </a:prstGeom>
        </p:spPr>
      </p:pic>
      <p:pic>
        <p:nvPicPr>
          <p:cNvPr id="423" name="그림 4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5" y="29034387"/>
            <a:ext cx="5665178" cy="2001286"/>
          </a:xfrm>
          <a:prstGeom prst="rect">
            <a:avLst/>
          </a:prstGeom>
        </p:spPr>
      </p:pic>
      <p:sp>
        <p:nvSpPr>
          <p:cNvPr id="424" name="제목 1"/>
          <p:cNvSpPr txBox="1">
            <a:spLocks/>
          </p:cNvSpPr>
          <p:nvPr/>
        </p:nvSpPr>
        <p:spPr>
          <a:xfrm>
            <a:off x="8024596" y="18854672"/>
            <a:ext cx="5286412" cy="443697"/>
          </a:xfrm>
          <a:prstGeom prst="rect">
            <a:avLst/>
          </a:prstGeom>
        </p:spPr>
        <p:txBody>
          <a:bodyPr lIns="51505" tIns="25752" rIns="51505" bIns="25752"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25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Classifier</a:t>
            </a:r>
            <a:endParaRPr lang="ko-KR" altLang="en-US" sz="25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25" name="그림 4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08" y="19414214"/>
            <a:ext cx="6284624" cy="2044395"/>
          </a:xfrm>
          <a:prstGeom prst="rect">
            <a:avLst/>
          </a:prstGeom>
        </p:spPr>
      </p:pic>
      <p:sp>
        <p:nvSpPr>
          <p:cNvPr id="426" name="제목 1"/>
          <p:cNvSpPr txBox="1">
            <a:spLocks/>
          </p:cNvSpPr>
          <p:nvPr/>
        </p:nvSpPr>
        <p:spPr>
          <a:xfrm>
            <a:off x="8024596" y="22810648"/>
            <a:ext cx="6192688" cy="576064"/>
          </a:xfrm>
          <a:prstGeom prst="rect">
            <a:avLst/>
          </a:prstGeom>
        </p:spPr>
        <p:txBody>
          <a:bodyPr lIns="51505" tIns="25752" rIns="51505" bIns="25752"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25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Recognition</a:t>
            </a:r>
            <a:endParaRPr lang="ko-KR" altLang="en-US" sz="25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27" name="내용 개체 틀 2"/>
          <p:cNvSpPr txBox="1">
            <a:spLocks/>
          </p:cNvSpPr>
          <p:nvPr/>
        </p:nvSpPr>
        <p:spPr>
          <a:xfrm>
            <a:off x="8225257" y="23471045"/>
            <a:ext cx="6376070" cy="387400"/>
          </a:xfrm>
          <a:prstGeom prst="rect">
            <a:avLst/>
          </a:prstGeom>
        </p:spPr>
        <p:txBody>
          <a:bodyPr lIns="51505" tIns="25752" rIns="51505" bIns="25752"/>
          <a:lstStyle>
            <a:lvl1pPr marL="1388745" indent="-1388745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8948" indent="-1157288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91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3247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413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3579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874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7391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540" indent="-147540">
              <a:buNone/>
            </a:pPr>
            <a:r>
              <a:rPr lang="en-US" altLang="ko-KR" sz="1600" dirty="0">
                <a:cs typeface="Times New Roman" pitchFamily="18" charset="0"/>
              </a:rPr>
              <a:t>(1) </a:t>
            </a:r>
            <a:r>
              <a:rPr lang="en-US" altLang="ko-KR" sz="1600" dirty="0" smtClean="0">
                <a:cs typeface="Times New Roman" pitchFamily="18" charset="0"/>
              </a:rPr>
              <a:t>Collaborative Representation Classifier(CRC)</a:t>
            </a:r>
            <a:endParaRPr lang="en-US" altLang="ko-KR" sz="1600" dirty="0">
              <a:cs typeface="Times New Roman" pitchFamily="18" charset="0"/>
            </a:endParaRPr>
          </a:p>
          <a:p>
            <a:pPr marL="147540" indent="-147540">
              <a:buNone/>
            </a:pPr>
            <a:endParaRPr lang="en-US" altLang="ko-KR" sz="1600" dirty="0">
              <a:cs typeface="Times New Roman" pitchFamily="18" charset="0"/>
            </a:endParaRPr>
          </a:p>
        </p:txBody>
      </p:sp>
      <p:pic>
        <p:nvPicPr>
          <p:cNvPr id="428" name="그림 4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08" y="24821610"/>
            <a:ext cx="6391989" cy="2913995"/>
          </a:xfrm>
          <a:prstGeom prst="rect">
            <a:avLst/>
          </a:prstGeom>
        </p:spPr>
      </p:pic>
      <p:pic>
        <p:nvPicPr>
          <p:cNvPr id="429" name="그림 4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18" y="23963886"/>
            <a:ext cx="4049399" cy="551580"/>
          </a:xfrm>
          <a:prstGeom prst="rect">
            <a:avLst/>
          </a:prstGeom>
        </p:spPr>
      </p:pic>
      <p:pic>
        <p:nvPicPr>
          <p:cNvPr id="430" name="그림 4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76" y="29351220"/>
            <a:ext cx="3962343" cy="1468429"/>
          </a:xfrm>
          <a:prstGeom prst="rect">
            <a:avLst/>
          </a:prstGeom>
        </p:spPr>
      </p:pic>
      <p:grpSp>
        <p:nvGrpSpPr>
          <p:cNvPr id="431" name="그룹 430"/>
          <p:cNvGrpSpPr/>
          <p:nvPr/>
        </p:nvGrpSpPr>
        <p:grpSpPr>
          <a:xfrm>
            <a:off x="7694383" y="27889321"/>
            <a:ext cx="6785083" cy="1502993"/>
            <a:chOff x="8096289" y="11342707"/>
            <a:chExt cx="6342648" cy="1049741"/>
          </a:xfrm>
        </p:grpSpPr>
        <p:pic>
          <p:nvPicPr>
            <p:cNvPr id="432" name="그림 4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89" y="11342707"/>
              <a:ext cx="6342648" cy="1049741"/>
            </a:xfrm>
            <a:prstGeom prst="rect">
              <a:avLst/>
            </a:prstGeom>
          </p:spPr>
        </p:pic>
        <p:sp>
          <p:nvSpPr>
            <p:cNvPr id="433" name="직사각형 432"/>
            <p:cNvSpPr/>
            <p:nvPr/>
          </p:nvSpPr>
          <p:spPr>
            <a:xfrm>
              <a:off x="8135466" y="11925187"/>
              <a:ext cx="326966" cy="3860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434" name="그림 433" descr="스크린샷%202017-11-22%20오후%205.31.10.png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05" y="25491057"/>
            <a:ext cx="3078962" cy="243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그림 4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337" y="24410937"/>
            <a:ext cx="5215332" cy="1691164"/>
          </a:xfrm>
          <a:prstGeom prst="rect">
            <a:avLst/>
          </a:prstGeom>
        </p:spPr>
      </p:pic>
      <p:pic>
        <p:nvPicPr>
          <p:cNvPr id="436" name="그림 4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061" y="26211137"/>
            <a:ext cx="5212608" cy="1751586"/>
          </a:xfrm>
          <a:prstGeom prst="rect">
            <a:avLst/>
          </a:prstGeom>
        </p:spPr>
      </p:pic>
      <p:sp>
        <p:nvSpPr>
          <p:cNvPr id="437" name="TextBox 436"/>
          <p:cNvSpPr txBox="1"/>
          <p:nvPr/>
        </p:nvSpPr>
        <p:spPr>
          <a:xfrm>
            <a:off x="774597" y="28238394"/>
            <a:ext cx="677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Invariant to monotonic gray scale change</a:t>
            </a:r>
            <a:endParaRPr lang="en-US" altLang="ko-KR" sz="1200" dirty="0"/>
          </a:p>
        </p:txBody>
      </p:sp>
      <p:pic>
        <p:nvPicPr>
          <p:cNvPr id="438" name="그림 437" descr="Fig-6-Sample-images-of-one-person-from-the-AR-database.png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265" y="19861371"/>
            <a:ext cx="4575527" cy="17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그림 438" descr="ttp20140202896.gif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666" y="22032591"/>
            <a:ext cx="4934763" cy="18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TextBox 436"/>
          <p:cNvSpPr txBox="1"/>
          <p:nvPr/>
        </p:nvSpPr>
        <p:spPr>
          <a:xfrm>
            <a:off x="848336" y="24800432"/>
            <a:ext cx="677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Compare with center pixel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Name 0 that has bigger value than center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Name 1 that has smaller value than center</a:t>
            </a:r>
            <a:endParaRPr lang="en-US" altLang="ko-K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36"/>
              <p:cNvSpPr txBox="1"/>
              <p:nvPr/>
            </p:nvSpPr>
            <p:spPr>
              <a:xfrm>
                <a:off x="774597" y="30850698"/>
                <a:ext cx="67743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 smtClean="0"/>
                  <a:t>Divide image to 5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ko-KR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>
                        <a:ea typeface="Cambria Math" charset="0"/>
                        <a:cs typeface="Cambria Math" charset="0"/>
                      </a:rPr>
                      <m:t>blocks</m:t>
                    </m:r>
                  </m:oMath>
                </a14:m>
                <a:endParaRPr lang="en-US" altLang="ko-KR" sz="1200" dirty="0" smtClean="0">
                  <a:ea typeface="Cambria Math" charset="0"/>
                  <a:cs typeface="Cambria Math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ko-KR" sz="1200" b="0" dirty="0" smtClean="0">
                    <a:ea typeface="Cambria Math" charset="0"/>
                    <a:cs typeface="Cambria Math" charset="0"/>
                  </a:rPr>
                  <a:t>reate histogram from each block and concatenate them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441" name="TextBox 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7" y="30850698"/>
                <a:ext cx="6774305" cy="461665"/>
              </a:xfrm>
              <a:prstGeom prst="rect">
                <a:avLst/>
              </a:prstGeom>
              <a:blipFill rotWithShape="0">
                <a:blip r:embed="rId76"/>
                <a:stretch>
                  <a:fillRect l="-180" t="-46053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2" name="TextBox 436"/>
          <p:cNvSpPr txBox="1"/>
          <p:nvPr/>
        </p:nvSpPr>
        <p:spPr>
          <a:xfrm>
            <a:off x="7867114" y="21424162"/>
            <a:ext cx="677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Make feature matrix with database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Calculate coefficient that makes database close to test image </a:t>
            </a:r>
          </a:p>
        </p:txBody>
      </p:sp>
      <p:sp>
        <p:nvSpPr>
          <p:cNvPr id="364" name="제목 1"/>
          <p:cNvSpPr txBox="1">
            <a:spLocks/>
          </p:cNvSpPr>
          <p:nvPr/>
        </p:nvSpPr>
        <p:spPr>
          <a:xfrm>
            <a:off x="14935654" y="18646909"/>
            <a:ext cx="6536152" cy="116893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Experimental Results</a:t>
            </a:r>
            <a:endParaRPr lang="ko-KR" altLang="en-US" sz="25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65" name="내용 개체 틀 2"/>
          <p:cNvSpPr txBox="1">
            <a:spLocks/>
          </p:cNvSpPr>
          <p:nvPr/>
        </p:nvSpPr>
        <p:spPr>
          <a:xfrm>
            <a:off x="15226630" y="19144516"/>
            <a:ext cx="6376070" cy="387400"/>
          </a:xfrm>
          <a:prstGeom prst="rect">
            <a:avLst/>
          </a:prstGeom>
        </p:spPr>
        <p:txBody>
          <a:bodyPr lIns="51505" tIns="25752" rIns="51505" bIns="25752"/>
          <a:lstStyle>
            <a:lvl1pPr marL="1388745" indent="-1388745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8948" indent="-1157288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91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3247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413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3579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874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7391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540" indent="-147540">
              <a:buNone/>
            </a:pPr>
            <a:r>
              <a:rPr lang="en-US" altLang="ko-KR" sz="1600" dirty="0">
                <a:cs typeface="Times New Roman" pitchFamily="18" charset="0"/>
              </a:rPr>
              <a:t>(1) </a:t>
            </a:r>
            <a:r>
              <a:rPr lang="en-US" altLang="ko-KR" sz="1600" dirty="0" smtClean="0">
                <a:cs typeface="Times New Roman" pitchFamily="18" charset="0"/>
              </a:rPr>
              <a:t>Database</a:t>
            </a:r>
            <a:endParaRPr lang="en-US" altLang="ko-KR" sz="1600" dirty="0">
              <a:cs typeface="Times New Roman" pitchFamily="18" charset="0"/>
            </a:endParaRPr>
          </a:p>
          <a:p>
            <a:pPr marL="147540" indent="-147540">
              <a:buNone/>
            </a:pPr>
            <a:endParaRPr lang="en-US" altLang="ko-KR" sz="1600" dirty="0">
              <a:cs typeface="Times New Roman" pitchFamily="18" charset="0"/>
            </a:endParaRPr>
          </a:p>
        </p:txBody>
      </p:sp>
      <p:sp>
        <p:nvSpPr>
          <p:cNvPr id="366" name="내용 개체 틀 2"/>
          <p:cNvSpPr txBox="1">
            <a:spLocks/>
          </p:cNvSpPr>
          <p:nvPr/>
        </p:nvSpPr>
        <p:spPr>
          <a:xfrm>
            <a:off x="15238540" y="24038641"/>
            <a:ext cx="6376070" cy="387400"/>
          </a:xfrm>
          <a:prstGeom prst="rect">
            <a:avLst/>
          </a:prstGeom>
        </p:spPr>
        <p:txBody>
          <a:bodyPr lIns="51505" tIns="25752" rIns="51505" bIns="25752"/>
          <a:lstStyle>
            <a:lvl1pPr marL="1388745" indent="-1388745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8948" indent="-1157288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91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3247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413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3579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8745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739110" indent="-925830" algn="l" defTabSz="370332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540" indent="-147540">
              <a:buNone/>
            </a:pPr>
            <a:r>
              <a:rPr lang="en-US" altLang="ko-KR" sz="1600" dirty="0" smtClean="0">
                <a:cs typeface="Times New Roman" pitchFamily="18" charset="0"/>
              </a:rPr>
              <a:t>(2) Recognitio</a:t>
            </a:r>
            <a:r>
              <a:rPr lang="en-US" altLang="ko-KR" sz="1600" dirty="0">
                <a:cs typeface="Times New Roman" pitchFamily="18" charset="0"/>
              </a:rPr>
              <a:t>n</a:t>
            </a:r>
          </a:p>
          <a:p>
            <a:pPr marL="147540" indent="-147540">
              <a:buNone/>
            </a:pPr>
            <a:endParaRPr lang="en-US" altLang="ko-KR" sz="1600" dirty="0">
              <a:cs typeface="Times New Roman" pitchFamily="18" charset="0"/>
            </a:endParaRPr>
          </a:p>
        </p:txBody>
      </p:sp>
      <p:sp>
        <p:nvSpPr>
          <p:cNvPr id="370" name="TextBox 436"/>
          <p:cNvSpPr txBox="1"/>
          <p:nvPr/>
        </p:nvSpPr>
        <p:spPr>
          <a:xfrm>
            <a:off x="15432676" y="19533823"/>
            <a:ext cx="677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AR database</a:t>
            </a:r>
            <a:endParaRPr lang="en-US" altLang="ko-KR" sz="1200" dirty="0"/>
          </a:p>
        </p:txBody>
      </p:sp>
      <p:sp>
        <p:nvSpPr>
          <p:cNvPr id="371" name="TextBox 436"/>
          <p:cNvSpPr txBox="1"/>
          <p:nvPr/>
        </p:nvSpPr>
        <p:spPr>
          <a:xfrm>
            <a:off x="15432675" y="21627311"/>
            <a:ext cx="677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LFW database</a:t>
            </a:r>
            <a:endParaRPr lang="en-US" altLang="ko-KR" sz="1200" dirty="0"/>
          </a:p>
        </p:txBody>
      </p:sp>
      <p:sp>
        <p:nvSpPr>
          <p:cNvPr id="384" name="직사각형 383"/>
          <p:cNvSpPr/>
          <p:nvPr/>
        </p:nvSpPr>
        <p:spPr>
          <a:xfrm>
            <a:off x="3317881" y="9139298"/>
            <a:ext cx="601483" cy="545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85" name="직사각형 384"/>
          <p:cNvSpPr/>
          <p:nvPr/>
        </p:nvSpPr>
        <p:spPr>
          <a:xfrm>
            <a:off x="3470281" y="9291698"/>
            <a:ext cx="601483" cy="54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86" name="직사각형 385"/>
          <p:cNvSpPr/>
          <p:nvPr/>
        </p:nvSpPr>
        <p:spPr>
          <a:xfrm>
            <a:off x="3622681" y="9444098"/>
            <a:ext cx="601483" cy="545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87" name="직사각형 386"/>
          <p:cNvSpPr/>
          <p:nvPr/>
        </p:nvSpPr>
        <p:spPr>
          <a:xfrm>
            <a:off x="3775081" y="9596498"/>
            <a:ext cx="601483" cy="54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88" name="직사각형 387"/>
          <p:cNvSpPr/>
          <p:nvPr/>
        </p:nvSpPr>
        <p:spPr>
          <a:xfrm>
            <a:off x="3927481" y="9748898"/>
            <a:ext cx="601483" cy="545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448" name="그림 447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" y="9240309"/>
            <a:ext cx="1520391" cy="1011218"/>
          </a:xfrm>
          <a:prstGeom prst="rect">
            <a:avLst/>
          </a:prstGeom>
        </p:spPr>
      </p:pic>
      <p:sp>
        <p:nvSpPr>
          <p:cNvPr id="452" name="TextBox 451"/>
          <p:cNvSpPr txBox="1"/>
          <p:nvPr/>
        </p:nvSpPr>
        <p:spPr>
          <a:xfrm>
            <a:off x="730884" y="10254697"/>
            <a:ext cx="1113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image(x) </a:t>
            </a:r>
            <a:endParaRPr lang="ko-KR" altLang="en-US" sz="1000" dirty="0"/>
          </a:p>
        </p:txBody>
      </p:sp>
      <p:cxnSp>
        <p:nvCxnSpPr>
          <p:cNvPr id="455" name="직선 화살표 연결선 454"/>
          <p:cNvCxnSpPr/>
          <p:nvPr/>
        </p:nvCxnSpPr>
        <p:spPr>
          <a:xfrm>
            <a:off x="2535086" y="9551083"/>
            <a:ext cx="392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9" name="그림 458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431636" y="4477288"/>
            <a:ext cx="3530778" cy="26555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049710" y="4492210"/>
            <a:ext cx="272960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image(x) is CIFAR10 which has 50000 training and 10000 test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By Convolution, images can be mapped by 64 features and each layer has weight(w) and bias(b).  </a:t>
            </a:r>
          </a:p>
          <a:p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32" name="Rectangle 136"/>
          <p:cNvSpPr>
            <a:spLocks noChangeArrowheads="1"/>
          </p:cNvSpPr>
          <p:nvPr/>
        </p:nvSpPr>
        <p:spPr bwMode="auto">
          <a:xfrm>
            <a:off x="5089511" y="6284595"/>
            <a:ext cx="22193381" cy="66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4" name="Rectangle 139"/>
          <p:cNvSpPr>
            <a:spLocks noChangeArrowheads="1"/>
          </p:cNvSpPr>
          <p:nvPr/>
        </p:nvSpPr>
        <p:spPr bwMode="auto">
          <a:xfrm>
            <a:off x="10919006" y="3891341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738631"/>
                  </p:ext>
                </p:extLst>
              </p:nvPr>
            </p:nvGraphicFramePr>
            <p:xfrm>
              <a:off x="7635001" y="7411352"/>
              <a:ext cx="6359431" cy="16586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3466">
                      <a:extLst>
                        <a:ext uri="{9D8B030D-6E8A-4147-A177-3AD203B41FA5}">
                          <a16:colId xmlns:a16="http://schemas.microsoft.com/office/drawing/2014/main" val="683890647"/>
                        </a:ext>
                      </a:extLst>
                    </a:gridCol>
                    <a:gridCol w="2897840">
                      <a:extLst>
                        <a:ext uri="{9D8B030D-6E8A-4147-A177-3AD203B41FA5}">
                          <a16:colId xmlns:a16="http://schemas.microsoft.com/office/drawing/2014/main" val="3076391082"/>
                        </a:ext>
                      </a:extLst>
                    </a:gridCol>
                    <a:gridCol w="2538125">
                      <a:extLst>
                        <a:ext uri="{9D8B030D-6E8A-4147-A177-3AD203B41FA5}">
                          <a16:colId xmlns:a16="http://schemas.microsoft.com/office/drawing/2014/main" val="303915064"/>
                        </a:ext>
                      </a:extLst>
                    </a:gridCol>
                  </a:tblGrid>
                  <a:tr h="38244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Sigmoid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err="1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ReLU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3149875"/>
                      </a:ext>
                    </a:extLst>
                  </a:tr>
                  <a:tr h="52824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Derivative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𝑠𝑖𝑔𝑚𝑜𝑖𝑑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5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𝑅𝑒𝐿𝑈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0   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1  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6411161"/>
                      </a:ext>
                    </a:extLst>
                  </a:tr>
                  <a:tr h="31776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Output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Over threshold 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Over zero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9776183"/>
                      </a:ext>
                    </a:extLst>
                  </a:tr>
                  <a:tr h="3395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vanishing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Vanishing gradient problem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Non vanishing over zero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9763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738631"/>
                  </p:ext>
                </p:extLst>
              </p:nvPr>
            </p:nvGraphicFramePr>
            <p:xfrm>
              <a:off x="7635001" y="7411352"/>
              <a:ext cx="6359431" cy="16586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3466">
                      <a:extLst>
                        <a:ext uri="{9D8B030D-6E8A-4147-A177-3AD203B41FA5}">
                          <a16:colId xmlns:a16="http://schemas.microsoft.com/office/drawing/2014/main" val="683890647"/>
                        </a:ext>
                      </a:extLst>
                    </a:gridCol>
                    <a:gridCol w="2897840">
                      <a:extLst>
                        <a:ext uri="{9D8B030D-6E8A-4147-A177-3AD203B41FA5}">
                          <a16:colId xmlns:a16="http://schemas.microsoft.com/office/drawing/2014/main" val="3076391082"/>
                        </a:ext>
                      </a:extLst>
                    </a:gridCol>
                    <a:gridCol w="2538125">
                      <a:extLst>
                        <a:ext uri="{9D8B030D-6E8A-4147-A177-3AD203B41FA5}">
                          <a16:colId xmlns:a16="http://schemas.microsoft.com/office/drawing/2014/main" val="303915064"/>
                        </a:ext>
                      </a:extLst>
                    </a:gridCol>
                  </a:tblGrid>
                  <a:tr h="38244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Sigmoid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 err="1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ReLU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3149875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Derivative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9"/>
                          <a:stretch>
                            <a:fillRect l="-32211" t="-68687" r="-88211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9"/>
                          <a:stretch>
                            <a:fillRect l="-150600" t="-68687" r="-480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64111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Output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Over threshold 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Over zero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9776183"/>
                      </a:ext>
                    </a:extLst>
                  </a:tr>
                  <a:tr h="3395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vanishing</a:t>
                          </a:r>
                          <a:endParaRPr lang="ko-KR" altLang="en-U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Vanishing gradient problem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Non vanishing over zero</a:t>
                          </a:r>
                          <a:endParaRPr lang="ko-KR" altLang="en-US" sz="16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9763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6" name="제목 1"/>
          <p:cNvSpPr txBox="1">
            <a:spLocks/>
          </p:cNvSpPr>
          <p:nvPr/>
        </p:nvSpPr>
        <p:spPr>
          <a:xfrm>
            <a:off x="14770311" y="9631880"/>
            <a:ext cx="6829837" cy="503875"/>
          </a:xfrm>
          <a:prstGeom prst="rect">
            <a:avLst/>
          </a:prstGeom>
        </p:spPr>
        <p:txBody>
          <a:bodyPr lIns="51510" tIns="25755" rIns="51510" bIns="25755">
            <a:no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30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Accuracy variation by Pooling layer </a:t>
            </a:r>
            <a:endParaRPr lang="ko-KR" altLang="en-US" sz="30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960"/>
          <p:cNvSpPr txBox="1"/>
          <p:nvPr/>
        </p:nvSpPr>
        <p:spPr>
          <a:xfrm>
            <a:off x="14775629" y="8789691"/>
            <a:ext cx="720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Softsign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ELU also expect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Sigmoid and hyperbolic tangent show lowest accuracy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960"/>
          <p:cNvSpPr txBox="1"/>
          <p:nvPr/>
        </p:nvSpPr>
        <p:spPr>
          <a:xfrm>
            <a:off x="14712819" y="4813860"/>
            <a:ext cx="7206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shows highest accuracy among 6 functions. </a:t>
            </a:r>
          </a:p>
        </p:txBody>
      </p:sp>
      <p:sp>
        <p:nvSpPr>
          <p:cNvPr id="112" name="제목 1"/>
          <p:cNvSpPr txBox="1">
            <a:spLocks/>
          </p:cNvSpPr>
          <p:nvPr/>
        </p:nvSpPr>
        <p:spPr>
          <a:xfrm>
            <a:off x="14641969" y="4352321"/>
            <a:ext cx="6829837" cy="503875"/>
          </a:xfrm>
          <a:prstGeom prst="rect">
            <a:avLst/>
          </a:prstGeom>
        </p:spPr>
        <p:txBody>
          <a:bodyPr lIns="51510" tIns="25755" rIns="51510" bIns="25755">
            <a:no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30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Accuracy variation by Activation functions </a:t>
            </a:r>
            <a:endParaRPr lang="ko-KR" altLang="en-US" sz="30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3" name="차트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799303"/>
              </p:ext>
            </p:extLst>
          </p:nvPr>
        </p:nvGraphicFramePr>
        <p:xfrm>
          <a:off x="14735595" y="10106783"/>
          <a:ext cx="6446917" cy="325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0"/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3530207" y="8700871"/>
            <a:ext cx="670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제목 1"/>
          <p:cNvSpPr txBox="1">
            <a:spLocks/>
          </p:cNvSpPr>
          <p:nvPr/>
        </p:nvSpPr>
        <p:spPr>
          <a:xfrm>
            <a:off x="7547168" y="11235401"/>
            <a:ext cx="6193598" cy="437112"/>
          </a:xfrm>
          <a:prstGeom prst="rect">
            <a:avLst/>
          </a:prstGeom>
        </p:spPr>
        <p:txBody>
          <a:bodyPr lIns="51510" tIns="25755" rIns="51510" bIns="25755">
            <a:normAutofit/>
          </a:bodyPr>
          <a:lstStyle>
            <a:lvl1pPr algn="ctr" defTabSz="914323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Pooling layer 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0"/>
          <p:cNvSpPr txBox="1"/>
          <p:nvPr/>
        </p:nvSpPr>
        <p:spPr>
          <a:xfrm>
            <a:off x="7619071" y="11675451"/>
            <a:ext cx="646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map can be divided by 2*2 patches. Each output is a subsampling by max or average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Efficient to calculate compare to convolution. It has a risk of information-loss.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CNN is combined convolutional layer and pooling layer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8418592" y="13074108"/>
            <a:ext cx="4352925" cy="2105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3391" y="9474762"/>
            <a:ext cx="15500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Layer1</a:t>
            </a:r>
          </a:p>
          <a:p>
            <a:r>
              <a:rPr lang="en-US" altLang="ko-KR" sz="1000" dirty="0" smtClean="0"/>
              <a:t> -&gt;convolution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-&gt;Activation function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Subsampling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-&gt; Max pooling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461207" y="9460173"/>
            <a:ext cx="15500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Layer2</a:t>
            </a:r>
          </a:p>
          <a:p>
            <a:r>
              <a:rPr lang="en-US" altLang="ko-KR" sz="1000" dirty="0" smtClean="0"/>
              <a:t> -&gt;convolution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-&gt;Activation function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Subsampling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-&gt; Max pooling</a:t>
            </a:r>
            <a:endParaRPr lang="ko-KR" altLang="en-US" sz="1000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003239" y="9474762"/>
            <a:ext cx="392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5881360" y="9294988"/>
            <a:ext cx="972443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Ship 0.2</a:t>
            </a:r>
          </a:p>
          <a:p>
            <a:r>
              <a:rPr lang="en-US" altLang="ko-KR" sz="1000" b="1" dirty="0" smtClean="0"/>
              <a:t>Airplane 0.7</a:t>
            </a:r>
          </a:p>
          <a:p>
            <a:r>
              <a:rPr lang="en-US" altLang="ko-KR" sz="1000" dirty="0" smtClean="0"/>
              <a:t>Truck 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1296" y="9848986"/>
            <a:ext cx="766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Output(y)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920046" y="9355223"/>
            <a:ext cx="50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484131" y="9092943"/>
            <a:ext cx="1374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Backpropagation(e)       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13667" y="9289177"/>
            <a:ext cx="97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w &amp; b</a:t>
            </a:r>
            <a:endParaRPr lang="ko-KR" altLang="en-US" sz="10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4249689" y="7784051"/>
            <a:ext cx="1973123" cy="1237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556803" y="7869648"/>
            <a:ext cx="1950279" cy="1231477"/>
          </a:xfrm>
          <a:prstGeom prst="rect">
            <a:avLst/>
          </a:prstGeom>
        </p:spPr>
      </p:pic>
      <p:cxnSp>
        <p:nvCxnSpPr>
          <p:cNvPr id="121" name="직선 화살표 연결선 120"/>
          <p:cNvCxnSpPr/>
          <p:nvPr/>
        </p:nvCxnSpPr>
        <p:spPr>
          <a:xfrm flipH="1">
            <a:off x="3524632" y="10888879"/>
            <a:ext cx="672409" cy="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4241351" y="10459556"/>
            <a:ext cx="1981461" cy="12466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1561741" y="10512181"/>
            <a:ext cx="1970160" cy="123449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7606189" y="4277420"/>
            <a:ext cx="6409016" cy="2941650"/>
          </a:xfrm>
          <a:prstGeom prst="rect">
            <a:avLst/>
          </a:prstGeom>
        </p:spPr>
      </p:pic>
      <p:graphicFrame>
        <p:nvGraphicFramePr>
          <p:cNvPr id="101" name="차트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973973"/>
              </p:ext>
            </p:extLst>
          </p:nvPr>
        </p:nvGraphicFramePr>
        <p:xfrm>
          <a:off x="14712819" y="4732094"/>
          <a:ext cx="6246901" cy="405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7"/>
          </a:graphicData>
        </a:graphic>
      </p:graphicFrame>
    </p:spTree>
    <p:extLst>
      <p:ext uri="{BB962C8B-B14F-4D97-AF65-F5344CB8AC3E}">
        <p14:creationId xmlns:p14="http://schemas.microsoft.com/office/powerpoint/2010/main" val="644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559</Words>
  <Application>Microsoft Office PowerPoint</Application>
  <PresentationFormat>사용자 지정</PresentationFormat>
  <Paragraphs>92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HY강M</vt:lpstr>
      <vt:lpstr>맑은 고딕</vt:lpstr>
      <vt:lpstr>Arial</vt:lpstr>
      <vt:lpstr>Calibri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SungjinCho</dc:creator>
  <cp:lastModifiedBy>wendolin@naver.com</cp:lastModifiedBy>
  <cp:revision>128</cp:revision>
  <dcterms:created xsi:type="dcterms:W3CDTF">2017-06-10T06:42:33Z</dcterms:created>
  <dcterms:modified xsi:type="dcterms:W3CDTF">2018-12-04T06:09:10Z</dcterms:modified>
</cp:coreProperties>
</file>