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81" r:id="rId11"/>
    <p:sldId id="283" r:id="rId12"/>
    <p:sldId id="278" r:id="rId13"/>
    <p:sldId id="280" r:id="rId14"/>
    <p:sldId id="279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1" autoAdjust="0"/>
    <p:restoredTop sz="94660"/>
  </p:normalViewPr>
  <p:slideViewPr>
    <p:cSldViewPr snapToGrid="0">
      <p:cViewPr>
        <p:scale>
          <a:sx n="50" d="100"/>
          <a:sy n="50" d="100"/>
        </p:scale>
        <p:origin x="2266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DA2C4-F4D7-4280-BB64-93EA67F8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DF336F-5B16-4BEE-9695-D5BEB563E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E4B67-99D5-49B7-971E-CBBF5DE3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23379-16F6-4465-9E7E-457DAC0D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BB3F3-BB5B-467A-970B-CB899566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4CA6B-35BD-44B3-8371-812748B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37339-F27E-48F0-A320-0CC2B47E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D3E59-A89E-4E0D-BB58-EFE6A9A6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F73B3-A22B-4276-B231-8EBA4F1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17C7-E179-47F9-BCB2-6713F524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CB99E7-57AF-4CEC-AE95-A24CFA7DC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D44059-1EE3-4F1B-B059-DDF00872D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D0926-2D7B-41B0-B6A5-E9E17ECD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FC1D8-B012-4679-AFA2-AA907EDE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9F87E-CDCC-47BE-968F-3293F4E8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0C8D6-8B54-4ECA-95E4-2D73609A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8DC99-866B-4C44-9478-CF4C619F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97CAB-F365-4302-9049-824A6FF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F07A-77C4-421A-9C24-15E2EFF0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C4C79-FBDC-4D49-BAFB-5A44FB09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0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F4B89-DC93-405C-A272-4EDB4F8D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58231-FCD4-4530-AB3A-7DE47240F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4C1A1-7167-440E-A9B3-81FD4D3B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4EDA6-32D4-4E91-BCAB-6F3BC7FD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C1965-4358-4982-B3A1-01EA84A7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3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59535-45D0-451F-BDD7-039E09AF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5D939-2929-4A67-BD13-9E4FB6F3D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096B2-ED95-474D-82DD-738D1A66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76869-E892-49F4-95A2-227F3EE0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A59E6-F04F-4E2E-BF34-E2DB6189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EC0DF-996D-4AE7-9A7E-04A103E6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DE20-372E-4455-B5A3-85F68B86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7062F-8FC9-4748-ABDA-0E0C309C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3325B-BFCC-4543-8900-A89B455F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E4280-523E-4820-8CFC-08C0B41C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8D8F5-7DC4-41E5-85C1-CBDCE3A9B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3D3D92-9E26-4C61-B3EA-70598AB5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0FF0FF-5C82-4EA6-987E-3CBF63C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421E7-226D-4A49-9722-F85FD543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6DFD7-E201-4562-B729-52767B81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810512-D29E-4116-BE01-31A8164B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B203C-A4FD-46EA-BAA6-BD0CF667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B719D6-D48A-4696-A234-46449B49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8915AA-1CD0-42F8-83B0-55E997B7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65710-E9FD-490A-9A41-2A08B2E0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0F83A-085B-4840-8F57-C566EFDC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1C782-5AAD-4764-A3AD-28925E7C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33956-5646-49AA-8594-D322B26CF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D29F6-BEB8-4528-B783-5EC159585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6E2D2-7B14-444D-80CB-4FBC26A1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90B82-1E9D-43C6-9928-F0BDEE2F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A772A-27FE-407D-9525-F22190B6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2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7A42-38A6-47B2-8B27-734A0CA0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E356E6-CD95-4E52-85A5-6E122DDE6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7B524-FBFD-45D2-BBC6-6968C3D1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1F949-DC7C-4D62-9278-8CC5EB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10159-20D0-4E7B-B73F-72830176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0916E-C46F-408C-BC85-53A0B624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5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45FBF-0241-47AA-A276-3A532149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87AA2-52C8-4A7A-9525-BACFCE4D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EF8FD-20D9-4B70-9F5A-283F08BEA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8B28-BA79-4A4B-A353-16957EC5452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53680-96D0-46DC-B30A-A7082C034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EFC08-07F4-4A83-B68D-2B0F43E4F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C2E3-77C3-441F-80A6-8AE45AB9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079" y="180340"/>
          <a:ext cx="11331660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33675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04384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/>
                        <a:t>Collision_Hitting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가상물체의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접촉각도에 따라 하드웨어에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크기가 제어됨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진행방향을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고려함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물체의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가상물체의 </a:t>
                      </a:r>
                      <a:r>
                        <a:rPr lang="ko-KR" altLang="en-US" dirty="0" err="1"/>
                        <a:t>틴성계수에</a:t>
                      </a:r>
                      <a:r>
                        <a:rPr lang="ko-KR" altLang="en-US" dirty="0"/>
                        <a:t> 따라 힘 피드백 제어의 변수 중 적어도 하나를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가상물체의 각도 및 속도를 고려한 </a:t>
                      </a:r>
                      <a:r>
                        <a:rPr lang="ko-KR" altLang="en-US" dirty="0" err="1"/>
                        <a:t>임계값에</a:t>
                      </a:r>
                      <a:r>
                        <a:rPr lang="ko-KR" altLang="en-US" dirty="0"/>
                        <a:t> 따라 </a:t>
                      </a:r>
                      <a:r>
                        <a:rPr lang="en-US" altLang="ko-KR" dirty="0"/>
                        <a:t>Pass/</a:t>
                      </a:r>
                      <a:r>
                        <a:rPr lang="en-US" altLang="ko-KR" dirty="0" err="1"/>
                        <a:t>collison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가상물체의 깨짐 유무에 따라 힘 피드백 제어의 변수 중 적어도 하나를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깨짐이 발생하면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그렇지 않은 경우보다 피드백 힘의 크기가 적도록 제어함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가상환경에서 충돌하는 물체들이 서로 다른 성상을 </a:t>
                      </a:r>
                      <a:r>
                        <a:rPr lang="ko-KR" altLang="en-US" dirty="0" err="1"/>
                        <a:t>가질때</a:t>
                      </a:r>
                      <a:r>
                        <a:rPr lang="ko-KR" altLang="en-US" dirty="0"/>
                        <a:t> 이를 고려하여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달라짐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1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25389"/>
              </p:ext>
            </p:extLst>
          </p:nvPr>
        </p:nvGraphicFramePr>
        <p:xfrm>
          <a:off x="-4343399" y="0"/>
          <a:ext cx="18958558" cy="1194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839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236901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8843126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5242576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965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)_Inserting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Safety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857576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 </a:t>
                      </a:r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 </a:t>
                      </a:r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30000" dirty="0"/>
                        <a:t>16)</a:t>
                      </a:r>
                      <a:r>
                        <a:rPr lang="en-US" altLang="ko-KR" dirty="0"/>
                        <a:t>Relative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distance,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17)</a:t>
                      </a:r>
                      <a:r>
                        <a:rPr lang="en-US" altLang="ko-KR" dirty="0"/>
                        <a:t>Approaching velocity,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r>
                        <a:rPr lang="en-US" altLang="ko-KR" dirty="0"/>
                        <a:t>Virtual Deadline,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19)</a:t>
                      </a:r>
                      <a:r>
                        <a:rPr lang="en-US" altLang="ko-KR" dirty="0"/>
                        <a:t>Target direction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30000" dirty="0"/>
                        <a:t>20)</a:t>
                      </a:r>
                      <a:r>
                        <a:rPr lang="en-US" altLang="ko-KR" dirty="0"/>
                        <a:t>Frequency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impact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910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가상으로 이사 견적을 산출할 때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위험지역에서 원격으로 조종할 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3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/>
                        <a:t>권리화요소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en-US" altLang="ko-KR" dirty="0" smtClean="0"/>
                        <a:t>EVENTS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97767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30000" dirty="0"/>
                        <a:t>16)</a:t>
                      </a:r>
                      <a:r>
                        <a:rPr lang="en-US" altLang="ko-KR" dirty="0"/>
                        <a:t>Relative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distance,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최단거리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17)</a:t>
                      </a:r>
                      <a:r>
                        <a:rPr lang="en-US" altLang="ko-KR" dirty="0"/>
                        <a:t>Approaching velocity,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접근속도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r>
                        <a:rPr lang="en-US" altLang="ko-KR" dirty="0"/>
                        <a:t>Virtual Deadline,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가상라인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19)</a:t>
                      </a:r>
                      <a:r>
                        <a:rPr lang="en-US" altLang="ko-KR" dirty="0"/>
                        <a:t>Target direction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타겟방향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1" dirty="0"/>
                        <a:t>Assembling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레고의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조립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&amp;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저항감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사용자의 손 또는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Tool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에 의해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u="sng" dirty="0" err="1">
                          <a:solidFill>
                            <a:srgbClr val="0070C0"/>
                          </a:solidFill>
                        </a:rPr>
                        <a:t>해체되어있는</a:t>
                      </a:r>
                      <a:r>
                        <a:rPr lang="ko-KR" altLang="en-US" b="1" u="sng" dirty="0">
                          <a:solidFill>
                            <a:srgbClr val="0070C0"/>
                          </a:solidFill>
                        </a:rPr>
                        <a:t> 가상물체 </a:t>
                      </a:r>
                      <a:r>
                        <a:rPr lang="en-US" altLang="ko-KR" b="1" u="sng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b="1" u="sng" dirty="0">
                          <a:solidFill>
                            <a:srgbClr val="0070C0"/>
                          </a:solidFill>
                        </a:rPr>
                        <a:t>및 가상물체</a:t>
                      </a:r>
                      <a:r>
                        <a:rPr lang="en-US" altLang="ko-KR" b="1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가 </a:t>
                      </a:r>
                      <a:r>
                        <a:rPr lang="ko-KR" altLang="en-US" b="1" u="sng" dirty="0">
                          <a:solidFill>
                            <a:srgbClr val="0070C0"/>
                          </a:solidFill>
                        </a:rPr>
                        <a:t>조립되도록 조작하는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과정에서 사용자에게 </a:t>
                      </a:r>
                      <a:r>
                        <a:rPr lang="ko-KR" altLang="en-US" b="1" u="sng" dirty="0">
                          <a:solidFill>
                            <a:srgbClr val="0070C0"/>
                          </a:solidFill>
                        </a:rPr>
                        <a:t>포스 피드백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을 제공 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복수의 가상물체는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외곽을 따라 </a:t>
                      </a:r>
                      <a:r>
                        <a:rPr lang="en-US" altLang="ko-KR" b="0" u="sng" dirty="0">
                          <a:solidFill>
                            <a:srgbClr val="0070C0"/>
                          </a:solidFill>
                        </a:rPr>
                        <a:t>Virtual</a:t>
                      </a:r>
                      <a:r>
                        <a:rPr lang="ko-KR" altLang="en-US" b="0" u="sng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b="0" u="sng" dirty="0">
                          <a:solidFill>
                            <a:srgbClr val="0070C0"/>
                          </a:solidFill>
                        </a:rPr>
                        <a:t>deadline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이 존재 </a:t>
                      </a:r>
                      <a:endParaRPr lang="en-US" altLang="ko-KR" b="0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복수의 가상물체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는 </a:t>
                      </a:r>
                      <a:r>
                        <a:rPr lang="ko-KR" altLang="en-US" b="0" u="sng" dirty="0" err="1">
                          <a:solidFill>
                            <a:srgbClr val="0070C0"/>
                          </a:solidFill>
                        </a:rPr>
                        <a:t>일측에만</a:t>
                      </a:r>
                      <a:r>
                        <a:rPr lang="ko-KR" altLang="en-US" b="0" u="sng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조립할 수 있도록  설계된 것을 포함한다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Virtual </a:t>
                      </a:r>
                      <a:r>
                        <a:rPr lang="en-US" altLang="ko-KR" b="1" dirty="0" err="1">
                          <a:solidFill>
                            <a:srgbClr val="0070C0"/>
                          </a:solidFill>
                        </a:rPr>
                        <a:t>deadlin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간격은 </a:t>
                      </a:r>
                      <a:r>
                        <a:rPr lang="ko-KR" altLang="en-US" u="sng" dirty="0">
                          <a:solidFill>
                            <a:srgbClr val="0070C0"/>
                          </a:solidFill>
                        </a:rPr>
                        <a:t>속도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에 따라 변동할 수 있다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.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포스피드백은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가상물체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및 가상물체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가 가까워 질수록 </a:t>
                      </a:r>
                      <a:r>
                        <a:rPr lang="ko-KR" altLang="en-US" u="sng" dirty="0">
                          <a:solidFill>
                            <a:srgbClr val="0070C0"/>
                          </a:solidFill>
                        </a:rPr>
                        <a:t>증가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한다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포스피드백은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가상물체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및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가 조립되도록 올바른 </a:t>
                      </a:r>
                      <a:r>
                        <a:rPr lang="ko-KR" altLang="en-US" u="sng" dirty="0">
                          <a:solidFill>
                            <a:srgbClr val="0070C0"/>
                          </a:solidFill>
                        </a:rPr>
                        <a:t>방향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으로 유도한다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올바른 방향이 아닐 경우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(Guide/ Leading)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저항감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포스피드백은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가상물체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및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가 </a:t>
                      </a:r>
                      <a:r>
                        <a:rPr lang="ko-KR" altLang="en-US" u="none" dirty="0">
                          <a:solidFill>
                            <a:srgbClr val="0070C0"/>
                          </a:solidFill>
                        </a:rPr>
                        <a:t>조립되었을 경우 조립신호를 보내고</a:t>
                      </a:r>
                      <a:r>
                        <a:rPr lang="en-US" altLang="ko-KR" u="none" dirty="0">
                          <a:solidFill>
                            <a:srgbClr val="0070C0"/>
                          </a:solidFill>
                        </a:rPr>
                        <a:t>,(</a:t>
                      </a:r>
                      <a:r>
                        <a:rPr lang="ko-KR" altLang="en-US" u="none" dirty="0">
                          <a:solidFill>
                            <a:srgbClr val="0070C0"/>
                          </a:solidFill>
                        </a:rPr>
                        <a:t>판단</a:t>
                      </a:r>
                      <a:r>
                        <a:rPr lang="en-US" altLang="ko-KR" u="none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="1" u="none" dirty="0">
                          <a:solidFill>
                            <a:srgbClr val="0070C0"/>
                          </a:solidFill>
                        </a:rPr>
                        <a:t>상기 조립신호는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사용자의 움직임을 </a:t>
                      </a:r>
                      <a:r>
                        <a:rPr lang="ko-KR" altLang="en-US" u="sng" dirty="0">
                          <a:solidFill>
                            <a:srgbClr val="0070C0"/>
                          </a:solidFill>
                        </a:rPr>
                        <a:t>정지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시키는 것으로 한다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Extraction</a:t>
                      </a:r>
                      <a:r>
                        <a:rPr lang="ko-KR" altLang="en-US" b="1" dirty="0"/>
                        <a:t> 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해체 </a:t>
                      </a:r>
                      <a:r>
                        <a:rPr lang="en-US" altLang="ko-KR" b="1" dirty="0"/>
                        <a:t>&amp;</a:t>
                      </a:r>
                    </a:p>
                    <a:p>
                      <a:r>
                        <a:rPr lang="en-US" altLang="ko-KR" b="1" dirty="0"/>
                        <a:t>Free passing</a:t>
                      </a:r>
                    </a:p>
                    <a:p>
                      <a:r>
                        <a:rPr lang="ko-KR" altLang="en-US" b="1" dirty="0"/>
                        <a:t>해방감</a:t>
                      </a:r>
                      <a:r>
                        <a:rPr lang="en-US" altLang="ko-KR" b="1" dirty="0"/>
                        <a:t>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사용자의 손 또는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Tool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에 의해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조립해있던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가상물체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및 가상물체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가 </a:t>
                      </a:r>
                      <a:r>
                        <a:rPr lang="ko-KR" altLang="en-US" b="1" u="sng" dirty="0">
                          <a:solidFill>
                            <a:srgbClr val="0070C0"/>
                          </a:solidFill>
                        </a:rPr>
                        <a:t>해체되도록 조작하는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과정에서 사용자에게 포스 피드백을 제공 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altLang="ko-KR" dirty="0"/>
                    </a:p>
                    <a:p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포스피드백은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접촉면에 따른 </a:t>
                      </a:r>
                      <a:r>
                        <a:rPr lang="ko-KR" altLang="en-US" b="0" u="sng" dirty="0">
                          <a:solidFill>
                            <a:srgbClr val="0070C0"/>
                          </a:solidFill>
                        </a:rPr>
                        <a:t>마찰력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을 고려한다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포스피드백은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가상물체 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및 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가 해체되도록 올바른 </a:t>
                      </a:r>
                      <a:r>
                        <a:rPr lang="ko-KR" altLang="en-US" b="0" u="sng" dirty="0">
                          <a:solidFill>
                            <a:srgbClr val="0070C0"/>
                          </a:solidFill>
                        </a:rPr>
                        <a:t>방향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으로 유도한다</a:t>
                      </a:r>
                      <a:endParaRPr lang="en-US" altLang="ko-KR" b="0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해체되었을 경우 </a:t>
                      </a:r>
                      <a:r>
                        <a:rPr lang="ko-KR" altLang="en-US" b="0" u="sng" dirty="0" err="1">
                          <a:solidFill>
                            <a:srgbClr val="0070C0"/>
                          </a:solidFill>
                        </a:rPr>
                        <a:t>프리휠링상태</a:t>
                      </a:r>
                      <a:r>
                        <a:rPr lang="ko-KR" altLang="en-US" b="0" dirty="0" err="1">
                          <a:solidFill>
                            <a:srgbClr val="0070C0"/>
                          </a:solidFill>
                        </a:rPr>
                        <a:t>로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 전환된다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해체되었을 경우 </a:t>
                      </a:r>
                      <a:r>
                        <a:rPr lang="ko-KR" altLang="en-US" b="0" u="sng" dirty="0">
                          <a:solidFill>
                            <a:srgbClr val="0070C0"/>
                          </a:solidFill>
                        </a:rPr>
                        <a:t>바로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0" u="sng" dirty="0">
                          <a:solidFill>
                            <a:srgbClr val="0070C0"/>
                          </a:solidFill>
                        </a:rPr>
                        <a:t>해방감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을 느끼는 것이 특징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Guide/Leading </a:t>
                      </a:r>
                      <a:r>
                        <a:rPr lang="ko-KR" altLang="en-US" b="1" dirty="0"/>
                        <a:t>해방감</a:t>
                      </a:r>
                      <a:r>
                        <a:rPr lang="en-US" altLang="ko-KR" b="1" dirty="0"/>
                        <a:t>/ </a:t>
                      </a:r>
                      <a:r>
                        <a:rPr lang="ko-KR" altLang="en-US" b="1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사용자가 목표지점으로 움직일 때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타겟방향을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고려해서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포스피드백을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제공하는 것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. 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올바른 방향이 아닐 경우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(Guide/ Leading)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저항감을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올바른 방향으로 이끌도록 해방감을 느끼도록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포스피드백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타겟과의 거리가 가까워질수록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포스피드백이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조절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0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11043"/>
              </p:ext>
            </p:extLst>
          </p:nvPr>
        </p:nvGraphicFramePr>
        <p:xfrm>
          <a:off x="0" y="0"/>
          <a:ext cx="12192000" cy="75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86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23484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686898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371432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16563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)_Field and synthesis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97852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 </a:t>
                      </a:r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 </a:t>
                      </a:r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 </a:t>
                      </a:r>
                      <a:r>
                        <a:rPr lang="en-US" altLang="ko-KR" baseline="30000" dirty="0"/>
                        <a:t>16)</a:t>
                      </a:r>
                      <a:r>
                        <a:rPr lang="en-US" altLang="ko-KR" dirty="0"/>
                        <a:t>Relative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distance,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17)</a:t>
                      </a:r>
                      <a:r>
                        <a:rPr lang="en-US" altLang="ko-KR" dirty="0"/>
                        <a:t>Approaching velocity,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r>
                        <a:rPr lang="en-US" altLang="ko-KR" dirty="0"/>
                        <a:t>Virtual Deadline,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19)</a:t>
                      </a:r>
                      <a:r>
                        <a:rPr lang="en-US" altLang="ko-KR" dirty="0"/>
                        <a:t>Target direction </a:t>
                      </a:r>
                      <a:r>
                        <a:rPr lang="en-US" altLang="ko-KR" baseline="30000" dirty="0"/>
                        <a:t>20)</a:t>
                      </a:r>
                      <a:r>
                        <a:rPr lang="en-US" altLang="ko-KR" dirty="0"/>
                        <a:t>Frequency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impact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165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16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24533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Pulling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블랙홀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흡입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Influencing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끌림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밀림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쏠림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Mood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긴장감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햇살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Factor 9</a:t>
                      </a:r>
                    </a:p>
                    <a:p>
                      <a:r>
                        <a:rPr lang="en-US" altLang="ko-KR" b="0" dirty="0"/>
                        <a:t>Environ Flow</a:t>
                      </a:r>
                    </a:p>
                    <a:p>
                      <a:endParaRPr lang="ko-KR" altLang="en-US" b="1" dirty="0"/>
                    </a:p>
                    <a:p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외부에 존재하는</a:t>
                      </a:r>
                      <a:r>
                        <a:rPr lang="ko-KR" altLang="en-US" b="1" dirty="0"/>
                        <a:t> 가상환경이 가지는 흐름</a:t>
                      </a:r>
                      <a:r>
                        <a:rPr lang="ko-KR" altLang="en-US" dirty="0"/>
                        <a:t>을 사용자가 느끼는 것으로 </a:t>
                      </a:r>
                      <a:r>
                        <a:rPr lang="ko-KR" altLang="en-US" dirty="0" err="1"/>
                        <a:t>포스피드백으로</a:t>
                      </a:r>
                      <a:r>
                        <a:rPr lang="ko-KR" altLang="en-US" dirty="0"/>
                        <a:t> 구현 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Flow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는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non linear, linear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또는 점에서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퍼져나가는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것 등을 포함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Flow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가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Wave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일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경우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Frequency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를 고려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상기 사용자가 움직이는 방향 및 속도를 고려하여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Flow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를 느낌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Flow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의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Source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와 상대적인 거리를 고려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6600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altLang="ko-KR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6600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1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B76AA3B-6430-44CC-A3F9-FDD5D0974558}"/>
              </a:ext>
            </a:extLst>
          </p:cNvPr>
          <p:cNvSpPr txBox="1">
            <a:spLocks/>
          </p:cNvSpPr>
          <p:nvPr/>
        </p:nvSpPr>
        <p:spPr>
          <a:xfrm>
            <a:off x="520520" y="728103"/>
            <a:ext cx="4020572" cy="5884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latin typeface="+mj-lt"/>
              </a:rPr>
              <a:t>- </a:t>
            </a:r>
            <a:r>
              <a:rPr lang="ko-KR" altLang="en-US" sz="1500" dirty="0">
                <a:latin typeface="+mj-lt"/>
              </a:rPr>
              <a:t>전방에서</a:t>
            </a:r>
            <a:r>
              <a:rPr lang="en-US" altLang="ko-KR" sz="1500" dirty="0">
                <a:latin typeface="+mj-lt"/>
              </a:rPr>
              <a:t> </a:t>
            </a:r>
            <a:r>
              <a:rPr lang="ko-KR" altLang="en-US" sz="1500" dirty="0">
                <a:latin typeface="+mj-lt"/>
              </a:rPr>
              <a:t>다가오는 다양한 물체들을 가상의 도구로 타격하여</a:t>
            </a:r>
            <a:r>
              <a:rPr lang="en-US" altLang="ko-KR" sz="1500" dirty="0">
                <a:latin typeface="+mj-lt"/>
              </a:rPr>
              <a:t>, </a:t>
            </a:r>
            <a:r>
              <a:rPr lang="ko-KR" altLang="en-US" sz="1500" dirty="0">
                <a:latin typeface="+mj-lt"/>
              </a:rPr>
              <a:t>다양한 물체를 깨뜨리거나 밀쳐내는 게임</a:t>
            </a:r>
            <a:r>
              <a:rPr lang="en-US" altLang="ko-KR" sz="1500" dirty="0">
                <a:latin typeface="+mj-lt"/>
              </a:rPr>
              <a:t>.</a:t>
            </a:r>
            <a:endParaRPr lang="ko-KR" altLang="en-US" sz="1500" dirty="0">
              <a:latin typeface="+mj-lt"/>
            </a:endParaRPr>
          </a:p>
          <a:p>
            <a:pPr algn="l"/>
            <a:r>
              <a:rPr lang="en-US" altLang="ko-KR" sz="1500" dirty="0">
                <a:latin typeface="+mj-lt"/>
              </a:rPr>
              <a:t>* </a:t>
            </a:r>
            <a:r>
              <a:rPr lang="ko-KR" altLang="en-US" sz="1500" dirty="0">
                <a:latin typeface="+mj-lt"/>
              </a:rPr>
              <a:t>시나리오</a:t>
            </a:r>
            <a:endParaRPr lang="en-US" altLang="ko-KR" sz="15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광선검을 소지하고 준비 또는 휘두름</a:t>
            </a:r>
            <a:endParaRPr lang="en-US" altLang="ko-KR" sz="15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들고 있는 동안 </a:t>
            </a:r>
            <a:r>
              <a:rPr lang="ko-KR" altLang="en-US" sz="1100" dirty="0" err="1">
                <a:latin typeface="+mj-lt"/>
              </a:rPr>
              <a:t>무게감</a:t>
            </a:r>
            <a:endParaRPr lang="en-US" altLang="ko-KR" sz="11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휘두르는 동안 원심력 등 </a:t>
            </a:r>
            <a:endParaRPr lang="en-US" altLang="ko-KR" sz="11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날아오는 물체를 향해 휘두름</a:t>
            </a:r>
            <a:endParaRPr lang="en-US" altLang="ko-KR" sz="15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날아오는 물체는 </a:t>
            </a:r>
            <a:r>
              <a:rPr lang="en-US" altLang="ko-KR" sz="1100" dirty="0">
                <a:latin typeface="+mj-lt"/>
              </a:rPr>
              <a:t>1. </a:t>
            </a:r>
            <a:r>
              <a:rPr lang="ko-KR" altLang="en-US" sz="1100" dirty="0" err="1">
                <a:latin typeface="+mj-lt"/>
              </a:rPr>
              <a:t>깨지는것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2. </a:t>
            </a:r>
            <a:r>
              <a:rPr lang="ko-KR" altLang="en-US" sz="1100" dirty="0" err="1">
                <a:latin typeface="+mj-lt"/>
              </a:rPr>
              <a:t>반발하는것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3. </a:t>
            </a:r>
            <a:r>
              <a:rPr lang="ko-KR" altLang="en-US" sz="1100" dirty="0">
                <a:latin typeface="+mj-lt"/>
              </a:rPr>
              <a:t>박히거나 더 나아가 쪼개지는 것이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날아오는 물체 종류에 따라 힘 피드백을 구현</a:t>
            </a:r>
            <a:endParaRPr lang="en-US" altLang="ko-KR" sz="11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휘두르는 툴에 따라 힘 피드백을 구현</a:t>
            </a:r>
            <a:endParaRPr lang="en-US" altLang="ko-KR" sz="1100" dirty="0">
              <a:latin typeface="+mj-lt"/>
            </a:endParaRPr>
          </a:p>
          <a:p>
            <a:pPr marL="800100" lvl="1" indent="-342900" algn="l">
              <a:buAutoNum type="arabicParenR"/>
            </a:pPr>
            <a:endParaRPr lang="en-US" altLang="ko-KR" sz="11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물체가 </a:t>
            </a:r>
            <a:r>
              <a:rPr lang="ko-KR" altLang="en-US" sz="1500" dirty="0" err="1">
                <a:latin typeface="+mj-lt"/>
              </a:rPr>
              <a:t>깨질때</a:t>
            </a:r>
            <a:r>
              <a:rPr lang="en-US" altLang="ko-KR" sz="1500" dirty="0">
                <a:latin typeface="+mj-lt"/>
              </a:rPr>
              <a:t>; </a:t>
            </a:r>
            <a:r>
              <a:rPr lang="ko-KR" altLang="en-US" sz="1500" dirty="0">
                <a:latin typeface="+mj-lt"/>
              </a:rPr>
              <a:t>타격</a:t>
            </a:r>
            <a:r>
              <a:rPr lang="en-US" altLang="ko-KR" sz="1500" dirty="0">
                <a:latin typeface="+mj-lt"/>
              </a:rPr>
              <a:t>, </a:t>
            </a:r>
            <a:r>
              <a:rPr lang="ko-KR" altLang="en-US" sz="1500" dirty="0">
                <a:latin typeface="+mj-lt"/>
              </a:rPr>
              <a:t>충격</a:t>
            </a:r>
            <a:r>
              <a:rPr lang="en-US" altLang="ko-KR" sz="1500" dirty="0">
                <a:latin typeface="+mj-lt"/>
              </a:rPr>
              <a:t>(</a:t>
            </a:r>
            <a:r>
              <a:rPr lang="ko-KR" altLang="en-US" sz="1500" dirty="0" err="1">
                <a:latin typeface="+mj-lt"/>
              </a:rPr>
              <a:t>쳤을때</a:t>
            </a:r>
            <a:r>
              <a:rPr lang="en-US" altLang="ko-KR" sz="1500" dirty="0">
                <a:latin typeface="+mj-lt"/>
              </a:rPr>
              <a:t>), </a:t>
            </a:r>
            <a:r>
              <a:rPr lang="ko-KR" altLang="en-US" sz="1500" dirty="0" err="1">
                <a:latin typeface="+mj-lt"/>
              </a:rPr>
              <a:t>지나감</a:t>
            </a:r>
            <a:r>
              <a:rPr lang="en-US" altLang="ko-KR" sz="1500" dirty="0">
                <a:latin typeface="+mj-lt"/>
              </a:rPr>
              <a:t>(passing) </a:t>
            </a:r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물체가 </a:t>
            </a:r>
            <a:r>
              <a:rPr lang="ko-KR" altLang="en-US" sz="1500" dirty="0" err="1">
                <a:latin typeface="+mj-lt"/>
              </a:rPr>
              <a:t>튕겨나갈</a:t>
            </a:r>
            <a:r>
              <a:rPr lang="ko-KR" altLang="en-US" sz="1500" dirty="0">
                <a:latin typeface="+mj-lt"/>
              </a:rPr>
              <a:t> 때 </a:t>
            </a:r>
            <a:r>
              <a:rPr lang="en-US" altLang="ko-KR" sz="1500" dirty="0">
                <a:latin typeface="+mj-lt"/>
              </a:rPr>
              <a:t>; </a:t>
            </a:r>
            <a:r>
              <a:rPr lang="ko-KR" altLang="en-US" sz="1500" dirty="0">
                <a:latin typeface="+mj-lt"/>
              </a:rPr>
              <a:t>타격</a:t>
            </a:r>
            <a:r>
              <a:rPr lang="en-US" altLang="ko-KR" sz="1500" dirty="0">
                <a:latin typeface="+mj-lt"/>
              </a:rPr>
              <a:t>, </a:t>
            </a:r>
            <a:r>
              <a:rPr lang="ko-KR" altLang="en-US" sz="1500" dirty="0" err="1">
                <a:latin typeface="+mj-lt"/>
              </a:rPr>
              <a:t>튕겨나감</a:t>
            </a:r>
            <a:r>
              <a:rPr lang="en-US" altLang="ko-KR" sz="1500" dirty="0">
                <a:latin typeface="+mj-lt"/>
              </a:rPr>
              <a:t>(</a:t>
            </a:r>
            <a:r>
              <a:rPr lang="ko-KR" altLang="en-US" sz="1500" dirty="0">
                <a:latin typeface="+mj-lt"/>
              </a:rPr>
              <a:t>반발력</a:t>
            </a:r>
            <a:r>
              <a:rPr lang="en-US" altLang="ko-KR" sz="1500" dirty="0">
                <a:latin typeface="+mj-lt"/>
              </a:rPr>
              <a:t>)</a:t>
            </a:r>
            <a:endParaRPr lang="en-US" altLang="ko-KR" sz="1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물체가 박히거나 쪼개질 때</a:t>
            </a:r>
            <a:r>
              <a:rPr lang="en-US" altLang="ko-KR" sz="1500" dirty="0">
                <a:latin typeface="+mj-lt"/>
              </a:rPr>
              <a:t>; </a:t>
            </a:r>
            <a:r>
              <a:rPr lang="ko-KR" altLang="en-US" sz="1500" dirty="0">
                <a:latin typeface="+mj-lt"/>
              </a:rPr>
              <a:t>타격</a:t>
            </a:r>
            <a:r>
              <a:rPr lang="en-US" altLang="ko-KR" sz="1500" dirty="0">
                <a:latin typeface="+mj-lt"/>
              </a:rPr>
              <a:t>, </a:t>
            </a:r>
            <a:r>
              <a:rPr lang="ko-KR" altLang="en-US" sz="1500" dirty="0">
                <a:latin typeface="+mj-lt"/>
              </a:rPr>
              <a:t>충격</a:t>
            </a:r>
            <a:r>
              <a:rPr lang="en-US" altLang="ko-KR" sz="1500" dirty="0">
                <a:latin typeface="+mj-lt"/>
              </a:rPr>
              <a:t>, </a:t>
            </a:r>
            <a:r>
              <a:rPr lang="ko-KR" altLang="en-US" sz="1500" dirty="0">
                <a:latin typeface="+mj-lt"/>
              </a:rPr>
              <a:t>박히면 정지</a:t>
            </a:r>
            <a:r>
              <a:rPr lang="en-US" altLang="ko-KR" sz="1500" dirty="0">
                <a:latin typeface="+mj-lt"/>
              </a:rPr>
              <a:t>, </a:t>
            </a:r>
            <a:r>
              <a:rPr lang="ko-KR" altLang="en-US" sz="1500" dirty="0">
                <a:latin typeface="+mj-lt"/>
              </a:rPr>
              <a:t>쪼개지면</a:t>
            </a:r>
            <a:r>
              <a:rPr lang="en-US" altLang="ko-KR" sz="1500" dirty="0">
                <a:latin typeface="+mj-lt"/>
              </a:rPr>
              <a:t>(passing)</a:t>
            </a:r>
            <a:endParaRPr lang="en-US" altLang="ko-KR" sz="1300" dirty="0"/>
          </a:p>
          <a:p>
            <a:pPr lvl="1" algn="l"/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못 맞출 경우 아픔</a:t>
            </a:r>
            <a:r>
              <a:rPr lang="en-US" altLang="ko-KR" sz="1500" dirty="0">
                <a:latin typeface="+mj-lt"/>
              </a:rPr>
              <a:t>;;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81F43-99B5-47A2-9C67-D70313D8EDCF}"/>
              </a:ext>
            </a:extLst>
          </p:cNvPr>
          <p:cNvSpPr txBox="1"/>
          <p:nvPr/>
        </p:nvSpPr>
        <p:spPr>
          <a:xfrm>
            <a:off x="520519" y="244912"/>
            <a:ext cx="385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_</a:t>
            </a:r>
            <a:r>
              <a:rPr lang="ko-KR" altLang="en-US" dirty="0"/>
              <a:t>시나리오</a:t>
            </a:r>
            <a:r>
              <a:rPr lang="en-US" altLang="ko-KR" dirty="0"/>
              <a:t>Hitting</a:t>
            </a:r>
            <a:r>
              <a:rPr lang="ko-KR" altLang="en-US" dirty="0"/>
              <a:t>구체화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7BFF0B-264F-444C-9819-5DD93581E94F}"/>
              </a:ext>
            </a:extLst>
          </p:cNvPr>
          <p:cNvSpPr txBox="1">
            <a:spLocks/>
          </p:cNvSpPr>
          <p:nvPr/>
        </p:nvSpPr>
        <p:spPr>
          <a:xfrm>
            <a:off x="5870561" y="466306"/>
            <a:ext cx="5246617" cy="709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latin typeface="+mj-lt"/>
              </a:rPr>
              <a:t>- </a:t>
            </a:r>
            <a:r>
              <a:rPr lang="ko-KR" altLang="en-US" sz="1500" dirty="0">
                <a:latin typeface="+mj-lt"/>
              </a:rPr>
              <a:t>작살로 다랑어 같은 어류를 잡아서</a:t>
            </a:r>
            <a:r>
              <a:rPr lang="en-US" altLang="ko-KR" sz="1500" dirty="0">
                <a:latin typeface="+mj-lt"/>
              </a:rPr>
              <a:t>, </a:t>
            </a:r>
            <a:r>
              <a:rPr lang="ko-KR" altLang="en-US" sz="1500" dirty="0">
                <a:latin typeface="+mj-lt"/>
              </a:rPr>
              <a:t>힘을 주고 받으며 </a:t>
            </a:r>
            <a:r>
              <a:rPr lang="ko-KR" altLang="en-US" sz="1500" dirty="0" err="1">
                <a:latin typeface="+mj-lt"/>
              </a:rPr>
              <a:t>밀당하는</a:t>
            </a:r>
            <a:r>
              <a:rPr lang="ko-KR" altLang="en-US" sz="1500" dirty="0">
                <a:latin typeface="+mj-lt"/>
              </a:rPr>
              <a:t> 낚시</a:t>
            </a:r>
          </a:p>
          <a:p>
            <a:pPr marL="342900" indent="-342900" algn="l">
              <a:buAutoNum type="arabicParenR"/>
            </a:pPr>
            <a:r>
              <a:rPr lang="ko-KR" altLang="en-US" sz="1500" b="1" dirty="0">
                <a:latin typeface="+mj-lt"/>
              </a:rPr>
              <a:t>작살을 소지</a:t>
            </a:r>
            <a:r>
              <a:rPr lang="ko-KR" altLang="en-US" sz="1500" dirty="0">
                <a:latin typeface="+mj-lt"/>
              </a:rPr>
              <a:t>하고 조준함</a:t>
            </a:r>
            <a:endParaRPr lang="en-US" altLang="ko-KR" sz="15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게임에 적용하고자 하는 낚시환경 및 작살 선택정보 수신</a:t>
            </a:r>
            <a:endParaRPr lang="en-US" altLang="ko-KR" sz="11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수신된 선택정보를 토대로 낚시환경 및 작살종류를 적용</a:t>
            </a:r>
            <a:endParaRPr lang="en-US" altLang="ko-KR" sz="11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상기 낚시게임 진행에 필요한 낚시환경정보 및 작살정보를 저장하는 데이터베이스 포함</a:t>
            </a:r>
            <a:endParaRPr lang="en-US" altLang="ko-KR" sz="11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900" dirty="0">
                <a:latin typeface="+mj-lt"/>
              </a:rPr>
              <a:t>작살로 어류를 향해 </a:t>
            </a:r>
            <a:r>
              <a:rPr lang="ko-KR" altLang="en-US" sz="1900" b="1" dirty="0">
                <a:latin typeface="+mj-lt"/>
              </a:rPr>
              <a:t>발사</a:t>
            </a:r>
            <a:r>
              <a:rPr lang="ko-KR" altLang="en-US" sz="1900" dirty="0">
                <a:latin typeface="+mj-lt"/>
              </a:rPr>
              <a:t>함</a:t>
            </a:r>
            <a:endParaRPr lang="en-US" altLang="ko-KR" sz="1900" dirty="0">
              <a:latin typeface="+mj-lt"/>
            </a:endParaRPr>
          </a:p>
          <a:p>
            <a:pPr lvl="1" algn="l"/>
            <a:r>
              <a:rPr lang="en-US" altLang="ko-KR" sz="1200" dirty="0"/>
              <a:t>-  </a:t>
            </a:r>
            <a:r>
              <a:rPr lang="ko-KR" altLang="en-US" sz="1200" dirty="0"/>
              <a:t>정확히 어류의 몸통을 </a:t>
            </a:r>
            <a:r>
              <a:rPr lang="ko-KR" altLang="en-US" sz="1200" b="1" dirty="0"/>
              <a:t>명중</a:t>
            </a:r>
            <a:r>
              <a:rPr lang="ko-KR" altLang="en-US" sz="1200" dirty="0"/>
              <a:t>한 경우</a:t>
            </a:r>
            <a:r>
              <a:rPr lang="en-US" altLang="ko-KR" sz="1200" dirty="0"/>
              <a:t>,</a:t>
            </a:r>
          </a:p>
          <a:p>
            <a:pPr marL="628650" lvl="1" indent="-171450" algn="l">
              <a:buFontTx/>
              <a:buChar char="-"/>
            </a:pPr>
            <a:r>
              <a:rPr lang="ko-KR" altLang="en-US" sz="1200" dirty="0"/>
              <a:t>어류를 </a:t>
            </a:r>
            <a:r>
              <a:rPr lang="ko-KR" altLang="en-US" sz="1200" b="1" dirty="0"/>
              <a:t>전혀 맞추지 못한 </a:t>
            </a:r>
            <a:r>
              <a:rPr lang="ko-KR" altLang="en-US" sz="1200" dirty="0"/>
              <a:t>경우</a:t>
            </a:r>
            <a:r>
              <a:rPr lang="en-US" altLang="ko-KR" sz="1200" dirty="0"/>
              <a:t>,</a:t>
            </a:r>
          </a:p>
          <a:p>
            <a:pPr marL="628650" lvl="1" indent="-171450" algn="l">
              <a:buFontTx/>
              <a:buChar char="-"/>
            </a:pPr>
            <a:r>
              <a:rPr lang="ko-KR" altLang="en-US" sz="1200" dirty="0"/>
              <a:t>어류를 맞추기는 했으나</a:t>
            </a:r>
            <a:r>
              <a:rPr lang="en-US" altLang="ko-KR" sz="1200" dirty="0"/>
              <a:t>, </a:t>
            </a:r>
            <a:r>
              <a:rPr lang="ko-KR" altLang="en-US" sz="1200" b="1" dirty="0" err="1"/>
              <a:t>빗맞추</a:t>
            </a:r>
            <a:r>
              <a:rPr lang="ko-KR" altLang="en-US" sz="1200" dirty="0" err="1"/>
              <a:t>어서</a:t>
            </a:r>
            <a:r>
              <a:rPr lang="ko-KR" altLang="en-US" sz="1200" dirty="0"/>
              <a:t> 미끄러져 나간 경우</a:t>
            </a:r>
            <a:endParaRPr lang="en-US" altLang="ko-KR" sz="1200" dirty="0"/>
          </a:p>
          <a:p>
            <a:pPr marL="628650" lvl="1" indent="-171450" algn="l">
              <a:buFontTx/>
              <a:buChar char="-"/>
            </a:pPr>
            <a:r>
              <a:rPr lang="ko-KR" altLang="en-US" sz="1200" dirty="0"/>
              <a:t>정확히는 아니나</a:t>
            </a:r>
            <a:r>
              <a:rPr lang="en-US" altLang="ko-KR" sz="1200" dirty="0"/>
              <a:t>, </a:t>
            </a:r>
            <a:r>
              <a:rPr lang="ko-KR" altLang="en-US" sz="1200" b="1" dirty="0"/>
              <a:t>꼬리</a:t>
            </a:r>
            <a:r>
              <a:rPr lang="ko-KR" altLang="en-US" sz="1200" dirty="0"/>
              <a:t> 등 부수적 부분에 걸린 경우</a:t>
            </a:r>
            <a:endParaRPr lang="en-US" altLang="ko-KR" sz="14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물속에서 어류와 </a:t>
            </a:r>
            <a:r>
              <a:rPr lang="ko-KR" altLang="en-US" sz="1500" b="1" dirty="0">
                <a:latin typeface="+mj-lt"/>
              </a:rPr>
              <a:t>힘 겨루기</a:t>
            </a:r>
            <a:r>
              <a:rPr lang="ko-KR" altLang="en-US" sz="1500" dirty="0">
                <a:latin typeface="+mj-lt"/>
              </a:rPr>
              <a:t>를 함</a:t>
            </a:r>
            <a:endParaRPr lang="en-US" altLang="ko-KR" sz="1500" dirty="0">
              <a:latin typeface="+mj-lt"/>
            </a:endParaRPr>
          </a:p>
          <a:p>
            <a:pPr lvl="1" algn="l"/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>
                <a:latin typeface="+mj-lt"/>
              </a:rPr>
              <a:t>어류의 종류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크기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힘세기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에 따라 힘 피드백을 구현함</a:t>
            </a:r>
            <a:endParaRPr lang="en-US" altLang="ko-KR" sz="1200" dirty="0">
              <a:latin typeface="+mj-lt"/>
            </a:endParaRPr>
          </a:p>
          <a:p>
            <a:pPr marL="628650" lvl="1" indent="-171450" algn="l">
              <a:buFontTx/>
              <a:buChar char="-"/>
            </a:pPr>
            <a:r>
              <a:rPr lang="ko-KR" altLang="en-US" sz="1200" dirty="0">
                <a:latin typeface="+mj-lt"/>
              </a:rPr>
              <a:t>힘 겨루기를 하다가 어류가 작살에서 </a:t>
            </a:r>
            <a:r>
              <a:rPr lang="ko-KR" altLang="en-US" sz="1200" b="1" dirty="0">
                <a:latin typeface="+mj-lt"/>
              </a:rPr>
              <a:t>벗어나 도망간 </a:t>
            </a:r>
            <a:r>
              <a:rPr lang="ko-KR" altLang="en-US" sz="1200" dirty="0">
                <a:latin typeface="+mj-lt"/>
              </a:rPr>
              <a:t>경우</a:t>
            </a:r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 속에서 물 밖으로 </a:t>
            </a:r>
            <a:r>
              <a:rPr lang="ko-KR" altLang="en-US" sz="1500" b="1" dirty="0">
                <a:latin typeface="+mj-lt"/>
              </a:rPr>
              <a:t>낚아 올릴 </a:t>
            </a:r>
            <a:r>
              <a:rPr lang="ko-KR" altLang="en-US" sz="1500" dirty="0">
                <a:latin typeface="+mj-lt"/>
              </a:rPr>
              <a:t>때</a:t>
            </a:r>
            <a:endParaRPr lang="en-US" altLang="ko-KR" sz="1500" dirty="0">
              <a:latin typeface="+mj-lt"/>
            </a:endParaRPr>
          </a:p>
          <a:p>
            <a:pPr marL="628650" lvl="1" indent="-171450" algn="l">
              <a:buFontTx/>
              <a:buChar char="-"/>
            </a:pPr>
            <a:r>
              <a:rPr lang="ko-KR" altLang="en-US" sz="1200" dirty="0">
                <a:latin typeface="+mj-lt"/>
              </a:rPr>
              <a:t>공중에서 어류가 </a:t>
            </a:r>
            <a:r>
              <a:rPr lang="ko-KR" altLang="en-US" sz="1200" b="1" dirty="0">
                <a:latin typeface="+mj-lt"/>
              </a:rPr>
              <a:t>몸부림</a:t>
            </a:r>
            <a:r>
              <a:rPr lang="ko-KR" altLang="en-US" sz="1200" dirty="0">
                <a:latin typeface="+mj-lt"/>
              </a:rPr>
              <a:t>을 침</a:t>
            </a:r>
            <a:endParaRPr lang="en-US" altLang="ko-KR" sz="1200" dirty="0">
              <a:latin typeface="+mj-lt"/>
            </a:endParaRPr>
          </a:p>
          <a:p>
            <a:pPr marL="628650" lvl="1" indent="-171450" algn="l">
              <a:buFontTx/>
              <a:buChar char="-"/>
            </a:pPr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 밖에서 어류를 </a:t>
            </a:r>
            <a:r>
              <a:rPr lang="ko-KR" altLang="en-US" sz="1500" b="1" dirty="0">
                <a:latin typeface="+mj-lt"/>
              </a:rPr>
              <a:t>뜰채에 넣음</a:t>
            </a:r>
            <a:endParaRPr lang="en-US" altLang="ko-KR" sz="1500" b="1" dirty="0">
              <a:latin typeface="+mj-lt"/>
            </a:endParaRPr>
          </a:p>
          <a:p>
            <a:pPr marL="742950" lvl="1" indent="-285750" algn="l">
              <a:buFontTx/>
              <a:buChar char="-"/>
            </a:pPr>
            <a:r>
              <a:rPr lang="ko-KR" altLang="en-US" sz="1300" dirty="0"/>
              <a:t>뜰채에 잘못 넣어서 도망치는 경우</a:t>
            </a:r>
            <a:endParaRPr lang="en-US" altLang="ko-KR" sz="1300" dirty="0"/>
          </a:p>
          <a:p>
            <a:pPr algn="l"/>
            <a:r>
              <a:rPr lang="en-US" altLang="ko-KR" sz="1400" dirty="0"/>
              <a:t>6) </a:t>
            </a:r>
            <a:r>
              <a:rPr lang="ko-KR" altLang="en-US" sz="1400" dirty="0"/>
              <a:t>큰 태풍이 불거나 날씨가 쌀쌀하고 어두워진 경우 </a:t>
            </a:r>
            <a:r>
              <a:rPr lang="ko-KR" altLang="en-US" sz="1400" dirty="0" err="1"/>
              <a:t>큰파도가</a:t>
            </a:r>
            <a:r>
              <a:rPr lang="ko-KR" altLang="en-US" sz="1400" dirty="0"/>
              <a:t> 다가오는 경우</a:t>
            </a:r>
            <a:r>
              <a:rPr lang="en-US" altLang="ko-KR" sz="1400" dirty="0"/>
              <a:t>; Synesthesia Mood </a:t>
            </a:r>
            <a:endParaRPr lang="en-US" altLang="ko-KR" sz="14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 err="1">
                <a:latin typeface="+mj-lt"/>
              </a:rPr>
              <a:t>성공시</a:t>
            </a:r>
            <a:r>
              <a:rPr lang="ko-KR" altLang="en-US" sz="1500" dirty="0">
                <a:latin typeface="+mj-lt"/>
              </a:rPr>
              <a:t> </a:t>
            </a:r>
            <a:r>
              <a:rPr lang="ko-KR" altLang="en-US" sz="1500" b="1" dirty="0" err="1">
                <a:latin typeface="+mj-lt"/>
              </a:rPr>
              <a:t>팡파레</a:t>
            </a:r>
            <a:r>
              <a:rPr lang="en-US" altLang="ko-KR" sz="1500" b="1" dirty="0">
                <a:latin typeface="+mj-lt"/>
              </a:rPr>
              <a:t>; </a:t>
            </a: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일정기간 및 환경에서 실행되었던 액션 히스토리 정보수집부</a:t>
            </a:r>
            <a:endParaRPr lang="en-US" altLang="ko-KR" sz="11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액션정보수집부에서 </a:t>
            </a:r>
            <a:r>
              <a:rPr lang="ko-KR" altLang="en-US" sz="1100" dirty="0" err="1">
                <a:latin typeface="+mj-lt"/>
              </a:rPr>
              <a:t>수집ㄷ왼</a:t>
            </a:r>
            <a:r>
              <a:rPr lang="ko-KR" altLang="en-US" sz="1100" dirty="0">
                <a:latin typeface="+mj-lt"/>
              </a:rPr>
              <a:t> 정보를 이용하여 액션수행의 정도를 판단하는 액션수행판단부</a:t>
            </a:r>
            <a:endParaRPr lang="en-US" altLang="ko-KR" sz="11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액션수행정도를 판단하는 액션수행판단부 포함</a:t>
            </a:r>
            <a:endParaRPr lang="en-US" altLang="ko-KR" sz="1100" dirty="0">
              <a:latin typeface="+mj-lt"/>
            </a:endParaRPr>
          </a:p>
          <a:p>
            <a:pPr marL="800100" lvl="1" indent="-342900" algn="l">
              <a:buAutoNum type="arabicParenR"/>
            </a:pPr>
            <a:r>
              <a:rPr lang="ko-KR" altLang="en-US" sz="1100" dirty="0">
                <a:latin typeface="+mj-lt"/>
              </a:rPr>
              <a:t>성공한 것으로 판단되면 액션모드가 진행되도록 제어하는 액션시스템</a:t>
            </a:r>
            <a:endParaRPr lang="en-US" altLang="ko-KR" sz="11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A2F02-18AB-4F2D-8C45-9736A7C73715}"/>
              </a:ext>
            </a:extLst>
          </p:cNvPr>
          <p:cNvSpPr txBox="1"/>
          <p:nvPr/>
        </p:nvSpPr>
        <p:spPr>
          <a:xfrm>
            <a:off x="5870561" y="64526"/>
            <a:ext cx="385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_</a:t>
            </a:r>
            <a:r>
              <a:rPr lang="ko-KR" altLang="en-US" dirty="0"/>
              <a:t>시나리오</a:t>
            </a:r>
            <a:r>
              <a:rPr lang="en-US" altLang="ko-KR" dirty="0"/>
              <a:t>Fishing </a:t>
            </a:r>
            <a:r>
              <a:rPr lang="ko-KR" altLang="en-US" dirty="0"/>
              <a:t>구체화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5EF347-8173-4542-BCDE-3F9A9886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639" y="6129897"/>
            <a:ext cx="6934200" cy="39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A28E9-03DA-4DAA-80B2-6526586A2B8F}"/>
              </a:ext>
            </a:extLst>
          </p:cNvPr>
          <p:cNvSpPr txBox="1"/>
          <p:nvPr/>
        </p:nvSpPr>
        <p:spPr>
          <a:xfrm>
            <a:off x="520520" y="244912"/>
            <a:ext cx="46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_ </a:t>
            </a:r>
            <a:r>
              <a:rPr lang="ko-KR" altLang="en-US" dirty="0" err="1"/>
              <a:t>힘드백</a:t>
            </a:r>
            <a:r>
              <a:rPr lang="ko-KR" altLang="en-US" dirty="0"/>
              <a:t> 이벤트 및 제시 감성 추출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04584-AB42-4FF2-8E15-2DB07F78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10236"/>
              </p:ext>
            </p:extLst>
          </p:nvPr>
        </p:nvGraphicFramePr>
        <p:xfrm>
          <a:off x="6096000" y="891243"/>
          <a:ext cx="5462579" cy="516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054">
                  <a:extLst>
                    <a:ext uri="{9D8B030D-6E8A-4147-A177-3AD203B41FA5}">
                      <a16:colId xmlns:a16="http://schemas.microsoft.com/office/drawing/2014/main" val="3405860446"/>
                    </a:ext>
                  </a:extLst>
                </a:gridCol>
                <a:gridCol w="1854665">
                  <a:extLst>
                    <a:ext uri="{9D8B030D-6E8A-4147-A177-3AD203B41FA5}">
                      <a16:colId xmlns:a16="http://schemas.microsoft.com/office/drawing/2014/main" val="516407463"/>
                    </a:ext>
                  </a:extLst>
                </a:gridCol>
                <a:gridCol w="1820860">
                  <a:extLst>
                    <a:ext uri="{9D8B030D-6E8A-4147-A177-3AD203B41FA5}">
                      <a16:colId xmlns:a16="http://schemas.microsoft.com/office/drawing/2014/main" val="1409525148"/>
                    </a:ext>
                  </a:extLst>
                </a:gridCol>
              </a:tblGrid>
              <a:tr h="771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32389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작살소지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Field_pulling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쏠림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88493"/>
                  </a:ext>
                </a:extLst>
              </a:tr>
              <a:tr h="36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Collision_firing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반동력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49362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몸통 명중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Passing_impaction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정지감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30831"/>
                  </a:ext>
                </a:extLst>
              </a:tr>
              <a:tr h="36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꼬리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머리 명중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Passing_impaction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정지감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04210"/>
                  </a:ext>
                </a:extLst>
              </a:tr>
              <a:tr h="36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빗맞춤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Contact_sliding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경쾌함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5503"/>
                  </a:ext>
                </a:extLst>
              </a:tr>
              <a:tr h="36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전혀 </a:t>
                      </a:r>
                      <a:r>
                        <a:rPr lang="ko-KR" altLang="en-US" sz="1400" dirty="0" err="1"/>
                        <a:t>못맞춤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Passing_penetration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이질감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24316"/>
                  </a:ext>
                </a:extLst>
              </a:tr>
              <a:tr h="36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도망침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프리휠링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허탈감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90829"/>
                  </a:ext>
                </a:extLst>
              </a:tr>
              <a:tr h="36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물속 몸부림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Field_pulling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흡입감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79387"/>
                  </a:ext>
                </a:extLst>
              </a:tr>
              <a:tr h="36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물속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dirty="0" err="1"/>
                        <a:t>물밖</a:t>
                      </a:r>
                      <a:r>
                        <a:rPr lang="ko-KR" altLang="en-US" sz="1400" dirty="0"/>
                        <a:t> 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Passing_Tug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32749"/>
                  </a:ext>
                </a:extLst>
              </a:tr>
              <a:tr h="183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뜰채 안착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Inserting_Guide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저항감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09722"/>
                  </a:ext>
                </a:extLst>
              </a:tr>
              <a:tr h="183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큰파도다가옴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Sunthesis</a:t>
                      </a:r>
                      <a:r>
                        <a:rPr lang="en-US" altLang="ko-KR" sz="1400" dirty="0"/>
                        <a:t> Mood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긴장감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23224"/>
                  </a:ext>
                </a:extLst>
              </a:tr>
              <a:tr h="36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성공 </a:t>
                      </a:r>
                      <a:r>
                        <a:rPr lang="ko-KR" altLang="en-US" sz="1400" dirty="0" err="1"/>
                        <a:t>팡파레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Synthesis_Mood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긴장감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2459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08DA51-8CE9-4AEF-9972-977D5726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64367"/>
              </p:ext>
            </p:extLst>
          </p:nvPr>
        </p:nvGraphicFramePr>
        <p:xfrm>
          <a:off x="494329" y="891243"/>
          <a:ext cx="5462579" cy="532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054">
                  <a:extLst>
                    <a:ext uri="{9D8B030D-6E8A-4147-A177-3AD203B41FA5}">
                      <a16:colId xmlns:a16="http://schemas.microsoft.com/office/drawing/2014/main" val="3405860446"/>
                    </a:ext>
                  </a:extLst>
                </a:gridCol>
                <a:gridCol w="1854665">
                  <a:extLst>
                    <a:ext uri="{9D8B030D-6E8A-4147-A177-3AD203B41FA5}">
                      <a16:colId xmlns:a16="http://schemas.microsoft.com/office/drawing/2014/main" val="516407463"/>
                    </a:ext>
                  </a:extLst>
                </a:gridCol>
                <a:gridCol w="1820860">
                  <a:extLst>
                    <a:ext uri="{9D8B030D-6E8A-4147-A177-3AD203B41FA5}">
                      <a16:colId xmlns:a16="http://schemas.microsoft.com/office/drawing/2014/main" val="1409525148"/>
                    </a:ext>
                  </a:extLst>
                </a:gridCol>
              </a:tblGrid>
              <a:tr h="61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32389"/>
                  </a:ext>
                </a:extLst>
              </a:tr>
              <a:tr h="368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광선검소지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Field_pulling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쏠림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88493"/>
                  </a:ext>
                </a:extLst>
              </a:tr>
              <a:tr h="368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광선검휘두름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Field_influencing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쏠림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끌림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8571"/>
                  </a:ext>
                </a:extLst>
              </a:tr>
              <a:tr h="368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물체에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부딪힘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Collision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bumping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충격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88634"/>
                  </a:ext>
                </a:extLst>
              </a:tr>
              <a:tr h="4791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깨지는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물체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Collision_Hitting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Contact sliding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경쾌감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88533"/>
                  </a:ext>
                </a:extLst>
              </a:tr>
              <a:tr h="676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반발하는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물체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Collision bumping</a:t>
                      </a:r>
                    </a:p>
                    <a:p>
                      <a:pPr latinLnBrk="1"/>
                      <a:r>
                        <a:rPr lang="en-US" altLang="ko-KR" sz="1400" dirty="0"/>
                        <a:t>Collision Pushing</a:t>
                      </a:r>
                    </a:p>
                    <a:p>
                      <a:pPr latinLnBrk="1"/>
                      <a:r>
                        <a:rPr lang="en-US" altLang="ko-KR" sz="1400" dirty="0"/>
                        <a:t>Collision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Repulsion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반동력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표면탄력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반발력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7651"/>
                  </a:ext>
                </a:extLst>
              </a:tr>
              <a:tr h="368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물체에 검 </a:t>
                      </a:r>
                      <a:r>
                        <a:rPr lang="ko-KR" altLang="en-US" sz="1400" dirty="0" err="1"/>
                        <a:t>박힐때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Passing impaction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정지감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13014"/>
                  </a:ext>
                </a:extLst>
              </a:tr>
              <a:tr h="368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물체가 </a:t>
                      </a:r>
                      <a:r>
                        <a:rPr lang="ko-KR" altLang="en-US" sz="1400" dirty="0" err="1"/>
                        <a:t>잘릴때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Passing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penetration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이질감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49362"/>
                  </a:ext>
                </a:extLst>
              </a:tr>
              <a:tr h="368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빗맞춤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Contact_sliding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경쾌함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5503"/>
                  </a:ext>
                </a:extLst>
              </a:tr>
              <a:tr h="48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전혀 </a:t>
                      </a:r>
                      <a:r>
                        <a:rPr lang="ko-KR" altLang="en-US" sz="1400" dirty="0" err="1"/>
                        <a:t>못맞춤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Passing_penetration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프리휠링</a:t>
                      </a:r>
                      <a:r>
                        <a:rPr lang="en-US" altLang="ko-KR" sz="1400" dirty="0"/>
                        <a:t>or Field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이질감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헛스윙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24316"/>
                  </a:ext>
                </a:extLst>
              </a:tr>
              <a:tr h="337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잘린 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Passing_tug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허탈감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90829"/>
                  </a:ext>
                </a:extLst>
              </a:tr>
              <a:tr h="368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잘림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통과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Passing_Tug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3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0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A28E9-03DA-4DAA-80B2-6526586A2B8F}"/>
              </a:ext>
            </a:extLst>
          </p:cNvPr>
          <p:cNvSpPr txBox="1"/>
          <p:nvPr/>
        </p:nvSpPr>
        <p:spPr>
          <a:xfrm>
            <a:off x="528908" y="320413"/>
            <a:ext cx="496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_ </a:t>
            </a:r>
            <a:r>
              <a:rPr lang="ko-KR" altLang="en-US" dirty="0"/>
              <a:t>제어변수의 추출</a:t>
            </a:r>
            <a:r>
              <a:rPr lang="en-US" altLang="ko-KR" dirty="0"/>
              <a:t>; hitting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1471F2-435A-41CD-B1B5-523EEA04E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31157"/>
              </p:ext>
            </p:extLst>
          </p:nvPr>
        </p:nvGraphicFramePr>
        <p:xfrm>
          <a:off x="528909" y="780381"/>
          <a:ext cx="10695816" cy="565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31">
                  <a:extLst>
                    <a:ext uri="{9D8B030D-6E8A-4147-A177-3AD203B41FA5}">
                      <a16:colId xmlns:a16="http://schemas.microsoft.com/office/drawing/2014/main" val="1145310048"/>
                    </a:ext>
                  </a:extLst>
                </a:gridCol>
                <a:gridCol w="1511183">
                  <a:extLst>
                    <a:ext uri="{9D8B030D-6E8A-4147-A177-3AD203B41FA5}">
                      <a16:colId xmlns:a16="http://schemas.microsoft.com/office/drawing/2014/main" val="1147420177"/>
                    </a:ext>
                  </a:extLst>
                </a:gridCol>
                <a:gridCol w="1205120">
                  <a:extLst>
                    <a:ext uri="{9D8B030D-6E8A-4147-A177-3AD203B41FA5}">
                      <a16:colId xmlns:a16="http://schemas.microsoft.com/office/drawing/2014/main" val="2061779607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3344297282"/>
                    </a:ext>
                  </a:extLst>
                </a:gridCol>
                <a:gridCol w="1731775">
                  <a:extLst>
                    <a:ext uri="{9D8B030D-6E8A-4147-A177-3AD203B41FA5}">
                      <a16:colId xmlns:a16="http://schemas.microsoft.com/office/drawing/2014/main" val="3496349407"/>
                    </a:ext>
                  </a:extLst>
                </a:gridCol>
                <a:gridCol w="449071">
                  <a:extLst>
                    <a:ext uri="{9D8B030D-6E8A-4147-A177-3AD203B41FA5}">
                      <a16:colId xmlns:a16="http://schemas.microsoft.com/office/drawing/2014/main" val="891625424"/>
                    </a:ext>
                  </a:extLst>
                </a:gridCol>
                <a:gridCol w="347154">
                  <a:extLst>
                    <a:ext uri="{9D8B030D-6E8A-4147-A177-3AD203B41FA5}">
                      <a16:colId xmlns:a16="http://schemas.microsoft.com/office/drawing/2014/main" val="2163763527"/>
                    </a:ext>
                  </a:extLst>
                </a:gridCol>
                <a:gridCol w="399174">
                  <a:extLst>
                    <a:ext uri="{9D8B030D-6E8A-4147-A177-3AD203B41FA5}">
                      <a16:colId xmlns:a16="http://schemas.microsoft.com/office/drawing/2014/main" val="2844793099"/>
                    </a:ext>
                  </a:extLst>
                </a:gridCol>
                <a:gridCol w="1247494">
                  <a:extLst>
                    <a:ext uri="{9D8B030D-6E8A-4147-A177-3AD203B41FA5}">
                      <a16:colId xmlns:a16="http://schemas.microsoft.com/office/drawing/2014/main" val="862369932"/>
                    </a:ext>
                  </a:extLst>
                </a:gridCol>
              </a:tblGrid>
              <a:tr h="1740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VR 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Feedback sensing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Main factor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variable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 in scenario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3922"/>
                  </a:ext>
                </a:extLst>
              </a:tr>
              <a:tr h="14907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Collision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Hitting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타격감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9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bumping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충격감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336"/>
                  </a:ext>
                </a:extLst>
              </a:tr>
              <a:tr h="1306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repulsion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반발력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1, 4, 5, 7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259"/>
                  </a:ext>
                </a:extLst>
              </a:tr>
              <a:tr h="136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pushing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표면 상태의 탄력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88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Firing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반동력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4210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9, 10, 11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9039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Penetration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이질감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7, 9, 10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못맞춤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520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Impaction 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정지감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4, 6, 10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몸통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꼬리 명중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110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3, 10, 11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물밖</a:t>
                      </a:r>
                      <a:r>
                        <a:rPr lang="ko-KR" altLang="en-US" sz="1000" dirty="0"/>
                        <a:t> 끌어올림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829"/>
                  </a:ext>
                </a:extLst>
              </a:tr>
              <a:tr h="26108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표면질감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29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필기감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715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Painting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눅눅감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532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Pressing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필압감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2, 5, 11, 12, 13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363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Sliding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경쾌함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12, 13, 14, 15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빗맞춤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64187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Inserting &amp; safety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13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Dissembling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463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Guide/leading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17, 19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뜰채 안착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11502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Free passing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0054"/>
                  </a:ext>
                </a:extLst>
              </a:tr>
              <a:tr h="2610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Field &amp; Synthesis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Pulling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9, 16, 17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물속 몸부림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271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Influencing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밀림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끌림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33389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Mood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긴장감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음산함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성공 </a:t>
                      </a:r>
                      <a:r>
                        <a:rPr lang="ko-KR" altLang="en-US" sz="1000" dirty="0" err="1"/>
                        <a:t>팡파레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2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3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E6779A-57F8-4607-AD60-5A1E9ECBD8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8909" y="782078"/>
          <a:ext cx="10695816" cy="565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31">
                  <a:extLst>
                    <a:ext uri="{9D8B030D-6E8A-4147-A177-3AD203B41FA5}">
                      <a16:colId xmlns:a16="http://schemas.microsoft.com/office/drawing/2014/main" val="1145310048"/>
                    </a:ext>
                  </a:extLst>
                </a:gridCol>
                <a:gridCol w="1511183">
                  <a:extLst>
                    <a:ext uri="{9D8B030D-6E8A-4147-A177-3AD203B41FA5}">
                      <a16:colId xmlns:a16="http://schemas.microsoft.com/office/drawing/2014/main" val="1147420177"/>
                    </a:ext>
                  </a:extLst>
                </a:gridCol>
                <a:gridCol w="1205120">
                  <a:extLst>
                    <a:ext uri="{9D8B030D-6E8A-4147-A177-3AD203B41FA5}">
                      <a16:colId xmlns:a16="http://schemas.microsoft.com/office/drawing/2014/main" val="2061779607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3344297282"/>
                    </a:ext>
                  </a:extLst>
                </a:gridCol>
                <a:gridCol w="1731775">
                  <a:extLst>
                    <a:ext uri="{9D8B030D-6E8A-4147-A177-3AD203B41FA5}">
                      <a16:colId xmlns:a16="http://schemas.microsoft.com/office/drawing/2014/main" val="3496349407"/>
                    </a:ext>
                  </a:extLst>
                </a:gridCol>
                <a:gridCol w="449071">
                  <a:extLst>
                    <a:ext uri="{9D8B030D-6E8A-4147-A177-3AD203B41FA5}">
                      <a16:colId xmlns:a16="http://schemas.microsoft.com/office/drawing/2014/main" val="891625424"/>
                    </a:ext>
                  </a:extLst>
                </a:gridCol>
                <a:gridCol w="347154">
                  <a:extLst>
                    <a:ext uri="{9D8B030D-6E8A-4147-A177-3AD203B41FA5}">
                      <a16:colId xmlns:a16="http://schemas.microsoft.com/office/drawing/2014/main" val="2163763527"/>
                    </a:ext>
                  </a:extLst>
                </a:gridCol>
                <a:gridCol w="399174">
                  <a:extLst>
                    <a:ext uri="{9D8B030D-6E8A-4147-A177-3AD203B41FA5}">
                      <a16:colId xmlns:a16="http://schemas.microsoft.com/office/drawing/2014/main" val="2844793099"/>
                    </a:ext>
                  </a:extLst>
                </a:gridCol>
                <a:gridCol w="1247494">
                  <a:extLst>
                    <a:ext uri="{9D8B030D-6E8A-4147-A177-3AD203B41FA5}">
                      <a16:colId xmlns:a16="http://schemas.microsoft.com/office/drawing/2014/main" val="862369932"/>
                    </a:ext>
                  </a:extLst>
                </a:gridCol>
              </a:tblGrid>
              <a:tr h="1740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VR 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Feedback sensing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Main factor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variable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 in scenario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3922"/>
                  </a:ext>
                </a:extLst>
              </a:tr>
              <a:tr h="14907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Collision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Hitting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타격감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9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bumping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충격감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336"/>
                  </a:ext>
                </a:extLst>
              </a:tr>
              <a:tr h="1306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repulsion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1, 4, 5, 7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259"/>
                  </a:ext>
                </a:extLst>
              </a:tr>
              <a:tr h="136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pushing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88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Firing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반동력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4210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9, 10, 11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9039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Penetration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이질감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7, 9, 10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못맞춤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520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Impaction 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정지감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4, 6, 10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몸통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꼬리 명중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110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3, 10, 11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물밖</a:t>
                      </a:r>
                      <a:r>
                        <a:rPr lang="ko-KR" altLang="en-US" sz="1000" dirty="0"/>
                        <a:t> 끌어올림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829"/>
                  </a:ext>
                </a:extLst>
              </a:tr>
              <a:tr h="26108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표면질감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29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필기감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715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Painting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눅눅감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532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Pressing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필압감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2, 5, 11, 12, 13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363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Sliding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경쾌함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12, 13, 14, 15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빗맞춤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64187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Inserting &amp; safety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13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Dissembling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463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Guide/leading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17, 19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뜰채 안착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11502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Free passing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0054"/>
                  </a:ext>
                </a:extLst>
              </a:tr>
              <a:tr h="2610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Field &amp; Synthesis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Pulling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9, 16, 17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물속 몸부림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271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Influencing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밀림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끌림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16, 20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33389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Mood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긴장감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음산함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성공 </a:t>
                      </a:r>
                      <a:r>
                        <a:rPr lang="ko-KR" altLang="en-US" sz="1000" dirty="0" err="1"/>
                        <a:t>팡파레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291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2A28E9-03DA-4DAA-80B2-6526586A2B8F}"/>
              </a:ext>
            </a:extLst>
          </p:cNvPr>
          <p:cNvSpPr txBox="1"/>
          <p:nvPr/>
        </p:nvSpPr>
        <p:spPr>
          <a:xfrm>
            <a:off x="528908" y="320413"/>
            <a:ext cx="524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_ </a:t>
            </a:r>
            <a:r>
              <a:rPr lang="ko-KR" altLang="en-US" dirty="0"/>
              <a:t>제어변수의 추출</a:t>
            </a:r>
            <a:r>
              <a:rPr lang="en-US" altLang="ko-KR" dirty="0"/>
              <a:t>; Fishing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6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39022"/>
              </p:ext>
            </p:extLst>
          </p:nvPr>
        </p:nvGraphicFramePr>
        <p:xfrm>
          <a:off x="-96983" y="-2646680"/>
          <a:ext cx="13990405" cy="1240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470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948800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6686208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606927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8008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/>
                        <a:t>Collision_Dumping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780692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4882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Hitting </a:t>
                      </a:r>
                      <a:r>
                        <a:rPr lang="en-US" altLang="ko-KR" dirty="0" err="1" smtClean="0"/>
                        <a:t>Synario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깨지는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찌그러지는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잘리는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93720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Dumping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범프카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운석충돌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통나무박힘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2)</a:t>
                      </a:r>
                    </a:p>
                    <a:p>
                      <a:r>
                        <a:rPr lang="en-US" altLang="ko-KR" b="1" dirty="0"/>
                        <a:t>Contact Ang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가상도구와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가상물체의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1" dirty="0"/>
                        <a:t>접촉각도</a:t>
                      </a:r>
                      <a:r>
                        <a:rPr lang="ko-KR" altLang="en-US" dirty="0"/>
                        <a:t>에 따라 하드웨어에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크기가 </a:t>
                      </a:r>
                      <a:r>
                        <a:rPr lang="ko-KR" altLang="en-US" dirty="0" smtClean="0"/>
                        <a:t>제어되는 것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진행방향을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 smtClean="0"/>
                        <a:t>고려하는것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</a:t>
                      </a:r>
                      <a:r>
                        <a:rPr lang="ko-KR" altLang="en-US" dirty="0" err="1" smtClean="0"/>
                        <a:t>달라지는것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20755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3)</a:t>
                      </a:r>
                    </a:p>
                    <a:p>
                      <a:r>
                        <a:rPr lang="en-US" altLang="ko-KR" b="1" dirty="0"/>
                        <a:t>Direction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u="sng" dirty="0"/>
                        <a:t>가상도구 와 가상물체</a:t>
                      </a:r>
                      <a:r>
                        <a:rPr lang="ko-KR" altLang="en-US" u="none" dirty="0"/>
                        <a:t>의 </a:t>
                      </a:r>
                      <a:r>
                        <a:rPr lang="ko-KR" altLang="en-US" u="none" dirty="0" err="1"/>
                        <a:t>충돌시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1" u="sng" dirty="0" err="1" smtClean="0"/>
                        <a:t>충돌방향</a:t>
                      </a:r>
                      <a:r>
                        <a:rPr lang="ko-KR" altLang="en-US" b="1" dirty="0" err="1" smtClean="0"/>
                        <a:t>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dirty="0"/>
                        <a:t>고려하여 </a:t>
                      </a:r>
                      <a:r>
                        <a:rPr lang="ko-KR" altLang="en-US" b="1" u="sng" dirty="0"/>
                        <a:t>피드백힘의방향</a:t>
                      </a:r>
                      <a:r>
                        <a:rPr lang="ko-KR" altLang="en-US" dirty="0"/>
                        <a:t> 을 출력하는 것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u="sng" dirty="0" smtClean="0"/>
                        <a:t>상기 </a:t>
                      </a:r>
                      <a:r>
                        <a:rPr lang="ko-KR" altLang="en-US" b="1" u="sng" dirty="0" err="1"/>
                        <a:t>충돌방향은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ko-KR" altLang="en-US" b="0" u="none" dirty="0" err="1" smtClean="0"/>
                        <a:t>가상도구</a:t>
                      </a:r>
                      <a:r>
                        <a:rPr lang="en-US" altLang="ko-KR" b="0" u="none" dirty="0" smtClean="0"/>
                        <a:t>(</a:t>
                      </a:r>
                      <a:r>
                        <a:rPr lang="ko-KR" altLang="en-US" b="0" u="none" dirty="0" smtClean="0"/>
                        <a:t>사용자</a:t>
                      </a:r>
                      <a:r>
                        <a:rPr lang="en-US" altLang="ko-KR" b="0" u="none" dirty="0" smtClean="0"/>
                        <a:t>)</a:t>
                      </a:r>
                      <a:r>
                        <a:rPr lang="ko-KR" altLang="en-US" dirty="0" smtClean="0"/>
                        <a:t> 또는 </a:t>
                      </a:r>
                      <a:r>
                        <a:rPr lang="ko-KR" altLang="en-US" dirty="0" err="1" smtClean="0"/>
                        <a:t>가상물체의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접근속력</a:t>
                      </a:r>
                      <a:r>
                        <a:rPr lang="ko-KR" altLang="en-US" dirty="0" smtClean="0"/>
                        <a:t> 및 </a:t>
                      </a:r>
                      <a:r>
                        <a:rPr lang="ko-KR" altLang="en-US" dirty="0" err="1" smtClean="0"/>
                        <a:t>접근방향에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따라 </a:t>
                      </a:r>
                      <a:r>
                        <a:rPr lang="ko-KR" altLang="en-US" dirty="0" smtClean="0"/>
                        <a:t>결정됨</a:t>
                      </a:r>
                      <a:endParaRPr lang="en-US" altLang="ko-KR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smtClean="0"/>
                        <a:t>상기 </a:t>
                      </a:r>
                      <a:r>
                        <a:rPr lang="ko-KR" altLang="en-US" dirty="0" err="1" smtClean="0"/>
                        <a:t>충돌방향에</a:t>
                      </a:r>
                      <a:r>
                        <a:rPr lang="ko-KR" altLang="en-US" dirty="0" smtClean="0"/>
                        <a:t> 의해 충돌 후 </a:t>
                      </a:r>
                      <a:r>
                        <a:rPr lang="ko-KR" altLang="en-US" dirty="0" err="1" smtClean="0"/>
                        <a:t>가상도구</a:t>
                      </a:r>
                      <a:r>
                        <a:rPr lang="ko-KR" altLang="en-US" dirty="0" smtClean="0"/>
                        <a:t> 및 </a:t>
                      </a:r>
                      <a:r>
                        <a:rPr lang="ko-KR" altLang="en-US" dirty="0" err="1" smtClean="0"/>
                        <a:t>가상객체의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이동방향이</a:t>
                      </a:r>
                      <a:r>
                        <a:rPr lang="ko-KR" altLang="en-US" dirty="0" smtClean="0"/>
                        <a:t> 결정됨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u="sng" dirty="0" smtClean="0"/>
                        <a:t>상기 </a:t>
                      </a:r>
                      <a:r>
                        <a:rPr lang="ko-KR" altLang="en-US" b="1" u="sng" dirty="0" err="1"/>
                        <a:t>피드백힘의</a:t>
                      </a:r>
                      <a:r>
                        <a:rPr lang="ko-KR" altLang="en-US" b="1" u="sng" dirty="0"/>
                        <a:t> 방향은 </a:t>
                      </a:r>
                      <a:r>
                        <a:rPr lang="ko-KR" altLang="en-US" dirty="0"/>
                        <a:t>완전탄성충돌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탄성충돌및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완전비탄성충돌에</a:t>
                      </a:r>
                      <a:r>
                        <a:rPr lang="ko-KR" altLang="en-US" dirty="0"/>
                        <a:t> 따라 달리 조작될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29053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6)</a:t>
                      </a:r>
                    </a:p>
                    <a:p>
                      <a:r>
                        <a:rPr lang="en-US" altLang="ko-KR" b="1" dirty="0"/>
                        <a:t>Broken obj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가상도구와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가상물체의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충돌시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가상물체또는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가상도구의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b="1" dirty="0"/>
                        <a:t>깨짐 유무</a:t>
                      </a:r>
                      <a:r>
                        <a:rPr lang="ko-KR" altLang="en-US" dirty="0"/>
                        <a:t>에 따라 힘 피드백 제어의 변수 중 적어도 하나를 달리하는 것</a:t>
                      </a:r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u="sng" dirty="0"/>
                        <a:t>깨짐이 발생하면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그렇지 않은 경우보다 피드백 힘의 크기가 적도록 제어함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u="sng" dirty="0"/>
                        <a:t>깨짐이 발생한 후</a:t>
                      </a:r>
                      <a:r>
                        <a:rPr lang="ko-KR" altLang="en-US" b="1" dirty="0"/>
                        <a:t>에는 </a:t>
                      </a:r>
                      <a:r>
                        <a:rPr lang="ko-KR" altLang="en-US" dirty="0" err="1"/>
                        <a:t>프리휠링</a:t>
                      </a:r>
                      <a:r>
                        <a:rPr lang="ko-KR" altLang="en-US" dirty="0"/>
                        <a:t> 상태로 </a:t>
                      </a:r>
                      <a:r>
                        <a:rPr lang="ko-KR" altLang="en-US" b="1" dirty="0"/>
                        <a:t>전환</a:t>
                      </a:r>
                      <a:r>
                        <a:rPr lang="ko-KR" altLang="en-US" dirty="0"/>
                        <a:t>되는 것을 특징으로 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물체의 특성인 </a:t>
                      </a:r>
                      <a:r>
                        <a:rPr lang="en-US" altLang="ko-KR" dirty="0"/>
                        <a:t>Brittleness</a:t>
                      </a:r>
                      <a:r>
                        <a:rPr lang="ko-KR" altLang="en-US" dirty="0"/>
                        <a:t> 를 </a:t>
                      </a:r>
                      <a:r>
                        <a:rPr lang="ko-KR" altLang="en-US" dirty="0" smtClean="0"/>
                        <a:t>고려</a:t>
                      </a:r>
                      <a:endParaRPr lang="en-US" altLang="ko-KR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smtClean="0"/>
                        <a:t>물체가 </a:t>
                      </a:r>
                      <a:r>
                        <a:rPr lang="ko-KR" altLang="en-US" dirty="0" err="1" smtClean="0"/>
                        <a:t>꺠지기</a:t>
                      </a:r>
                      <a:r>
                        <a:rPr lang="ko-KR" altLang="en-US" dirty="0" smtClean="0"/>
                        <a:t> 직전 </a:t>
                      </a:r>
                      <a:r>
                        <a:rPr lang="en-US" altLang="ko-KR" dirty="0" smtClean="0"/>
                        <a:t>plastic region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고려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물체가 깨지는 순간인 임계 힘 </a:t>
                      </a:r>
                      <a:r>
                        <a:rPr lang="en-US" altLang="ko-KR" dirty="0"/>
                        <a:t>Ultimate strength</a:t>
                      </a:r>
                      <a:r>
                        <a:rPr lang="ko-KR" altLang="en-US" dirty="0"/>
                        <a:t>를 고려 </a:t>
                      </a:r>
                      <a:endParaRPr lang="en-US" altLang="ko-KR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2061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7)</a:t>
                      </a:r>
                    </a:p>
                    <a:p>
                      <a:r>
                        <a:rPr lang="en-US" altLang="ko-KR" b="1" dirty="0"/>
                        <a:t>State of obj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가상환경에서 </a:t>
                      </a:r>
                      <a:r>
                        <a:rPr lang="ko-KR" altLang="en-US" b="1" u="sng" dirty="0" smtClean="0">
                          <a:solidFill>
                            <a:srgbClr val="0070C0"/>
                          </a:solidFill>
                        </a:rPr>
                        <a:t>충</a:t>
                      </a:r>
                      <a:r>
                        <a:rPr lang="ko-KR" altLang="en-US" b="1" u="none" dirty="0" smtClean="0">
                          <a:solidFill>
                            <a:srgbClr val="0070C0"/>
                          </a:solidFill>
                        </a:rPr>
                        <a:t>돌하는</a:t>
                      </a:r>
                      <a:r>
                        <a:rPr lang="en-US" altLang="ko-KR" b="1" u="none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u="none" dirty="0">
                          <a:solidFill>
                            <a:srgbClr val="0070C0"/>
                          </a:solidFill>
                        </a:rPr>
                        <a:t>물체의 성상을 고려하여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크기를 달리하는 것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달라짐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상기 가상물체에 가해지는 </a:t>
                      </a:r>
                      <a:r>
                        <a:rPr lang="en-US" altLang="ko-KR" dirty="0"/>
                        <a:t>Stress and strain </a:t>
                      </a:r>
                      <a:r>
                        <a:rPr lang="ko-KR" altLang="en-US" dirty="0"/>
                        <a:t>정도에 따라 결정되는 </a:t>
                      </a:r>
                      <a:r>
                        <a:rPr lang="ko-KR" altLang="en-US" dirty="0" err="1" smtClean="0"/>
                        <a:t>피드백힘을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출력함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D536807-D6FF-408F-A176-DE0C7B3E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82" y="4069651"/>
            <a:ext cx="4391890" cy="29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34226"/>
              </p:ext>
            </p:extLst>
          </p:nvPr>
        </p:nvGraphicFramePr>
        <p:xfrm>
          <a:off x="0" y="-118323"/>
          <a:ext cx="12192000" cy="1206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94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38173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741937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27494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5948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 smtClean="0"/>
                        <a:t>Collision_Repulsion</a:t>
                      </a:r>
                      <a:r>
                        <a:rPr lang="en-US" altLang="ko-KR" dirty="0" smtClean="0"/>
                        <a:t> &amp; Pushing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70755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89871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Hitting#2 </a:t>
                      </a:r>
                      <a:r>
                        <a:rPr lang="ko-KR" altLang="en-US" dirty="0"/>
                        <a:t>양철통을 광선검을 타격했을 때 반발력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Fishing#1</a:t>
                      </a:r>
                      <a:r>
                        <a:rPr lang="ko-KR" altLang="en-US" dirty="0"/>
                        <a:t>변형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손으로 작살을 잡아 물고기를 찔렀을 때의 반발력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General scene; </a:t>
                      </a:r>
                      <a:r>
                        <a:rPr lang="ko-KR" altLang="en-US" dirty="0"/>
                        <a:t>테니스 라켓으로 공을 쳤을 때 손목에 전해지는 반발력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풍선 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탄성체 표면에서 </a:t>
                      </a:r>
                      <a:r>
                        <a:rPr lang="ko-KR" altLang="en-US" u="sng" dirty="0"/>
                        <a:t>튕기는 느낌</a:t>
                      </a:r>
                      <a:endParaRPr lang="en-US" altLang="ko-KR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6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143793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Repulsion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Pushing</a:t>
                      </a:r>
                    </a:p>
                    <a:p>
                      <a:pPr algn="ctr" latinLnBrk="1"/>
                      <a:r>
                        <a:rPr lang="en-US" altLang="ko-KR" dirty="0"/>
                        <a:t>#2 </a:t>
                      </a:r>
                      <a:r>
                        <a:rPr lang="ko-KR" altLang="en-US" dirty="0"/>
                        <a:t>양철통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#1 </a:t>
                      </a:r>
                      <a:r>
                        <a:rPr lang="ko-KR" altLang="en-US" dirty="0"/>
                        <a:t>작살발사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반발력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표면탄력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물수제비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테니스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풍선터짐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1)</a:t>
                      </a:r>
                    </a:p>
                    <a:p>
                      <a:r>
                        <a:rPr lang="en-US" altLang="ko-KR" b="1" dirty="0"/>
                        <a:t>Hardness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가상도구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물체의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충돌시</a:t>
                      </a:r>
                      <a:r>
                        <a:rPr lang="ko-KR" altLang="en-US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가상도구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또는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물체중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적어도 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어느</a:t>
                      </a:r>
                      <a:r>
                        <a:rPr lang="ko-KR" altLang="en-US" b="1" baseline="0" dirty="0" smtClean="0">
                          <a:solidFill>
                            <a:srgbClr val="0070C0"/>
                          </a:solidFill>
                        </a:rPr>
                        <a:t> 한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 물체의 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hardness</a:t>
                      </a:r>
                      <a:r>
                        <a:rPr lang="ko-KR" altLang="en-US" dirty="0"/>
                        <a:t>에 따라 하드웨어에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크기가 제어됨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hardness</a:t>
                      </a:r>
                      <a:r>
                        <a:rPr lang="ko-KR" altLang="en-US" b="0" dirty="0"/>
                        <a:t>는 물체를 이루는 결정들의 </a:t>
                      </a:r>
                      <a:r>
                        <a:rPr lang="ko-KR" altLang="en-US" b="0" dirty="0" smtClean="0"/>
                        <a:t>배열 및 크기 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en-US" altLang="ko-KR" b="0" dirty="0" err="1" smtClean="0"/>
                        <a:t>crystality~irregularity</a:t>
                      </a:r>
                      <a:r>
                        <a:rPr lang="en-US" altLang="ko-KR" b="0" dirty="0" smtClean="0"/>
                        <a:t>,</a:t>
                      </a:r>
                      <a:r>
                        <a:rPr lang="en-US" altLang="ko-KR" b="0" baseline="0" dirty="0" smtClean="0"/>
                        <a:t> particle size</a:t>
                      </a:r>
                      <a:r>
                        <a:rPr lang="en-US" altLang="ko-KR" b="0" dirty="0" smtClean="0"/>
                        <a:t>)</a:t>
                      </a:r>
                      <a:r>
                        <a:rPr lang="ko-KR" altLang="en-US" b="0" dirty="0" smtClean="0"/>
                        <a:t>에 </a:t>
                      </a:r>
                      <a:r>
                        <a:rPr lang="ko-KR" altLang="en-US" b="0" dirty="0"/>
                        <a:t>의해 결정되는 물성이다</a:t>
                      </a:r>
                      <a:r>
                        <a:rPr lang="en-US" altLang="ko-KR" b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1707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4)</a:t>
                      </a:r>
                    </a:p>
                    <a:p>
                      <a:r>
                        <a:rPr lang="en-US" altLang="ko-KR" b="1" dirty="0"/>
                        <a:t>Strength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가상도구 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물체가 갖는 </a:t>
                      </a:r>
                      <a:r>
                        <a:rPr lang="en-US" altLang="ko-KR" b="1" dirty="0"/>
                        <a:t>Strength </a:t>
                      </a:r>
                      <a:r>
                        <a:rPr lang="ko-KR" altLang="en-US" dirty="0"/>
                        <a:t>에 따라 </a:t>
                      </a:r>
                      <a:r>
                        <a:rPr lang="en-US" altLang="ko-KR" dirty="0"/>
                        <a:t>Repulsion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Force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feedback</a:t>
                      </a:r>
                      <a:r>
                        <a:rPr lang="ko-KR" altLang="en-US" dirty="0"/>
                        <a:t> 을 출력하는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상기 </a:t>
                      </a:r>
                      <a:r>
                        <a:rPr lang="en-US" altLang="ko-KR" dirty="0"/>
                        <a:t>Strength 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b="1" dirty="0"/>
                        <a:t>Impulsion E</a:t>
                      </a:r>
                      <a:r>
                        <a:rPr lang="ko-KR" altLang="en-US" dirty="0"/>
                        <a:t>가 될 수 있다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smtClean="0"/>
                        <a:t>(Impulse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/>
                        <a:t>E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결정하는 요소 </a:t>
                      </a:r>
                      <a:r>
                        <a:rPr lang="en-US" altLang="ko-KR" b="1" dirty="0"/>
                        <a:t>M</a:t>
                      </a:r>
                      <a:r>
                        <a:rPr lang="ko-KR" altLang="en-US" b="1" dirty="0"/>
                        <a:t>질량</a:t>
                      </a:r>
                      <a:r>
                        <a:rPr lang="en-US" altLang="ko-KR" b="1" dirty="0"/>
                        <a:t>,v</a:t>
                      </a:r>
                      <a:r>
                        <a:rPr lang="ko-KR" altLang="en-US" b="1" dirty="0"/>
                        <a:t>속도</a:t>
                      </a:r>
                      <a:r>
                        <a:rPr lang="en-US" altLang="ko-KR" b="1" dirty="0"/>
                        <a:t>,t</a:t>
                      </a:r>
                      <a:r>
                        <a:rPr lang="ko-KR" altLang="en-US" b="1" dirty="0"/>
                        <a:t>시간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등 </a:t>
                      </a:r>
                      <a:r>
                        <a:rPr lang="ko-KR" altLang="en-US" dirty="0"/>
                        <a:t>에 따라 </a:t>
                      </a:r>
                      <a:r>
                        <a:rPr lang="ko-KR" altLang="en-US" dirty="0" err="1"/>
                        <a:t>힘출력을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달리함</a:t>
                      </a:r>
                      <a:r>
                        <a:rPr lang="en-US" altLang="ko-KR" dirty="0" smtClean="0"/>
                        <a:t>)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smtClean="0"/>
                        <a:t>물체의</a:t>
                      </a:r>
                      <a:r>
                        <a:rPr lang="en-US" altLang="ko-KR" dirty="0"/>
                        <a:t>Hardness</a:t>
                      </a:r>
                      <a:r>
                        <a:rPr lang="ko-KR" altLang="en-US" dirty="0"/>
                        <a:t>를 </a:t>
                      </a:r>
                      <a:r>
                        <a:rPr lang="ko-KR" altLang="en-US" dirty="0" smtClean="0"/>
                        <a:t>고려함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1707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5)</a:t>
                      </a:r>
                    </a:p>
                    <a:p>
                      <a:r>
                        <a:rPr lang="en-US" altLang="ko-KR" b="1" dirty="0"/>
                        <a:t>Elastic stiffness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가상도구</a:t>
                      </a:r>
                      <a:r>
                        <a:rPr lang="ko-KR" altLang="en-US" dirty="0" smtClean="0"/>
                        <a:t> 또는 물체가 갖는 </a:t>
                      </a:r>
                      <a:r>
                        <a:rPr lang="en-US" altLang="ko-KR" b="1" dirty="0"/>
                        <a:t>Elastic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stiffness</a:t>
                      </a:r>
                      <a:r>
                        <a:rPr lang="ko-KR" altLang="en-US" dirty="0"/>
                        <a:t>에 </a:t>
                      </a:r>
                      <a:r>
                        <a:rPr lang="ko-KR" altLang="en-US" b="1" dirty="0"/>
                        <a:t>따라  </a:t>
                      </a:r>
                      <a:r>
                        <a:rPr lang="en-US" altLang="ko-KR" b="0" dirty="0"/>
                        <a:t>Repulsion Force Feedback </a:t>
                      </a:r>
                      <a:r>
                        <a:rPr lang="ko-KR" altLang="en-US" dirty="0"/>
                        <a:t>을 출력하는 것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 smtClean="0"/>
                        <a:t>상기 </a:t>
                      </a:r>
                      <a:r>
                        <a:rPr lang="en-US" altLang="ko-KR" b="1" dirty="0" smtClean="0"/>
                        <a:t>Repulsion Fore</a:t>
                      </a:r>
                      <a:r>
                        <a:rPr lang="ko-KR" altLang="en-US" dirty="0" smtClean="0"/>
                        <a:t>는 물성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외에도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경계 등에 좌우된다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Elastic stiffness</a:t>
                      </a:r>
                      <a:r>
                        <a:rPr lang="ko-KR" altLang="en-US" dirty="0"/>
                        <a:t>가 클수록 사용자는 튕기는 </a:t>
                      </a:r>
                      <a:r>
                        <a:rPr lang="ko-KR" altLang="en-US" dirty="0" smtClean="0"/>
                        <a:t>느낌을 강하게 </a:t>
                      </a:r>
                      <a:r>
                        <a:rPr lang="ko-KR" altLang="en-US" dirty="0"/>
                        <a:t>받는 것이 </a:t>
                      </a:r>
                      <a:r>
                        <a:rPr lang="ko-KR" altLang="en-US" dirty="0" smtClean="0"/>
                        <a:t>특징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7475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7)</a:t>
                      </a:r>
                    </a:p>
                    <a:p>
                      <a:r>
                        <a:rPr lang="en-US" altLang="ko-KR" b="1" dirty="0"/>
                        <a:t>State of obj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가상도구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및 </a:t>
                      </a:r>
                      <a:r>
                        <a:rPr lang="ko-KR" altLang="en-US" dirty="0" err="1"/>
                        <a:t>가상물체의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 smtClean="0"/>
                        <a:t>충돌시</a:t>
                      </a:r>
                      <a:r>
                        <a:rPr lang="ko-KR" altLang="en-US" baseline="0" dirty="0" smtClean="0"/>
                        <a:t> 물체의 성상을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고려하여 </a:t>
                      </a:r>
                      <a:r>
                        <a:rPr lang="en-US" altLang="ko-KR" dirty="0"/>
                        <a:t>Repulsion Force Feedback </a:t>
                      </a:r>
                      <a:r>
                        <a:rPr lang="ko-KR" altLang="en-US" dirty="0"/>
                        <a:t>을 출력하는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State</a:t>
                      </a:r>
                      <a:r>
                        <a:rPr lang="ko-KR" altLang="en-US" b="1" dirty="0"/>
                        <a:t>는 </a:t>
                      </a:r>
                      <a:r>
                        <a:rPr lang="en-US" altLang="ko-KR" b="1" dirty="0"/>
                        <a:t>Solid</a:t>
                      </a:r>
                      <a:r>
                        <a:rPr lang="ko-KR" altLang="en-US" dirty="0"/>
                        <a:t>의 경우 </a:t>
                      </a:r>
                      <a:r>
                        <a:rPr lang="en-US" altLang="ko-KR" dirty="0"/>
                        <a:t>Elasticity, Plastic, Fraction</a:t>
                      </a:r>
                      <a:r>
                        <a:rPr lang="ko-KR" altLang="en-US" dirty="0"/>
                        <a:t>을 고려한다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b="1" dirty="0"/>
                        <a:t>Elasticity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에 의해 더 튕겨져 나오는 느낌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b="1" dirty="0"/>
                        <a:t>Plasticity</a:t>
                      </a:r>
                      <a:r>
                        <a:rPr lang="ko-KR" altLang="en-US" dirty="0"/>
                        <a:t>에 의해 덜 튕겨져 나오는 느낌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b="1" dirty="0"/>
                        <a:t>Fraction(broken)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의해 </a:t>
                      </a:r>
                      <a:r>
                        <a:rPr lang="ko-KR" altLang="en-US" dirty="0" err="1"/>
                        <a:t>튕겨나오지</a:t>
                      </a:r>
                      <a:r>
                        <a:rPr lang="ko-KR" altLang="en-US" dirty="0"/>
                        <a:t> 못하고 통과하는 느낌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프리휠링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출력하는것을</a:t>
                      </a:r>
                      <a:r>
                        <a:rPr lang="ko-KR" altLang="en-US" dirty="0"/>
                        <a:t> 특징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State</a:t>
                      </a:r>
                      <a:r>
                        <a:rPr lang="ko-KR" altLang="en-US" b="1" dirty="0"/>
                        <a:t>가 </a:t>
                      </a:r>
                      <a:r>
                        <a:rPr lang="en-US" altLang="ko-KR" b="1" dirty="0"/>
                        <a:t>Liquid</a:t>
                      </a:r>
                      <a:r>
                        <a:rPr lang="ko-KR" altLang="en-US" dirty="0"/>
                        <a:t>의 경우 </a:t>
                      </a:r>
                      <a:r>
                        <a:rPr lang="en-US" altLang="ko-KR" dirty="0" smtClean="0"/>
                        <a:t>lubrication(or </a:t>
                      </a:r>
                      <a:r>
                        <a:rPr lang="ko-KR" altLang="en-US" dirty="0" smtClean="0"/>
                        <a:t>점성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smtClean="0"/>
                        <a:t>고려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EE65673-F6F6-40DF-BD52-96228484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5" y="9652760"/>
            <a:ext cx="4657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20934"/>
              </p:ext>
            </p:extLst>
          </p:nvPr>
        </p:nvGraphicFramePr>
        <p:xfrm>
          <a:off x="0" y="934403"/>
          <a:ext cx="12192001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40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67357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741936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27494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12192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/>
                        <a:t>Collision_Firing</a:t>
                      </a:r>
                      <a:r>
                        <a:rPr lang="en-US" altLang="ko-KR" dirty="0"/>
                        <a:t> (gun)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917488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0" u="none" dirty="0"/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48634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Fishing #1 </a:t>
                      </a:r>
                      <a:r>
                        <a:rPr lang="ko-KR" altLang="en-US" dirty="0"/>
                        <a:t>다랑어가 빠르게 이동중에 작살총으로 발사하는 순간 총기발사와 같은 </a:t>
                      </a:r>
                      <a:r>
                        <a:rPr lang="ko-KR" altLang="en-US" dirty="0" err="1"/>
                        <a:t>반동감</a:t>
                      </a:r>
                      <a:r>
                        <a:rPr lang="ko-KR" altLang="en-US" dirty="0"/>
                        <a:t> 포스 구현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48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Firing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사격</a:t>
                      </a:r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#1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작살 발사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8)</a:t>
                      </a:r>
                    </a:p>
                    <a:p>
                      <a:r>
                        <a:rPr lang="en-US" altLang="ko-KR" b="1" dirty="0"/>
                        <a:t>State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of Posture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가상환경에서 가상물체로부터 다른 물체가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이격되었을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b="1" dirty="0" smtClean="0"/>
                        <a:t>State </a:t>
                      </a:r>
                      <a:r>
                        <a:rPr lang="en-US" altLang="ko-KR" b="1" dirty="0"/>
                        <a:t>of posture</a:t>
                      </a:r>
                      <a:r>
                        <a:rPr lang="ko-KR" altLang="en-US" dirty="0"/>
                        <a:t>을 고려하여 </a:t>
                      </a:r>
                      <a:r>
                        <a:rPr lang="ko-KR" altLang="en-US" dirty="0" err="1"/>
                        <a:t>포스피드백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제어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Machine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종류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작살종류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무게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에 따라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err="1" smtClean="0"/>
                        <a:t>사격속도에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Spin</a:t>
                      </a:r>
                      <a:r>
                        <a:rPr lang="ko-KR" altLang="en-US" dirty="0"/>
                        <a:t>에 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err="1" smtClean="0"/>
                        <a:t>조준거리</a:t>
                      </a:r>
                      <a:r>
                        <a:rPr lang="ko-KR" altLang="en-US" dirty="0" smtClean="0"/>
                        <a:t> 및 방향에 따라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석궁의 장력에 따라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스프링 </a:t>
                      </a:r>
                      <a:r>
                        <a:rPr lang="ko-KR" altLang="en-US" dirty="0" err="1"/>
                        <a:t>탄성계수에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따라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12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38521"/>
              </p:ext>
            </p:extLst>
          </p:nvPr>
        </p:nvGraphicFramePr>
        <p:xfrm>
          <a:off x="0" y="-88900"/>
          <a:ext cx="13289280" cy="840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79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82419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6258710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569692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965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)_Passing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Extraction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857576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 </a:t>
                      </a:r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910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Fishing#4 </a:t>
                      </a:r>
                      <a:r>
                        <a:rPr lang="ko-KR" altLang="en-US" dirty="0"/>
                        <a:t>다랑어를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수면 위로 끌어올릴 때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3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9776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Extraction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추출하는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낚시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Fishing#4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Factor9) </a:t>
                      </a:r>
                      <a:r>
                        <a:rPr lang="en-US" altLang="ko-KR" b="1" dirty="0"/>
                        <a:t>Environment Flow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rgbClr val="0070C0"/>
                          </a:solidFill>
                        </a:rPr>
                        <a:t>가상물체에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외기의 흐름이 있을 경우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사용자가 </a:t>
                      </a:r>
                      <a:r>
                        <a:rPr lang="ko-KR" altLang="en-US" dirty="0"/>
                        <a:t>상기 </a:t>
                      </a:r>
                      <a:r>
                        <a:rPr lang="ko-KR" altLang="en-US" dirty="0" err="1"/>
                        <a:t>가상물체를</a:t>
                      </a:r>
                      <a:r>
                        <a:rPr lang="ko-KR" altLang="en-US" dirty="0"/>
                        <a:t> 추출할 때 </a:t>
                      </a:r>
                      <a:r>
                        <a:rPr lang="en-US" altLang="ko-KR" dirty="0"/>
                        <a:t>Extraction Force feedback </a:t>
                      </a:r>
                      <a:r>
                        <a:rPr lang="ko-KR" altLang="en-US" dirty="0"/>
                        <a:t>을 느끼는 것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상기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  <a:r>
                        <a:rPr lang="ko-KR" altLang="en-US" dirty="0"/>
                        <a:t>는 </a:t>
                      </a:r>
                      <a:r>
                        <a:rPr lang="ko-KR" altLang="en-US" dirty="0" err="1"/>
                        <a:t>층류와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난류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 smtClean="0"/>
                        <a:t>Flow</a:t>
                      </a:r>
                      <a:r>
                        <a:rPr lang="ko-KR" altLang="en-US" b="1" baseline="0" dirty="0" smtClean="0"/>
                        <a:t>는 </a:t>
                      </a:r>
                      <a:r>
                        <a:rPr lang="ko-KR" altLang="en-US" dirty="0" smtClean="0"/>
                        <a:t>유체의 </a:t>
                      </a:r>
                      <a:r>
                        <a:rPr lang="ko-KR" altLang="en-US" dirty="0" err="1"/>
                        <a:t>관성력</a:t>
                      </a:r>
                      <a:r>
                        <a:rPr lang="ko-KR" altLang="en-US" dirty="0"/>
                        <a:t> 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점성력을</a:t>
                      </a:r>
                      <a:r>
                        <a:rPr lang="ko-KR" altLang="en-US" dirty="0"/>
                        <a:t> 고려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 smtClean="0"/>
                        <a:t>레이놀드</a:t>
                      </a:r>
                      <a:r>
                        <a:rPr lang="en-US" altLang="ko-KR" dirty="0" smtClean="0"/>
                        <a:t>)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Extraction</a:t>
                      </a:r>
                      <a:r>
                        <a:rPr lang="ko-KR" altLang="en-US" b="1" dirty="0" smtClean="0"/>
                        <a:t>벡터와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/>
                        <a:t>Flow</a:t>
                      </a:r>
                      <a:r>
                        <a:rPr lang="ko-KR" altLang="en-US" dirty="0" smtClean="0"/>
                        <a:t>벡터</a:t>
                      </a:r>
                      <a:r>
                        <a:rPr lang="ko-KR" altLang="en-US" baseline="0" dirty="0" smtClean="0"/>
                        <a:t> 요소를 함께 </a:t>
                      </a:r>
                      <a:r>
                        <a:rPr lang="ko-KR" altLang="en-US" dirty="0" smtClean="0"/>
                        <a:t>고려하여 </a:t>
                      </a:r>
                      <a:r>
                        <a:rPr lang="ko-KR" altLang="en-US" dirty="0" err="1" smtClean="0"/>
                        <a:t>포스피드</a:t>
                      </a:r>
                      <a:r>
                        <a:rPr lang="ko-KR" altLang="en-US" baseline="0" dirty="0" err="1" smtClean="0"/>
                        <a:t>백</a:t>
                      </a:r>
                      <a:r>
                        <a:rPr lang="ko-KR" altLang="en-US" baseline="0" dirty="0" smtClean="0"/>
                        <a:t> 제어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Factor10)</a:t>
                      </a:r>
                    </a:p>
                    <a:p>
                      <a:r>
                        <a:rPr lang="en-US" altLang="ko-KR" b="1" dirty="0"/>
                        <a:t>Environment density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rgbClr val="0070C0"/>
                          </a:solidFill>
                        </a:rPr>
                        <a:t>가상물체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주변 외기의 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밀도</a:t>
                      </a:r>
                      <a:r>
                        <a:rPr lang="ko-KR" altLang="en-US" b="1" dirty="0" smtClean="0"/>
                        <a:t>를 </a:t>
                      </a:r>
                      <a:r>
                        <a:rPr lang="ko-KR" altLang="en-US" b="1" dirty="0"/>
                        <a:t>고려</a:t>
                      </a:r>
                      <a:r>
                        <a:rPr lang="ko-KR" altLang="en-US" dirty="0"/>
                        <a:t>하여 </a:t>
                      </a:r>
                      <a:r>
                        <a:rPr lang="en-US" altLang="ko-KR" dirty="0"/>
                        <a:t>force feedback </a:t>
                      </a:r>
                      <a:r>
                        <a:rPr lang="ko-KR" altLang="en-US" dirty="0"/>
                        <a:t>을 느끼는 것</a:t>
                      </a:r>
                      <a:endParaRPr lang="en-US" altLang="ko-KR" dirty="0"/>
                    </a:p>
                    <a:p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Vs</a:t>
                      </a:r>
                    </a:p>
                    <a:p>
                      <a:r>
                        <a:rPr lang="ko-KR" altLang="en-US" dirty="0"/>
                        <a:t>가상환경 내부에 존재하는 </a:t>
                      </a:r>
                      <a:r>
                        <a:rPr lang="ko-KR" altLang="en-US" u="sng" dirty="0"/>
                        <a:t>사용자</a:t>
                      </a:r>
                      <a:r>
                        <a:rPr lang="ko-KR" altLang="en-US" dirty="0"/>
                        <a:t>가 일정 </a:t>
                      </a:r>
                      <a:r>
                        <a:rPr lang="en-US" altLang="ko-KR" dirty="0"/>
                        <a:t>motion</a:t>
                      </a:r>
                      <a:r>
                        <a:rPr lang="ko-KR" altLang="en-US" dirty="0"/>
                        <a:t>을 취할 때 가상환경의 </a:t>
                      </a:r>
                      <a:r>
                        <a:rPr lang="en-US" altLang="ko-KR" dirty="0"/>
                        <a:t>density</a:t>
                      </a:r>
                      <a:r>
                        <a:rPr lang="ko-KR" altLang="en-US" dirty="0"/>
                        <a:t>가 사용자에게 미치는 </a:t>
                      </a:r>
                      <a:r>
                        <a:rPr lang="en-US" altLang="ko-KR" dirty="0"/>
                        <a:t>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400" dirty="0" err="1"/>
                        <a:t>정지유체의</a:t>
                      </a:r>
                      <a:r>
                        <a:rPr lang="ko-KR" altLang="en-US" sz="1400" dirty="0"/>
                        <a:t> 경우 가상객체에 미치는 힘은 모든 방향으로서 같고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유체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내 움직이는 사용자 또는 물체는 움직임에 </a:t>
                      </a:r>
                      <a:r>
                        <a:rPr lang="ko-KR" altLang="en-US" sz="1400" dirty="0" err="1"/>
                        <a:t>저항하는힘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항력</a:t>
                      </a:r>
                      <a:r>
                        <a:rPr lang="en-US" altLang="ko-KR" sz="1400" dirty="0"/>
                        <a:t>Drag</a:t>
                      </a:r>
                      <a:r>
                        <a:rPr lang="ko-KR" altLang="en-US" sz="1400" dirty="0"/>
                        <a:t>을 느낀다</a:t>
                      </a:r>
                      <a:endParaRPr lang="en-US" altLang="ko-KR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 항력</a:t>
                      </a:r>
                      <a:r>
                        <a:rPr lang="en-US" altLang="ko-KR" dirty="0"/>
                        <a:t>Drag</a:t>
                      </a:r>
                      <a:r>
                        <a:rPr lang="ko-KR" altLang="en-US" dirty="0"/>
                        <a:t>를 결정짓는 요소들을 </a:t>
                      </a:r>
                      <a:r>
                        <a:rPr lang="ko-KR" altLang="en-US" dirty="0" smtClean="0"/>
                        <a:t>고려하는 것이 특징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11)</a:t>
                      </a:r>
                    </a:p>
                    <a:p>
                      <a:r>
                        <a:rPr lang="en-US" altLang="ko-KR" b="1" dirty="0"/>
                        <a:t>Boundary effect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strike="noStrike" dirty="0" err="1" smtClean="0">
                          <a:solidFill>
                            <a:srgbClr val="0070C0"/>
                          </a:solidFill>
                        </a:rPr>
                        <a:t>가상물체가</a:t>
                      </a:r>
                      <a:r>
                        <a:rPr lang="ko-KR" altLang="en-US" b="1" strike="noStrike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strike="noStrike" dirty="0">
                          <a:solidFill>
                            <a:srgbClr val="0070C0"/>
                          </a:solidFill>
                        </a:rPr>
                        <a:t>이종의 물질을 통과하는 순간에 </a:t>
                      </a:r>
                      <a:r>
                        <a:rPr lang="ko-KR" altLang="en-US" strike="noStrike" dirty="0"/>
                        <a:t>힘 피드백의 </a:t>
                      </a:r>
                      <a:r>
                        <a:rPr lang="ko-KR" altLang="en-US" strike="noStrike" dirty="0" err="1"/>
                        <a:t>제어변수를</a:t>
                      </a:r>
                      <a:r>
                        <a:rPr lang="ko-KR" altLang="en-US" strike="noStrike" dirty="0"/>
                        <a:t> 변경하는 것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err="1"/>
                        <a:t>점성력이</a:t>
                      </a:r>
                      <a:r>
                        <a:rPr lang="ko-KR" altLang="en-US" dirty="0"/>
                        <a:t> 미치는 영역과 미치지 않는 영역을 구분하는 경계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smtClean="0"/>
                        <a:t>유속이 </a:t>
                      </a:r>
                      <a:r>
                        <a:rPr lang="ko-KR" altLang="en-US" dirty="0"/>
                        <a:t>바뀌게 된 것을 포함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점성 뿐만 아니라 마찰력도 고려함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뽑아내는것</a:t>
                      </a:r>
                      <a:r>
                        <a:rPr lang="en-US" altLang="ko-KR" dirty="0" smtClean="0"/>
                        <a:t>)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경계층 밖에서는 자유흐름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1E9441C-C441-4C46-8E64-D51A53CA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80" y="-1104751"/>
            <a:ext cx="5410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ㄱ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73407"/>
              </p:ext>
            </p:extLst>
          </p:nvPr>
        </p:nvGraphicFramePr>
        <p:xfrm>
          <a:off x="0" y="-88900"/>
          <a:ext cx="12192000" cy="831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40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67357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741936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274947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965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)_Passing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penetration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857576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</a:t>
                      </a:r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 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910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Fishing #4</a:t>
                      </a:r>
                      <a:r>
                        <a:rPr lang="ko-KR" altLang="en-US" dirty="0"/>
                        <a:t>변형 사용자가 물 속에 들어가 다랑어를 잡음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9776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Penetration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관통할 때 이질감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잠수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굴절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Factor9) </a:t>
                      </a:r>
                      <a:r>
                        <a:rPr lang="en-US" altLang="ko-KR" b="1" dirty="0"/>
                        <a:t>Environment Flow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사용자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외기에 존재하는 가상환경의 </a:t>
                      </a:r>
                      <a:r>
                        <a:rPr lang="ko-KR" altLang="en-US" b="1" u="sng" dirty="0">
                          <a:solidFill>
                            <a:srgbClr val="0070C0"/>
                          </a:solidFill>
                        </a:rPr>
                        <a:t>흐름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에 대하여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사용자가 가상환경을 통과할 때 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가상환경의 흐름을 고려하여 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포스피드백을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느끼는 것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상기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이루는 </a:t>
                      </a:r>
                      <a:r>
                        <a:rPr lang="ko-KR" altLang="en-US" dirty="0" smtClean="0"/>
                        <a:t>유체의 </a:t>
                      </a:r>
                      <a:r>
                        <a:rPr lang="ko-KR" altLang="en-US" dirty="0" err="1"/>
                        <a:t>관성력</a:t>
                      </a:r>
                      <a:r>
                        <a:rPr lang="ko-KR" altLang="en-US" dirty="0"/>
                        <a:t> 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점성력을</a:t>
                      </a:r>
                      <a:r>
                        <a:rPr lang="ko-KR" altLang="en-US" dirty="0"/>
                        <a:t> 고려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레이놀드상수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1" dirty="0"/>
                        <a:t>상기 </a:t>
                      </a:r>
                      <a:r>
                        <a:rPr lang="en-US" altLang="ko-KR" b="1" dirty="0"/>
                        <a:t>Penetration</a:t>
                      </a:r>
                      <a:r>
                        <a:rPr lang="ko-KR" altLang="en-US" b="1" dirty="0"/>
                        <a:t>벡터는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Flow</a:t>
                      </a:r>
                      <a:r>
                        <a:rPr lang="ko-KR" altLang="en-US" dirty="0"/>
                        <a:t>벡터와 같은 크기와 방향을 갖는지 </a:t>
                      </a:r>
                      <a:r>
                        <a:rPr lang="ko-KR" altLang="en-US" dirty="0" smtClean="0"/>
                        <a:t>여부로 </a:t>
                      </a:r>
                      <a:r>
                        <a:rPr lang="ko-KR" altLang="en-US" dirty="0"/>
                        <a:t>포스피드백이 제어됨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Factor10)</a:t>
                      </a:r>
                    </a:p>
                    <a:p>
                      <a:r>
                        <a:rPr lang="en-US" altLang="ko-KR" b="1" dirty="0"/>
                        <a:t>Environment density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가상물체 외기에 존재하는 가상환경이 가지는 </a:t>
                      </a:r>
                      <a:r>
                        <a:rPr lang="ko-KR" altLang="en-US" b="1" u="sng" dirty="0">
                          <a:solidFill>
                            <a:srgbClr val="0070C0"/>
                          </a:solidFill>
                        </a:rPr>
                        <a:t>밀도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에 대하여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,</a:t>
                      </a:r>
                    </a:p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사용자가 가상환경을 통과할 때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상기 가상환경의 밀도를 고려하여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포스피드백을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느끼는 것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항력</a:t>
                      </a:r>
                      <a:r>
                        <a:rPr lang="en-US" altLang="ko-KR" dirty="0"/>
                        <a:t>Drag</a:t>
                      </a:r>
                      <a:r>
                        <a:rPr lang="ko-KR" altLang="en-US" dirty="0"/>
                        <a:t>를 결정짓는 요소들을 고려하여 </a:t>
                      </a:r>
                      <a:r>
                        <a:rPr lang="en-US" altLang="ko-KR" dirty="0"/>
                        <a:t>Extraction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force feedback</a:t>
                      </a:r>
                      <a:r>
                        <a:rPr lang="ko-KR" altLang="en-US" dirty="0"/>
                        <a:t>이 제어됨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smtClean="0"/>
                        <a:t>유체에 대한 물체의 </a:t>
                      </a:r>
                      <a:r>
                        <a:rPr lang="ko-KR" altLang="en-US" dirty="0"/>
                        <a:t>상대속도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기준면적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점성도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등을 고려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항력이 클수록 물체의 움직임이 방해되며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항력을 극복하기 위한 양력</a:t>
                      </a:r>
                      <a:r>
                        <a:rPr lang="en-US" altLang="ko-KR" dirty="0"/>
                        <a:t>Lift</a:t>
                      </a:r>
                      <a:r>
                        <a:rPr lang="ko-KR" altLang="en-US" dirty="0"/>
                        <a:t>도 고려할 수 있다</a:t>
                      </a:r>
                      <a:r>
                        <a:rPr lang="en-US" altLang="ko-KR" dirty="0"/>
                        <a:t>.(</a:t>
                      </a:r>
                      <a:r>
                        <a:rPr lang="ko-KR" altLang="en-US" dirty="0" err="1"/>
                        <a:t>비행기추력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2BF3418-D57B-43BA-B6AC-7F8F2A8E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-2770187"/>
            <a:ext cx="68389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95571"/>
              </p:ext>
            </p:extLst>
          </p:nvPr>
        </p:nvGraphicFramePr>
        <p:xfrm>
          <a:off x="0" y="-485942"/>
          <a:ext cx="12192000" cy="663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40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67357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741936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274947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965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)_Passing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impaction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857576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 </a:t>
                      </a:r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 </a:t>
                      </a:r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910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#hitting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Synario</a:t>
                      </a:r>
                      <a:r>
                        <a:rPr lang="en-US" altLang="ko-KR" dirty="0" smtClean="0"/>
                        <a:t> 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내리쳤으나 쪼개지지 않은 경우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3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10090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Impaction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망치로 못을 박음</a:t>
                      </a:r>
                      <a:r>
                        <a:rPr lang="en-US" altLang="ko-KR" b="1" dirty="0"/>
                        <a:t>. </a:t>
                      </a:r>
                    </a:p>
                    <a:p>
                      <a:pPr algn="ctr" latinLnBrk="1"/>
                      <a:r>
                        <a:rPr lang="ko-KR" altLang="en-US" b="1" dirty="0" err="1"/>
                        <a:t>정지감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Factor4) </a:t>
                      </a:r>
                      <a:endParaRPr lang="en-US" altLang="ko-KR" b="1" dirty="0"/>
                    </a:p>
                    <a:p>
                      <a:r>
                        <a:rPr lang="en-US" altLang="ko-KR" b="1" dirty="0"/>
                        <a:t>Strength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사용자와 가상물체가 충돌했을 때 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u="sng" dirty="0">
                          <a:solidFill>
                            <a:srgbClr val="0070C0"/>
                          </a:solidFill>
                        </a:rPr>
                        <a:t>사용자가 가하는 충격에너지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를 고려하여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사용자가 느끼는 충격흡수 및 반발을 구현 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마찰 </a:t>
                      </a:r>
                      <a:r>
                        <a:rPr lang="ko-KR" altLang="en-US" dirty="0" smtClean="0"/>
                        <a:t>고려</a:t>
                      </a:r>
                      <a:endParaRPr lang="en-US" altLang="ko-KR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 smtClean="0"/>
                        <a:t>M,v,</a:t>
                      </a:r>
                      <a:r>
                        <a:rPr lang="en-US" altLang="ko-KR" baseline="0" dirty="0" err="1" smtClean="0"/>
                        <a:t>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고려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가상물체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못 등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깊이 및 너비 </a:t>
                      </a:r>
                      <a:r>
                        <a:rPr lang="ko-KR" altLang="en-US" dirty="0" smtClean="0"/>
                        <a:t>고려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9776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Factor1,6)</a:t>
                      </a:r>
                    </a:p>
                    <a:p>
                      <a:r>
                        <a:rPr lang="en-US" altLang="ko-KR" b="1" dirty="0"/>
                        <a:t>Broken obj + Hardness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사용자와 가상물체가 충돌했을 때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가상물체의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hardness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and 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brittleness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를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고려하여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사용자가 느끼는 충격흡수 및 반발을 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포스피드백으로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구현 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b="1" dirty="0"/>
                        <a:t>Hardness</a:t>
                      </a:r>
                      <a:r>
                        <a:rPr lang="ko-KR" altLang="en-US" b="1" dirty="0"/>
                        <a:t>는 물체의 단단함</a:t>
                      </a:r>
                      <a:r>
                        <a:rPr lang="en-US" altLang="ko-KR" b="1" dirty="0"/>
                        <a:t>~</a:t>
                      </a:r>
                      <a:r>
                        <a:rPr lang="ko-KR" altLang="en-US" b="1" dirty="0"/>
                        <a:t>부드러운 정도</a:t>
                      </a:r>
                      <a:endParaRPr lang="en-US" altLang="ko-KR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b="1" dirty="0"/>
                        <a:t>Brittleness</a:t>
                      </a:r>
                      <a:r>
                        <a:rPr lang="ko-KR" altLang="en-US" b="1" dirty="0"/>
                        <a:t>는 물체의 깨짐</a:t>
                      </a:r>
                      <a:r>
                        <a:rPr lang="en-US" altLang="ko-KR" b="1" dirty="0"/>
                        <a:t>~</a:t>
                      </a:r>
                      <a:r>
                        <a:rPr lang="ko-KR" altLang="en-US" b="1" dirty="0"/>
                        <a:t>쪼개짐의 정도</a:t>
                      </a:r>
                      <a:endParaRPr lang="en-US" altLang="ko-KR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0" dirty="0"/>
                        <a:t>가상물체가 가질 수 있는 모든 상태를 커버 가능</a:t>
                      </a:r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6FB58B7-CDC0-4F6B-B362-B3581AA6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226376"/>
            <a:ext cx="4657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77950"/>
              </p:ext>
            </p:extLst>
          </p:nvPr>
        </p:nvGraphicFramePr>
        <p:xfrm>
          <a:off x="0" y="-88900"/>
          <a:ext cx="12192000" cy="8714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40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67357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741936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274947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965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)_Passing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Tug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1857576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 </a:t>
                      </a:r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 </a:t>
                      </a:r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910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Fishing#4 </a:t>
                      </a:r>
                      <a:r>
                        <a:rPr lang="ko-KR" altLang="en-US" dirty="0"/>
                        <a:t>다랑어를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수면 위로 끌어올릴 때</a:t>
                      </a:r>
                      <a:r>
                        <a:rPr lang="en-US" altLang="ko-KR" dirty="0" smtClean="0"/>
                        <a:t>!, </a:t>
                      </a:r>
                      <a:r>
                        <a:rPr lang="ko-KR" altLang="en-US" dirty="0" smtClean="0"/>
                        <a:t>못을 뽑을 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피스톤을 뺄 때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3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9776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Tug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잡아당기는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느낌</a:t>
                      </a:r>
                      <a:r>
                        <a:rPr lang="en-US" altLang="ko-KR" b="1" dirty="0"/>
                        <a:t>.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해방감 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Factor3) </a:t>
                      </a:r>
                      <a:endParaRPr lang="en-US" altLang="ko-KR" b="1" dirty="0"/>
                    </a:p>
                    <a:p>
                      <a:r>
                        <a:rPr lang="en-US" altLang="ko-KR" b="1" dirty="0"/>
                        <a:t>Direction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사용자가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rgbClr val="0070C0"/>
                          </a:solidFill>
                        </a:rPr>
                        <a:t>가상물체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외기의 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환경에서 </a:t>
                      </a:r>
                      <a:r>
                        <a:rPr lang="ko-KR" altLang="en-US" b="1" dirty="0" err="1" smtClean="0">
                          <a:solidFill>
                            <a:srgbClr val="0070C0"/>
                          </a:solidFill>
                        </a:rPr>
                        <a:t>가상물체를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추출할 때 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추출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방향을 고려하여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조절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잡아당길 때 사용자의 자세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손목의 꺾임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, state of posture)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을 고려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11)</a:t>
                      </a:r>
                    </a:p>
                    <a:p>
                      <a:r>
                        <a:rPr lang="en-US" altLang="ko-KR" b="1" dirty="0"/>
                        <a:t>Boundary effect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trike="noStrike" dirty="0"/>
                        <a:t>가상물체가 이종의 물질을 통과하는 순간에 힘 피드백의 제어변수를 변경하는 것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마찰 및 관성 고려함 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경계 내부에서는 속도 및 변위 변수가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0(c, k)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인 것을 포함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경계층 밖에서는 프리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휠링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상태로 전환되는 것이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특징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Factor10)</a:t>
                      </a:r>
                    </a:p>
                    <a:p>
                      <a:r>
                        <a:rPr lang="en-US" altLang="ko-KR" b="1" dirty="0"/>
                        <a:t>Environment density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사용자가 가상물체를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Tugging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하면서 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ko-KR" altLang="en-US" b="1" dirty="0" err="1" smtClean="0">
                          <a:solidFill>
                            <a:srgbClr val="0070C0"/>
                          </a:solidFill>
                        </a:rPr>
                        <a:t>가상물체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외기 환경의 밀도를 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고려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항력</a:t>
                      </a:r>
                      <a:r>
                        <a:rPr lang="en-US" altLang="ko-KR" dirty="0"/>
                        <a:t>Drag</a:t>
                      </a:r>
                      <a:r>
                        <a:rPr lang="ko-KR" altLang="en-US" dirty="0"/>
                        <a:t>를 결정짓는 요소들을 고려하여 </a:t>
                      </a:r>
                      <a:r>
                        <a:rPr lang="en-US" altLang="ko-KR" dirty="0"/>
                        <a:t>Tugging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force feedback</a:t>
                      </a:r>
                      <a:r>
                        <a:rPr lang="ko-KR" altLang="en-US" dirty="0"/>
                        <a:t>이 제어됨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유체에 대한 물체의 상대속도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기준면적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점성도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등을 고려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항력이 클수록 물체의 움직임이 방해되며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피스톤 또는 스프레이 등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92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88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8257-7CD8-409F-A410-41C81BFE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E70FE-EC8D-4A77-A9F2-B8B18454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DB34D-9831-4672-A652-F90A5286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1320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84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4118982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5862643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217391">
                  <a:extLst>
                    <a:ext uri="{9D8B030D-6E8A-4147-A177-3AD203B41FA5}">
                      <a16:colId xmlns:a16="http://schemas.microsoft.com/office/drawing/2014/main" val="3204951386"/>
                    </a:ext>
                  </a:extLst>
                </a:gridCol>
              </a:tblGrid>
              <a:tr h="43099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)_Contact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_ Writing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2186708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 </a:t>
                      </a:r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 </a:t>
                      </a:r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425094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 12,13,14,15 -&gt; </a:t>
                      </a:r>
                      <a:r>
                        <a:rPr lang="ko-KR" altLang="en-US" dirty="0"/>
                        <a:t>이차적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요소로 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9758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1292146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pPr algn="l" latinLnBrk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사용자가 가상물체의 표면을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touching 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할 때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가상물체의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표면질감을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고려하여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에 따라 제어변수를 달리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  사용자의 손에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제공되는 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포스피드백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표면질감은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표면을 이루는 </a:t>
                      </a:r>
                      <a:r>
                        <a:rPr lang="ko-KR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물성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을 반영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마찰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루브리케이션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상기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표면질감을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표면을 이루는 </a:t>
                      </a:r>
                      <a:r>
                        <a:rPr lang="ko-KR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모양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을 반영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엠보싱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, shape of surface)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1062735"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Writing</a:t>
                      </a:r>
                    </a:p>
                    <a:p>
                      <a:r>
                        <a:rPr lang="en-US" altLang="ko-KR" b="1" dirty="0"/>
                        <a:t>Painting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상기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rgbClr val="0070C0"/>
                          </a:solidFill>
                        </a:rPr>
                        <a:t>표면질감은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사용자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가 </a:t>
                      </a:r>
                      <a:r>
                        <a:rPr lang="ko-KR" altLang="en-US" b="0" dirty="0" err="1">
                          <a:solidFill>
                            <a:srgbClr val="0070C0"/>
                          </a:solidFill>
                        </a:rPr>
                        <a:t>그립하는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</a:rPr>
                        <a:t>Tool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에 따라 달리 전달됨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</a:rPr>
                        <a:t>(painting)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altLang="ko-KR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1062735"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Sliding</a:t>
                      </a:r>
                    </a:p>
                    <a:p>
                      <a:endParaRPr lang="en-US" altLang="ko-KR" b="1" dirty="0"/>
                    </a:p>
                    <a:p>
                      <a:r>
                        <a:rPr lang="en-US" altLang="ko-KR" b="1" dirty="0"/>
                        <a:t>Pressing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사용자의 손에 제공되는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포스피드백은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사용자의 손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이 움직이는 속도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(sliding),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표면과 수직으로 누르는 압력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(pressing)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0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3226</Words>
  <Application>Microsoft Office PowerPoint</Application>
  <PresentationFormat>와이드스크린</PresentationFormat>
  <Paragraphs>831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정연우</dc:creator>
  <cp:lastModifiedBy>wendolin@naver.com</cp:lastModifiedBy>
  <cp:revision>88</cp:revision>
  <dcterms:created xsi:type="dcterms:W3CDTF">2018-08-13T01:52:53Z</dcterms:created>
  <dcterms:modified xsi:type="dcterms:W3CDTF">2018-08-17T01:23:33Z</dcterms:modified>
</cp:coreProperties>
</file>