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DA2C4-F4D7-4280-BB64-93EA67F87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DF336F-5B16-4BEE-9695-D5BEB563E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E4B67-99D5-49B7-971E-CBBF5DE3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23379-16F6-4465-9E7E-457DAC0D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BB3F3-BB5B-467A-970B-CB899566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4CA6B-35BD-44B3-8371-812748B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37339-F27E-48F0-A320-0CC2B47E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D3E59-A89E-4E0D-BB58-EFE6A9A6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F73B3-A22B-4276-B231-8EBA4F1F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17C7-E179-47F9-BCB2-6713F524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2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CB99E7-57AF-4CEC-AE95-A24CFA7DC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D44059-1EE3-4F1B-B059-DDF00872D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D0926-2D7B-41B0-B6A5-E9E17ECD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FC1D8-B012-4679-AFA2-AA907EDE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9F87E-CDCC-47BE-968F-3293F4E8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0C8D6-8B54-4ECA-95E4-2D73609A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8DC99-866B-4C44-9478-CF4C619F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97CAB-F365-4302-9049-824A6FF4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F07A-77C4-421A-9C24-15E2EFF0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C4C79-FBDC-4D49-BAFB-5A44FB09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0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F4B89-DC93-405C-A272-4EDB4F8D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58231-FCD4-4530-AB3A-7DE47240F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4C1A1-7167-440E-A9B3-81FD4D3B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4EDA6-32D4-4E91-BCAB-6F3BC7FD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C1965-4358-4982-B3A1-01EA84A7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3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59535-45D0-451F-BDD7-039E09AF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5D939-2929-4A67-BD13-9E4FB6F3D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096B2-ED95-474D-82DD-738D1A66B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76869-E892-49F4-95A2-227F3EE0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A59E6-F04F-4E2E-BF34-E2DB6189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EC0DF-996D-4AE7-9A7E-04A103E6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5DE20-372E-4455-B5A3-85F68B86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7062F-8FC9-4748-ABDA-0E0C309C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3325B-BFCC-4543-8900-A89B455F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E4280-523E-4820-8CFC-08C0B41C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8D8F5-7DC4-41E5-85C1-CBDCE3A9B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3D3D92-9E26-4C61-B3EA-70598AB5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0FF0FF-5C82-4EA6-987E-3CBF63C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421E7-226D-4A49-9722-F85FD543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6DFD7-E201-4562-B729-52767B81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810512-D29E-4116-BE01-31A8164B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B203C-A4FD-46EA-BAA6-BD0CF667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B719D6-D48A-4696-A234-46449B49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8915AA-1CD0-42F8-83B0-55E997B7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65710-E9FD-490A-9A41-2A08B2E0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0F83A-085B-4840-8F57-C566EFDC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7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1C782-5AAD-4764-A3AD-28925E7C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33956-5646-49AA-8594-D322B26CF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8D29F6-BEB8-4528-B783-5EC159585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6E2D2-7B14-444D-80CB-4FBC26A1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690B82-1E9D-43C6-9928-F0BDEE2F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A772A-27FE-407D-9525-F22190B6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2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7A42-38A6-47B2-8B27-734A0CA0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E356E6-CD95-4E52-85A5-6E122DDE6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7B524-FBFD-45D2-BBC6-6968C3D15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1F949-DC7C-4D62-9278-8CC5EB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10159-20D0-4E7B-B73F-72830176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0916E-C46F-408C-BC85-53A0B624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5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45FBF-0241-47AA-A276-3A532149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87AA2-52C8-4A7A-9525-BACFCE4D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EF8FD-20D9-4B70-9F5A-283F08BEA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8B28-BA79-4A4B-A353-16957EC5452E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53680-96D0-46DC-B30A-A7082C034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EFC08-07F4-4A83-B68D-2B0F43E4F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079" y="180340"/>
          <a:ext cx="11331660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8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5547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33675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04384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</a:t>
                      </a:r>
                      <a:r>
                        <a:rPr lang="en-US" altLang="ko-KR" dirty="0" err="1"/>
                        <a:t>Collision_Hitting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가상물체의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접촉각도에 따라 하드웨어에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크기가 제어됨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진행방향을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고려함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 dirty="0"/>
                        <a:t>이 달라짐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물체의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가상물체의 </a:t>
                      </a:r>
                      <a:r>
                        <a:rPr lang="ko-KR" altLang="en-US" dirty="0" err="1"/>
                        <a:t>틴성계수에</a:t>
                      </a:r>
                      <a:r>
                        <a:rPr lang="ko-KR" altLang="en-US" dirty="0"/>
                        <a:t> 따라 힘 피드백 제어의 변수 중 적어도 하나를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가상물체의 각도 및 속도를 고려한 </a:t>
                      </a:r>
                      <a:r>
                        <a:rPr lang="ko-KR" altLang="en-US" dirty="0" err="1"/>
                        <a:t>임계값에</a:t>
                      </a:r>
                      <a:r>
                        <a:rPr lang="ko-KR" altLang="en-US" dirty="0"/>
                        <a:t> 따라 </a:t>
                      </a:r>
                      <a:r>
                        <a:rPr lang="en-US" altLang="ko-KR" dirty="0"/>
                        <a:t>Pass/</a:t>
                      </a:r>
                      <a:r>
                        <a:rPr lang="en-US" altLang="ko-KR" dirty="0" err="1"/>
                        <a:t>collison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가상물체의 깨짐 유무에 따라 힘 피드백 제어의 변수 중 적어도 하나를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깨짐이 발생하면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그렇지 않은 경우보다 피드백 힘의 크기가 적도록 제어함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가상환경에서 충돌하는 물체들이 서로 다른 성상을 </a:t>
                      </a:r>
                      <a:r>
                        <a:rPr lang="ko-KR" altLang="en-US" dirty="0" err="1"/>
                        <a:t>가질때</a:t>
                      </a:r>
                      <a:r>
                        <a:rPr lang="ko-KR" altLang="en-US" dirty="0"/>
                        <a:t> 이를 고려하여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 dirty="0"/>
                        <a:t>이 달라짐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1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9754"/>
              </p:ext>
            </p:extLst>
          </p:nvPr>
        </p:nvGraphicFramePr>
        <p:xfrm>
          <a:off x="-96983" y="-2646680"/>
          <a:ext cx="13990405" cy="1228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470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948800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6686208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606927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8008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</a:t>
                      </a:r>
                      <a:r>
                        <a:rPr lang="en-US" altLang="ko-KR" dirty="0" err="1"/>
                        <a:t>Collision_Dumping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780692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74882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93720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Dumping</a:t>
                      </a:r>
                    </a:p>
                    <a:p>
                      <a:pPr algn="ctr" latinLnBrk="1"/>
                      <a:r>
                        <a:rPr lang="en-US" altLang="ko-KR" dirty="0"/>
                        <a:t>Syn</a:t>
                      </a:r>
                      <a:r>
                        <a:rPr lang="ko-KR" altLang="en-US" dirty="0"/>
                        <a:t>③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범프카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운석충돌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통나무박힘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2)</a:t>
                      </a:r>
                    </a:p>
                    <a:p>
                      <a:r>
                        <a:rPr lang="en-US" altLang="ko-KR" b="1" dirty="0"/>
                        <a:t>Contact Ang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가상물체의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1" dirty="0"/>
                        <a:t>접촉각도</a:t>
                      </a:r>
                      <a:r>
                        <a:rPr lang="ko-KR" altLang="en-US" dirty="0"/>
                        <a:t>에 따라 하드웨어에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크기가 제어됨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진행방향을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고려함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 dirty="0"/>
                        <a:t>이 달라짐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4676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3)</a:t>
                      </a:r>
                    </a:p>
                    <a:p>
                      <a:r>
                        <a:rPr lang="en-US" altLang="ko-KR" b="1" dirty="0"/>
                        <a:t>Direction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u="sng" dirty="0"/>
                        <a:t>가상도구 와 가상물체</a:t>
                      </a:r>
                      <a:r>
                        <a:rPr lang="ko-KR" altLang="en-US" u="none" dirty="0"/>
                        <a:t>의 </a:t>
                      </a:r>
                      <a:r>
                        <a:rPr lang="ko-KR" altLang="en-US" u="none" dirty="0" err="1"/>
                        <a:t>충돌시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1" u="sng" dirty="0"/>
                        <a:t>충돌의 방향</a:t>
                      </a:r>
                      <a:r>
                        <a:rPr lang="ko-KR" altLang="en-US" b="1" dirty="0"/>
                        <a:t>을 </a:t>
                      </a:r>
                      <a:r>
                        <a:rPr lang="ko-KR" altLang="en-US" dirty="0"/>
                        <a:t>고려하여 </a:t>
                      </a:r>
                      <a:r>
                        <a:rPr lang="ko-KR" altLang="en-US" b="1" u="sng" dirty="0" err="1"/>
                        <a:t>피드백힘의방향</a:t>
                      </a:r>
                      <a:r>
                        <a:rPr lang="ko-KR" altLang="en-US" dirty="0"/>
                        <a:t> 을 출력하는 것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i="0" u="none" dirty="0"/>
                        <a:t>가상도구와 가상물체</a:t>
                      </a:r>
                      <a:r>
                        <a:rPr lang="ko-KR" altLang="en-US" dirty="0"/>
                        <a:t>의 </a:t>
                      </a:r>
                      <a:r>
                        <a:rPr lang="ko-KR" altLang="en-US" u="sng" dirty="0"/>
                        <a:t>접촉각도 및 접근속도</a:t>
                      </a:r>
                      <a:r>
                        <a:rPr lang="ko-KR" altLang="en-US" dirty="0"/>
                        <a:t>를 반영하여 현실감을 높이는 것을 특징으로 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u="sng" dirty="0"/>
                        <a:t>상기 충돌방향은 </a:t>
                      </a:r>
                      <a:r>
                        <a:rPr lang="ko-KR" altLang="en-US" dirty="0"/>
                        <a:t>사용자의 가상도구 조작에 따라 결정됨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u="sng" dirty="0"/>
                        <a:t>상기 충돌방향은 </a:t>
                      </a:r>
                      <a:r>
                        <a:rPr lang="ko-KR" altLang="en-US" dirty="0"/>
                        <a:t>가상물체의 접근방향에 따라 결정됨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u="sng" dirty="0"/>
                        <a:t>상기 </a:t>
                      </a:r>
                      <a:r>
                        <a:rPr lang="ko-KR" altLang="en-US" b="1" u="sng" dirty="0" err="1"/>
                        <a:t>피드백힘의</a:t>
                      </a:r>
                      <a:r>
                        <a:rPr lang="ko-KR" altLang="en-US" b="1" u="sng" dirty="0"/>
                        <a:t> 방향은 </a:t>
                      </a:r>
                      <a:r>
                        <a:rPr lang="ko-KR" altLang="en-US" dirty="0" err="1"/>
                        <a:t>완전탄성충돌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탄성충돌및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완전비탄성충돌에</a:t>
                      </a:r>
                      <a:r>
                        <a:rPr lang="ko-KR" altLang="en-US" dirty="0"/>
                        <a:t> 따라 달리 조작될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29053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6)</a:t>
                      </a:r>
                    </a:p>
                    <a:p>
                      <a:r>
                        <a:rPr lang="en-US" altLang="ko-KR" b="1" dirty="0"/>
                        <a:t>Broken obj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가상물체의 </a:t>
                      </a:r>
                      <a:r>
                        <a:rPr lang="ko-KR" altLang="en-US" b="1" dirty="0"/>
                        <a:t>깨짐 유무</a:t>
                      </a:r>
                      <a:r>
                        <a:rPr lang="ko-KR" altLang="en-US" dirty="0"/>
                        <a:t>에 따라 힘 피드백 제어의 변수 중 적어도 하나를 달리하는 것</a:t>
                      </a:r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u="sng" dirty="0"/>
                        <a:t>깨짐이 발생하면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그렇지 않은 경우보다 피드백 힘의 크기가 적도록 제어함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u="sng" dirty="0"/>
                        <a:t>깨짐이 발생한 후</a:t>
                      </a:r>
                      <a:r>
                        <a:rPr lang="ko-KR" altLang="en-US" b="1" dirty="0"/>
                        <a:t>에는 </a:t>
                      </a:r>
                      <a:r>
                        <a:rPr lang="ko-KR" altLang="en-US" dirty="0" err="1"/>
                        <a:t>프리휠링</a:t>
                      </a:r>
                      <a:r>
                        <a:rPr lang="ko-KR" altLang="en-US" dirty="0"/>
                        <a:t> 상태로 </a:t>
                      </a:r>
                      <a:r>
                        <a:rPr lang="ko-KR" altLang="en-US" b="1" dirty="0"/>
                        <a:t>전환</a:t>
                      </a:r>
                      <a:r>
                        <a:rPr lang="ko-KR" altLang="en-US" dirty="0"/>
                        <a:t>되는 것을 특징으로 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물체의 특성인 </a:t>
                      </a:r>
                      <a:r>
                        <a:rPr lang="en-US" altLang="ko-KR" dirty="0"/>
                        <a:t>Brittleness</a:t>
                      </a:r>
                      <a:r>
                        <a:rPr lang="ko-KR" altLang="en-US" dirty="0"/>
                        <a:t> 를 고려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물체가 깨지는 순간인 임계 힘 </a:t>
                      </a:r>
                      <a:r>
                        <a:rPr lang="en-US" altLang="ko-KR" dirty="0"/>
                        <a:t>Ultimate strength</a:t>
                      </a:r>
                      <a:r>
                        <a:rPr lang="ko-KR" altLang="en-US" dirty="0"/>
                        <a:t>를 고려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2061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7)</a:t>
                      </a:r>
                    </a:p>
                    <a:p>
                      <a:r>
                        <a:rPr lang="en-US" altLang="ko-KR" b="1" dirty="0"/>
                        <a:t>State of obj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가상환경에서 </a:t>
                      </a:r>
                      <a:r>
                        <a:rPr lang="ko-KR" altLang="en-US" strike="sngStrike" dirty="0"/>
                        <a:t>충돌하는 물체들이 </a:t>
                      </a:r>
                      <a:r>
                        <a:rPr lang="ko-KR" altLang="en-US" b="1" strike="sngStrike" dirty="0"/>
                        <a:t>서로 다른 성상을 </a:t>
                      </a:r>
                      <a:r>
                        <a:rPr lang="ko-KR" altLang="en-US" strike="sngStrike" dirty="0" err="1"/>
                        <a:t>가질때</a:t>
                      </a:r>
                      <a:r>
                        <a:rPr lang="ko-KR" altLang="en-US" strike="sngStrike" dirty="0"/>
                        <a:t> </a:t>
                      </a:r>
                      <a:r>
                        <a:rPr lang="ko-KR" altLang="en-US" dirty="0"/>
                        <a:t>이를 </a:t>
                      </a:r>
                      <a:r>
                        <a:rPr lang="ko-KR" altLang="en-US" u="sng" dirty="0" smtClean="0"/>
                        <a:t>충</a:t>
                      </a:r>
                      <a:r>
                        <a:rPr lang="ko-KR" altLang="en-US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돌하는</a:t>
                      </a:r>
                      <a:r>
                        <a:rPr lang="en-US" altLang="ko-KR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물체의 성상을 고려하여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크기를 달리하는 것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 dirty="0"/>
                        <a:t>이 달라짐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상기 가상물체에 가해지는 </a:t>
                      </a:r>
                      <a:r>
                        <a:rPr lang="en-US" altLang="ko-KR" dirty="0"/>
                        <a:t>Stress and strain </a:t>
                      </a:r>
                      <a:r>
                        <a:rPr lang="ko-KR" altLang="en-US" dirty="0"/>
                        <a:t>정도에 따라 </a:t>
                      </a:r>
                      <a:r>
                        <a:rPr lang="ko-KR" altLang="en-US" dirty="0" smtClean="0"/>
                        <a:t>결정되는 </a:t>
                      </a:r>
                      <a:r>
                        <a:rPr lang="en-US" altLang="ko-KR" dirty="0"/>
                        <a:t>Elasticity, Plastic,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Fracture </a:t>
                      </a:r>
                      <a:r>
                        <a:rPr lang="ko-KR" altLang="en-US" dirty="0"/>
                        <a:t>상태 각각에 대하여 </a:t>
                      </a:r>
                      <a:r>
                        <a:rPr lang="ko-KR" altLang="en-US" dirty="0" err="1"/>
                        <a:t>피드백힘을</a:t>
                      </a:r>
                      <a:r>
                        <a:rPr lang="ko-KR" altLang="en-US" dirty="0"/>
                        <a:t> 출력함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D536807-D6FF-408F-A176-DE0C7B3E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69" y="1803526"/>
            <a:ext cx="4391890" cy="29048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AF5F9B-0419-419A-8906-A341BE82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700" y="1803526"/>
            <a:ext cx="3132300" cy="29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4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2536"/>
              </p:ext>
            </p:extLst>
          </p:nvPr>
        </p:nvGraphicFramePr>
        <p:xfrm>
          <a:off x="0" y="-78970"/>
          <a:ext cx="12192000" cy="15981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94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38173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741937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27494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7213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</a:t>
                      </a:r>
                      <a:r>
                        <a:rPr lang="en-US" altLang="ko-KR" dirty="0" err="1"/>
                        <a:t>Collision_Repulsion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74343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91759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Hitting#2 </a:t>
                      </a:r>
                      <a:r>
                        <a:rPr lang="ko-KR" altLang="en-US" dirty="0"/>
                        <a:t>양철통을 광선검을 타격했을 때 반발력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Fishing#1</a:t>
                      </a:r>
                      <a:r>
                        <a:rPr lang="ko-KR" altLang="en-US" dirty="0"/>
                        <a:t>변형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손으로 작살을 잡아 물고기를 찔렀을 때의 반발력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General scene; </a:t>
                      </a:r>
                      <a:r>
                        <a:rPr lang="ko-KR" altLang="en-US" dirty="0"/>
                        <a:t>테니스 라켓으로 공을 쳤을 때 손목에 전해지는 반발력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풍선 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탄성체 표면에서 튕기는 느낌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77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256926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Repulsion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Pushing</a:t>
                      </a:r>
                    </a:p>
                    <a:p>
                      <a:pPr algn="ctr" latinLnBrk="1"/>
                      <a:r>
                        <a:rPr lang="en-US" altLang="ko-KR" dirty="0"/>
                        <a:t>#2 </a:t>
                      </a:r>
                      <a:r>
                        <a:rPr lang="ko-KR" altLang="en-US" dirty="0"/>
                        <a:t>양철통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#1 </a:t>
                      </a:r>
                      <a:r>
                        <a:rPr lang="ko-KR" altLang="en-US" dirty="0"/>
                        <a:t>작살발사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반발력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표면탄력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물수제비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테니스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풍선터짐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1)</a:t>
                      </a:r>
                    </a:p>
                    <a:p>
                      <a:r>
                        <a:rPr lang="en-US" altLang="ko-KR" b="1" dirty="0"/>
                        <a:t>Hardness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가상도구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물체의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 smtClean="0"/>
                        <a:t>충돌시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가상도구</a:t>
                      </a:r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또는 </a:t>
                      </a:r>
                      <a:r>
                        <a:rPr lang="ko-KR" alt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물체중</a:t>
                      </a:r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적어도 하나의 물체의</a:t>
                      </a:r>
                      <a:r>
                        <a:rPr lang="en-US" altLang="ko-KR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hardn</a:t>
                      </a:r>
                      <a:r>
                        <a:rPr lang="en-US" altLang="ko-KR" b="1" dirty="0" smtClean="0"/>
                        <a:t>ess</a:t>
                      </a:r>
                      <a:r>
                        <a:rPr lang="ko-KR" altLang="en-US" dirty="0"/>
                        <a:t>에 따라 하드웨어에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크기가 제어됨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hardness</a:t>
                      </a:r>
                      <a:r>
                        <a:rPr lang="ko-KR" altLang="en-US" b="0" dirty="0"/>
                        <a:t>는 물체를 이루는 결정들의 배열</a:t>
                      </a:r>
                      <a:r>
                        <a:rPr lang="en-US" altLang="ko-KR" b="0" dirty="0" err="1"/>
                        <a:t>crystality~irregularity</a:t>
                      </a:r>
                      <a:r>
                        <a:rPr lang="ko-KR" altLang="en-US" b="0" dirty="0"/>
                        <a:t>에 의해 결정되는 물성이다</a:t>
                      </a:r>
                      <a:r>
                        <a:rPr lang="en-US" altLang="ko-KR" b="0" dirty="0"/>
                        <a:t>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b="0" dirty="0"/>
                        <a:t>(ex </a:t>
                      </a:r>
                      <a:r>
                        <a:rPr lang="ko-KR" altLang="en-US" b="0" dirty="0"/>
                        <a:t>다이아몬드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크리스탈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흑연</a:t>
                      </a:r>
                      <a:r>
                        <a:rPr lang="en-US" altLang="ko-KR" b="0" dirty="0"/>
                        <a:t>)</a:t>
                      </a:r>
                      <a:r>
                        <a:rPr lang="ko-KR" altLang="en-US" b="0" dirty="0"/>
                        <a:t> </a:t>
                      </a:r>
                      <a:endParaRPr lang="en-US" altLang="ko-KR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0" dirty="0"/>
                        <a:t>결정크기</a:t>
                      </a:r>
                      <a:r>
                        <a:rPr lang="en-US" altLang="ko-KR" b="0" dirty="0"/>
                        <a:t>(particle size)</a:t>
                      </a:r>
                      <a:r>
                        <a:rPr lang="ko-KR" altLang="en-US" b="0" dirty="0"/>
                        <a:t>가 작을수록 </a:t>
                      </a:r>
                      <a:r>
                        <a:rPr lang="en-US" altLang="ko-KR" b="0" dirty="0"/>
                        <a:t>hardness</a:t>
                      </a:r>
                      <a:r>
                        <a:rPr lang="ko-KR" altLang="en-US" b="0" dirty="0"/>
                        <a:t>가 커진다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2569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4)</a:t>
                      </a:r>
                    </a:p>
                    <a:p>
                      <a:r>
                        <a:rPr lang="en-US" altLang="ko-KR" b="1" dirty="0"/>
                        <a:t>Strength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가상도구 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물체가 갖는 </a:t>
                      </a:r>
                      <a:r>
                        <a:rPr lang="en-US" altLang="ko-KR" b="1" dirty="0"/>
                        <a:t>Strength </a:t>
                      </a:r>
                      <a:r>
                        <a:rPr lang="ko-KR" altLang="en-US" dirty="0"/>
                        <a:t>에 따라 </a:t>
                      </a:r>
                      <a:r>
                        <a:rPr lang="en-US" altLang="ko-KR" dirty="0"/>
                        <a:t>Repulsion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Force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feedback</a:t>
                      </a:r>
                      <a:r>
                        <a:rPr lang="ko-KR" altLang="en-US" dirty="0"/>
                        <a:t> 을 출력하는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상기 </a:t>
                      </a:r>
                      <a:r>
                        <a:rPr lang="en-US" altLang="ko-KR" dirty="0"/>
                        <a:t>Strength 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b="1" dirty="0"/>
                        <a:t>Impulsion E</a:t>
                      </a:r>
                      <a:r>
                        <a:rPr lang="ko-KR" altLang="en-US" dirty="0"/>
                        <a:t>가 될 수 있다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b="1" dirty="0"/>
                        <a:t>M</a:t>
                      </a:r>
                      <a:r>
                        <a:rPr lang="ko-KR" altLang="en-US" b="1" dirty="0"/>
                        <a:t>질량</a:t>
                      </a:r>
                      <a:r>
                        <a:rPr lang="en-US" altLang="ko-KR" b="1" dirty="0"/>
                        <a:t>,v</a:t>
                      </a:r>
                      <a:r>
                        <a:rPr lang="ko-KR" altLang="en-US" b="1" dirty="0"/>
                        <a:t>속도</a:t>
                      </a:r>
                      <a:r>
                        <a:rPr lang="en-US" altLang="ko-KR" b="1" dirty="0"/>
                        <a:t>,t</a:t>
                      </a:r>
                      <a:r>
                        <a:rPr lang="ko-KR" altLang="en-US" b="1" dirty="0"/>
                        <a:t>시간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dirty="0"/>
                        <a:t>에 따라 힘출력을 </a:t>
                      </a:r>
                      <a:r>
                        <a:rPr lang="ko-KR" altLang="en-US" dirty="0" err="1"/>
                        <a:t>달리하는것을</a:t>
                      </a:r>
                      <a:r>
                        <a:rPr lang="ko-KR" altLang="en-US" dirty="0"/>
                        <a:t> 특징으로 한다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그림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/>
                        <a:t>Strength</a:t>
                      </a:r>
                      <a:r>
                        <a:rPr lang="ko-KR" altLang="en-US" dirty="0"/>
                        <a:t>에 따른 </a:t>
                      </a:r>
                      <a:r>
                        <a:rPr lang="en-US" altLang="ko-KR" dirty="0"/>
                        <a:t>Repulsion Force</a:t>
                      </a:r>
                      <a:r>
                        <a:rPr lang="ko-KR" altLang="en-US" dirty="0"/>
                        <a:t>는 물체의</a:t>
                      </a:r>
                      <a:r>
                        <a:rPr lang="en-US" altLang="ko-KR" dirty="0"/>
                        <a:t>Hardness</a:t>
                      </a:r>
                      <a:r>
                        <a:rPr lang="ko-KR" altLang="en-US" dirty="0"/>
                        <a:t>를 고려한다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28445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5)</a:t>
                      </a:r>
                    </a:p>
                    <a:p>
                      <a:r>
                        <a:rPr lang="en-US" altLang="ko-KR" b="1" dirty="0"/>
                        <a:t>Elastic stiffness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가상도구 및 물체의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가상도구 및 물체의 </a:t>
                      </a:r>
                      <a:r>
                        <a:rPr lang="en-US" altLang="ko-KR" b="1" dirty="0"/>
                        <a:t>Elastic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stiffness</a:t>
                      </a:r>
                      <a:r>
                        <a:rPr lang="ko-KR" altLang="en-US" dirty="0"/>
                        <a:t>에 </a:t>
                      </a:r>
                      <a:r>
                        <a:rPr lang="ko-KR" altLang="en-US" b="1" dirty="0"/>
                        <a:t>따라  </a:t>
                      </a:r>
                      <a:r>
                        <a:rPr lang="en-US" altLang="ko-KR" b="0" dirty="0"/>
                        <a:t>Repulsion Force Feedback </a:t>
                      </a:r>
                      <a:r>
                        <a:rPr lang="ko-KR" altLang="en-US" dirty="0"/>
                        <a:t>을 출력하는 것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Elasticity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dirty="0"/>
                        <a:t>는 재료 내재적인 특성을 반영한다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Stiffness</a:t>
                      </a:r>
                      <a:r>
                        <a:rPr lang="ko-KR" altLang="en-US" dirty="0"/>
                        <a:t>는 재료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경계 등에 좌우된다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Elastic stiffness</a:t>
                      </a:r>
                      <a:r>
                        <a:rPr lang="ko-KR" altLang="en-US" dirty="0"/>
                        <a:t>가 클수록 사용자는 튕기는 느낌을 받는 것이 특징이다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4220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7)</a:t>
                      </a:r>
                    </a:p>
                    <a:p>
                      <a:r>
                        <a:rPr lang="en-US" altLang="ko-KR" b="1" dirty="0"/>
                        <a:t>State of obj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가상환경에서 가상도구 및 가상물체의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b="1" dirty="0"/>
                        <a:t>State of object</a:t>
                      </a:r>
                      <a:r>
                        <a:rPr lang="ko-KR" altLang="en-US" b="1" dirty="0"/>
                        <a:t>를</a:t>
                      </a:r>
                      <a:r>
                        <a:rPr lang="ko-KR" altLang="en-US" dirty="0"/>
                        <a:t> 고려하여 </a:t>
                      </a:r>
                      <a:r>
                        <a:rPr lang="en-US" altLang="ko-KR" dirty="0"/>
                        <a:t>Repulsion Force Feedback </a:t>
                      </a:r>
                      <a:r>
                        <a:rPr lang="ko-KR" altLang="en-US" dirty="0"/>
                        <a:t>을 출력하는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State</a:t>
                      </a:r>
                      <a:r>
                        <a:rPr lang="ko-KR" altLang="en-US" b="1" dirty="0"/>
                        <a:t>는 </a:t>
                      </a:r>
                      <a:r>
                        <a:rPr lang="en-US" altLang="ko-KR" b="1" dirty="0"/>
                        <a:t>Solid</a:t>
                      </a:r>
                      <a:r>
                        <a:rPr lang="ko-KR" altLang="en-US" dirty="0"/>
                        <a:t>의 경우 </a:t>
                      </a:r>
                      <a:r>
                        <a:rPr lang="en-US" altLang="ko-KR" dirty="0"/>
                        <a:t>Elasticity, Plastic, Fraction</a:t>
                      </a:r>
                      <a:r>
                        <a:rPr lang="ko-KR" altLang="en-US" dirty="0"/>
                        <a:t>을 고려한다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b="1" dirty="0"/>
                        <a:t>Elasticity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에 의해 더 튕겨져 나오는 느낌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b="1" dirty="0"/>
                        <a:t>Plasticity</a:t>
                      </a:r>
                      <a:r>
                        <a:rPr lang="ko-KR" altLang="en-US" dirty="0"/>
                        <a:t>에 의해 덜 튕겨져 나오는 느낌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b="1" dirty="0"/>
                        <a:t>Fraction(broken)</a:t>
                      </a:r>
                      <a:r>
                        <a:rPr lang="ko-KR" altLang="en-US" dirty="0"/>
                        <a:t>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의해 </a:t>
                      </a:r>
                      <a:r>
                        <a:rPr lang="ko-KR" altLang="en-US" dirty="0" err="1"/>
                        <a:t>튕겨나오지</a:t>
                      </a:r>
                      <a:r>
                        <a:rPr lang="ko-KR" altLang="en-US" dirty="0"/>
                        <a:t> 못하고 통과하는 느낌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프리휠링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</a:t>
                      </a:r>
                      <a:r>
                        <a:rPr lang="ko-KR" altLang="en-US" dirty="0" err="1"/>
                        <a:t>출력하는것을</a:t>
                      </a:r>
                      <a:r>
                        <a:rPr lang="ko-KR" altLang="en-US" dirty="0"/>
                        <a:t> 특징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State</a:t>
                      </a:r>
                      <a:r>
                        <a:rPr lang="ko-KR" altLang="en-US" b="1" dirty="0"/>
                        <a:t>가 </a:t>
                      </a:r>
                      <a:r>
                        <a:rPr lang="en-US" altLang="ko-KR" b="1" dirty="0"/>
                        <a:t>Liquid</a:t>
                      </a:r>
                      <a:r>
                        <a:rPr lang="ko-KR" altLang="en-US" dirty="0"/>
                        <a:t>의 경우 </a:t>
                      </a:r>
                      <a:r>
                        <a:rPr lang="en-US" altLang="ko-KR" dirty="0"/>
                        <a:t>lubrication(</a:t>
                      </a:r>
                      <a:r>
                        <a:rPr lang="ko-KR" altLang="en-US" dirty="0"/>
                        <a:t>점성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고려하여 </a:t>
                      </a:r>
                      <a:r>
                        <a:rPr lang="en-US" altLang="ko-KR" dirty="0"/>
                        <a:t>Repulsion F</a:t>
                      </a:r>
                      <a:r>
                        <a:rPr lang="ko-KR" altLang="en-US" dirty="0"/>
                        <a:t>를 느낄 수 있다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  <a:tr h="36703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3009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A982E58-7D16-408C-BA43-C75701D9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223" y="6445540"/>
            <a:ext cx="3589748" cy="20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72549"/>
              </p:ext>
            </p:extLst>
          </p:nvPr>
        </p:nvGraphicFramePr>
        <p:xfrm>
          <a:off x="0" y="0"/>
          <a:ext cx="12192001" cy="759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40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673577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741936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27494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</a:t>
                      </a:r>
                      <a:r>
                        <a:rPr lang="en-US" altLang="ko-KR" dirty="0" err="1"/>
                        <a:t>Collision_Firing</a:t>
                      </a:r>
                      <a:r>
                        <a:rPr lang="en-US" altLang="ko-KR" dirty="0"/>
                        <a:t> (gun)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0" u="none" dirty="0"/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Fishing #1 </a:t>
                      </a:r>
                      <a:r>
                        <a:rPr lang="ko-KR" altLang="en-US" dirty="0"/>
                        <a:t>다랑어가 빠르게 이동중에 작살총으로 발사하는 순간 총기발사와 같은 </a:t>
                      </a:r>
                      <a:r>
                        <a:rPr lang="ko-KR" altLang="en-US" dirty="0" err="1"/>
                        <a:t>반동감</a:t>
                      </a:r>
                      <a:r>
                        <a:rPr lang="ko-KR" altLang="en-US" dirty="0"/>
                        <a:t> 포스 구현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Firing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사격</a:t>
                      </a:r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#1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작살 발사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8)</a:t>
                      </a:r>
                    </a:p>
                    <a:p>
                      <a:r>
                        <a:rPr lang="en-US" altLang="ko-KR" b="1" dirty="0"/>
                        <a:t>State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of Posture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가상환경에서 가상물체로부터 다른 물체가 </a:t>
                      </a:r>
                      <a:r>
                        <a:rPr lang="ko-KR" altLang="en-US" dirty="0" err="1" smtClean="0"/>
                        <a:t>이격되었을</a:t>
                      </a:r>
                      <a:r>
                        <a:rPr lang="ko-KR" altLang="en-US" dirty="0" smtClean="0"/>
                        <a:t> 때 </a:t>
                      </a:r>
                      <a:r>
                        <a:rPr lang="ko-KR" altLang="en-US" strike="sngStrike" dirty="0"/>
                        <a:t>가상도구 및 가상물체가 충돌할 때 가상도구에 의해 사용자가 느끼게 되는 </a:t>
                      </a:r>
                      <a:r>
                        <a:rPr lang="en-US" altLang="ko-KR" dirty="0"/>
                        <a:t>F</a:t>
                      </a:r>
                      <a:r>
                        <a:rPr lang="en-US" altLang="ko-KR" strike="sngStrike" dirty="0"/>
                        <a:t>iring</a:t>
                      </a:r>
                      <a:r>
                        <a:rPr lang="ko-KR" altLang="en-US" dirty="0"/>
                        <a:t>은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b="1" dirty="0"/>
                        <a:t>State of posture</a:t>
                      </a:r>
                      <a:r>
                        <a:rPr lang="ko-KR" altLang="en-US" dirty="0"/>
                        <a:t>에 의해 결정되는 것을 특징으로 하는 </a:t>
                      </a:r>
                      <a:r>
                        <a:rPr lang="en-US" altLang="ko-KR" dirty="0"/>
                        <a:t>Force feedback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/>
                        <a:t>Machine</a:t>
                      </a:r>
                      <a:r>
                        <a:rPr lang="ko-KR" altLang="en-US" dirty="0"/>
                        <a:t> 종류에 따라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사격속도에 따라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/>
                        <a:t>Spin</a:t>
                      </a:r>
                      <a:r>
                        <a:rPr lang="ko-KR" altLang="en-US" dirty="0"/>
                        <a:t>에 따라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조준거리에 따라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조준방향에 따라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err="1"/>
                        <a:t>작살무게에</a:t>
                      </a:r>
                      <a:r>
                        <a:rPr lang="ko-KR" altLang="en-US" dirty="0"/>
                        <a:t> 따라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석궁의 장력에 따라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스프링 탄성계수에 따라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1" dirty="0"/>
                        <a:t>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i="1" dirty="0"/>
                        <a:t>가상의 </a:t>
                      </a:r>
                      <a:r>
                        <a:rPr lang="en-US" altLang="ko-KR" i="1" dirty="0"/>
                        <a:t>device</a:t>
                      </a:r>
                      <a:r>
                        <a:rPr lang="ko-KR" altLang="en-US" i="1" dirty="0"/>
                        <a:t>를 </a:t>
                      </a:r>
                      <a:r>
                        <a:rPr lang="en-US" altLang="ko-KR" i="1" dirty="0"/>
                        <a:t>Firing </a:t>
                      </a:r>
                      <a:r>
                        <a:rPr lang="ko-KR" altLang="en-US" i="1" dirty="0"/>
                        <a:t>하기 전 조준하는 동안 느끼는 </a:t>
                      </a:r>
                      <a:r>
                        <a:rPr lang="en-US" altLang="ko-KR" i="1" dirty="0"/>
                        <a:t>Force feedback 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i="1" dirty="0"/>
                        <a:t>작살을 들고 있는 동안 느끼는 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i="1" dirty="0"/>
                        <a:t>명중</a:t>
                      </a:r>
                      <a:endParaRPr lang="en-US" altLang="ko-KR" i="1" dirty="0"/>
                    </a:p>
                    <a:p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i="1" dirty="0"/>
                        <a:t>가상의 </a:t>
                      </a:r>
                      <a:r>
                        <a:rPr lang="en-US" altLang="ko-KR" i="1" dirty="0"/>
                        <a:t>device</a:t>
                      </a:r>
                      <a:r>
                        <a:rPr lang="ko-KR" altLang="en-US" i="1" dirty="0"/>
                        <a:t>가 </a:t>
                      </a:r>
                      <a:r>
                        <a:rPr lang="en-US" altLang="ko-KR" i="1" dirty="0"/>
                        <a:t>Firing </a:t>
                      </a:r>
                      <a:r>
                        <a:rPr lang="ko-KR" altLang="en-US" i="1" dirty="0"/>
                        <a:t>된 후 가상의 물체와 접촉하는 동안 느끼는 </a:t>
                      </a:r>
                      <a:r>
                        <a:rPr lang="en-US" altLang="ko-KR" i="1" dirty="0"/>
                        <a:t>Force feedback 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i="1" dirty="0"/>
                        <a:t>작살로</a:t>
                      </a:r>
                      <a:r>
                        <a:rPr lang="en-US" altLang="ko-KR" i="1" dirty="0"/>
                        <a:t> </a:t>
                      </a:r>
                      <a:r>
                        <a:rPr lang="ko-KR" altLang="en-US" i="1" dirty="0"/>
                        <a:t>푹 찌르는 느낌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i="1" dirty="0"/>
                        <a:t>사격실패</a:t>
                      </a:r>
                      <a:endParaRPr lang="en-US" altLang="ko-K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i="1" dirty="0"/>
                        <a:t>가상의 </a:t>
                      </a:r>
                      <a:r>
                        <a:rPr lang="en-US" altLang="ko-KR" i="1" dirty="0"/>
                        <a:t>device </a:t>
                      </a:r>
                      <a:r>
                        <a:rPr lang="ko-KR" altLang="en-US" i="1" dirty="0"/>
                        <a:t>가 </a:t>
                      </a:r>
                      <a:r>
                        <a:rPr lang="en-US" altLang="ko-KR" i="1" dirty="0"/>
                        <a:t>Firing </a:t>
                      </a:r>
                      <a:r>
                        <a:rPr lang="ko-KR" altLang="en-US" i="1" dirty="0"/>
                        <a:t>된 후 가상의 물체 표면을 </a:t>
                      </a:r>
                      <a:r>
                        <a:rPr lang="ko-KR" altLang="en-US" i="1" dirty="0" err="1"/>
                        <a:t>빗껴가는</a:t>
                      </a:r>
                      <a:r>
                        <a:rPr lang="ko-KR" altLang="en-US" i="1" dirty="0"/>
                        <a:t> 동안 느끼는 </a:t>
                      </a:r>
                      <a:r>
                        <a:rPr lang="en-US" altLang="ko-KR" i="1" dirty="0"/>
                        <a:t>Force feedback 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i="1" dirty="0"/>
                        <a:t>물고기가 아니라 옆의 돌을 </a:t>
                      </a:r>
                      <a:r>
                        <a:rPr lang="ko-KR" altLang="en-US" i="1" dirty="0" err="1"/>
                        <a:t>빗껴</a:t>
                      </a:r>
                      <a:r>
                        <a:rPr lang="ko-KR" altLang="en-US" i="1" dirty="0"/>
                        <a:t> 맞았을 때 느낌</a:t>
                      </a:r>
                      <a:endParaRPr lang="en-US" altLang="ko-K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12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75615"/>
              </p:ext>
            </p:extLst>
          </p:nvPr>
        </p:nvGraphicFramePr>
        <p:xfrm>
          <a:off x="0" y="-88900"/>
          <a:ext cx="12192000" cy="10845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40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673577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741936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274947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965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)_Passing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Extraction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857576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 </a:t>
                      </a:r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910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Fishing#4 </a:t>
                      </a:r>
                      <a:r>
                        <a:rPr lang="ko-KR" altLang="en-US" dirty="0"/>
                        <a:t>다랑어를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수면 위로 끌어올릴 때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3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97767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Extraction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추출하는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낚시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Fishing#4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Factor9) </a:t>
                      </a:r>
                      <a:r>
                        <a:rPr lang="en-US" altLang="ko-KR" b="1" dirty="0"/>
                        <a:t>Environment Flow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strike="sngStrike" dirty="0"/>
                        <a:t>Environmental Flow</a:t>
                      </a:r>
                      <a:r>
                        <a:rPr lang="ko-KR" altLang="en-US" strike="sngStrike" dirty="0"/>
                        <a:t>를 갖는 </a:t>
                      </a:r>
                      <a:r>
                        <a:rPr lang="ko-KR" altLang="en-US" dirty="0" err="1" smtClean="0"/>
                        <a:t>가상물체에</a:t>
                      </a:r>
                      <a:r>
                        <a:rPr lang="ko-KR" altLang="en-US" dirty="0" smtClean="0"/>
                        <a:t> 외기의 흐름이 있을 경우 </a:t>
                      </a:r>
                      <a:r>
                        <a:rPr lang="ko-KR" altLang="en-US" strike="sngStrike" dirty="0" smtClean="0"/>
                        <a:t>가상환경 </a:t>
                      </a:r>
                      <a:r>
                        <a:rPr lang="ko-KR" altLang="en-US" strike="sngStrike" dirty="0"/>
                        <a:t>내부에 가상객체가 존재할 때 </a:t>
                      </a:r>
                      <a:r>
                        <a:rPr lang="ko-KR" altLang="en-US" dirty="0"/>
                        <a:t>사용자가 </a:t>
                      </a:r>
                      <a:r>
                        <a:rPr lang="ko-KR" altLang="en-US" dirty="0" smtClean="0"/>
                        <a:t>상기 </a:t>
                      </a:r>
                      <a:r>
                        <a:rPr lang="ko-KR" altLang="en-US" dirty="0" err="1" smtClean="0"/>
                        <a:t>가상물체를</a:t>
                      </a:r>
                      <a:r>
                        <a:rPr lang="ko-KR" altLang="en-US" dirty="0" smtClean="0"/>
                        <a:t> 추출할 때 </a:t>
                      </a:r>
                      <a:r>
                        <a:rPr lang="en-US" altLang="ko-KR" dirty="0" smtClean="0"/>
                        <a:t>Extraction </a:t>
                      </a:r>
                      <a:r>
                        <a:rPr lang="en-US" altLang="ko-KR" dirty="0"/>
                        <a:t>Force feedback </a:t>
                      </a:r>
                      <a:r>
                        <a:rPr lang="ko-KR" altLang="en-US" dirty="0"/>
                        <a:t>을 느끼는 것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상기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  <a:r>
                        <a:rPr lang="ko-KR" altLang="en-US" dirty="0"/>
                        <a:t>는 </a:t>
                      </a:r>
                      <a:r>
                        <a:rPr lang="ko-KR" altLang="en-US" dirty="0" err="1"/>
                        <a:t>층류와</a:t>
                      </a:r>
                      <a:r>
                        <a:rPr lang="ko-KR" altLang="en-US" dirty="0"/>
                        <a:t> 난류를 모두 포함하며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Flow</a:t>
                      </a:r>
                      <a:r>
                        <a:rPr lang="ko-KR" altLang="en-US" b="1" dirty="0"/>
                        <a:t>가 난류인지 여부</a:t>
                      </a:r>
                      <a:r>
                        <a:rPr lang="ko-KR" altLang="en-US" dirty="0"/>
                        <a:t>를 사용자가 느끼기 위해 유체의 </a:t>
                      </a:r>
                      <a:r>
                        <a:rPr lang="ko-KR" altLang="en-US" dirty="0" err="1"/>
                        <a:t>관성력</a:t>
                      </a:r>
                      <a:r>
                        <a:rPr lang="ko-KR" altLang="en-US" dirty="0"/>
                        <a:t> 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점성력을</a:t>
                      </a:r>
                      <a:r>
                        <a:rPr lang="ko-KR" altLang="en-US" dirty="0"/>
                        <a:t> 고려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레이놀드상수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Extraction</a:t>
                      </a:r>
                      <a:r>
                        <a:rPr lang="ko-KR" altLang="en-US" b="1" dirty="0"/>
                        <a:t>벡터는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Flow</a:t>
                      </a:r>
                      <a:r>
                        <a:rPr lang="ko-KR" altLang="en-US" dirty="0"/>
                        <a:t>벡터와 같은 크기와 방향을 갖는지 여부를 고려하여 </a:t>
                      </a:r>
                      <a:r>
                        <a:rPr lang="ko-KR" altLang="en-US" dirty="0" err="1"/>
                        <a:t>포스피드백이</a:t>
                      </a:r>
                      <a:r>
                        <a:rPr lang="ko-KR" altLang="en-US" dirty="0"/>
                        <a:t> 제어됨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9776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Factor10)</a:t>
                      </a:r>
                    </a:p>
                    <a:p>
                      <a:r>
                        <a:rPr lang="en-US" altLang="ko-KR" b="1" dirty="0"/>
                        <a:t>Environment density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가상환경 내부에 존재하는 </a:t>
                      </a:r>
                      <a:r>
                        <a:rPr lang="ko-KR" altLang="en-US" u="sng" dirty="0"/>
                        <a:t>가상객체</a:t>
                      </a:r>
                      <a:r>
                        <a:rPr lang="ko-KR" altLang="en-US" dirty="0"/>
                        <a:t>를 사용자가</a:t>
                      </a:r>
                      <a:r>
                        <a:rPr lang="en-US" altLang="ko-KR" dirty="0"/>
                        <a:t>Extraction </a:t>
                      </a:r>
                      <a:r>
                        <a:rPr lang="ko-KR" altLang="en-US" dirty="0" smtClean="0"/>
                        <a:t>할 때 </a:t>
                      </a:r>
                      <a:r>
                        <a:rPr lang="ko-KR" altLang="en-US" dirty="0" err="1" smtClean="0"/>
                        <a:t>가상물체</a:t>
                      </a:r>
                      <a:r>
                        <a:rPr lang="ko-KR" altLang="en-US" dirty="0" smtClean="0"/>
                        <a:t> 주변 외기의 밀도를 </a:t>
                      </a:r>
                      <a:r>
                        <a:rPr lang="ko-KR" altLang="en-US" strike="sngStrike" dirty="0"/>
                        <a:t>때 </a:t>
                      </a:r>
                      <a:r>
                        <a:rPr lang="en-US" altLang="ko-KR" b="1" strike="sngStrike" dirty="0"/>
                        <a:t>Environmental density</a:t>
                      </a:r>
                      <a:r>
                        <a:rPr lang="ko-KR" altLang="en-US" b="1" dirty="0"/>
                        <a:t>를 고려</a:t>
                      </a:r>
                      <a:r>
                        <a:rPr lang="ko-KR" altLang="en-US" dirty="0"/>
                        <a:t>하여 </a:t>
                      </a:r>
                      <a:r>
                        <a:rPr lang="en-US" altLang="ko-KR" dirty="0"/>
                        <a:t>force feedback </a:t>
                      </a:r>
                      <a:r>
                        <a:rPr lang="ko-KR" altLang="en-US" dirty="0"/>
                        <a:t>을 느끼는 것</a:t>
                      </a:r>
                      <a:endParaRPr lang="en-US" altLang="ko-KR" dirty="0"/>
                    </a:p>
                    <a:p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Vs</a:t>
                      </a:r>
                    </a:p>
                    <a:p>
                      <a:r>
                        <a:rPr lang="ko-KR" altLang="en-US" dirty="0"/>
                        <a:t>가상환경 내부에 존재하는 </a:t>
                      </a:r>
                      <a:r>
                        <a:rPr lang="ko-KR" altLang="en-US" u="sng" dirty="0"/>
                        <a:t>사용자</a:t>
                      </a:r>
                      <a:r>
                        <a:rPr lang="ko-KR" altLang="en-US" dirty="0"/>
                        <a:t>가 일정 </a:t>
                      </a:r>
                      <a:r>
                        <a:rPr lang="en-US" altLang="ko-KR" dirty="0"/>
                        <a:t>motion</a:t>
                      </a:r>
                      <a:r>
                        <a:rPr lang="ko-KR" altLang="en-US" dirty="0"/>
                        <a:t>을 취할 때 가상환경의 </a:t>
                      </a:r>
                      <a:r>
                        <a:rPr lang="en-US" altLang="ko-KR" dirty="0"/>
                        <a:t>density</a:t>
                      </a:r>
                      <a:r>
                        <a:rPr lang="ko-KR" altLang="en-US" dirty="0"/>
                        <a:t>가 사용자에게 미치는 </a:t>
                      </a:r>
                      <a:r>
                        <a:rPr lang="en-US" altLang="ko-KR" dirty="0"/>
                        <a:t>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400" dirty="0" err="1"/>
                        <a:t>정지유체의</a:t>
                      </a:r>
                      <a:r>
                        <a:rPr lang="ko-KR" altLang="en-US" sz="1400" dirty="0"/>
                        <a:t> 경우 가상객체에 미치는 힘은 모든 방향으로서 같고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유체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내 움직이는 사용자 또는 물체는 움직임에 </a:t>
                      </a:r>
                      <a:r>
                        <a:rPr lang="ko-KR" altLang="en-US" sz="1400" dirty="0" err="1"/>
                        <a:t>저항하는힘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항력</a:t>
                      </a:r>
                      <a:r>
                        <a:rPr lang="en-US" altLang="ko-KR" sz="1400" dirty="0"/>
                        <a:t>Drag</a:t>
                      </a:r>
                      <a:r>
                        <a:rPr lang="ko-KR" altLang="en-US" sz="1400" dirty="0"/>
                        <a:t>을 느낀다</a:t>
                      </a:r>
                      <a:endParaRPr lang="en-US" altLang="ko-KR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 항력</a:t>
                      </a:r>
                      <a:r>
                        <a:rPr lang="en-US" altLang="ko-KR" dirty="0"/>
                        <a:t>Drag</a:t>
                      </a:r>
                      <a:r>
                        <a:rPr lang="ko-KR" altLang="en-US" dirty="0"/>
                        <a:t>를 결정짓는 요소들을 고려하여 </a:t>
                      </a:r>
                      <a:r>
                        <a:rPr lang="en-US" altLang="ko-KR" dirty="0"/>
                        <a:t>Extraction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force feedback</a:t>
                      </a:r>
                      <a:r>
                        <a:rPr lang="ko-KR" altLang="en-US" dirty="0"/>
                        <a:t>이 제어됨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9776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11)</a:t>
                      </a:r>
                    </a:p>
                    <a:p>
                      <a:r>
                        <a:rPr lang="en-US" altLang="ko-KR" b="1" dirty="0"/>
                        <a:t>Boundary effect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trike="sngStrike" dirty="0"/>
                        <a:t>가상의 물체가 존재하는 제</a:t>
                      </a:r>
                      <a:r>
                        <a:rPr lang="en-US" altLang="ko-KR" strike="sngStrike" dirty="0"/>
                        <a:t>1</a:t>
                      </a:r>
                      <a:r>
                        <a:rPr lang="ko-KR" altLang="en-US" strike="sngStrike" dirty="0"/>
                        <a:t>가상현실에 대하여</a:t>
                      </a:r>
                      <a:r>
                        <a:rPr lang="en-US" altLang="ko-KR" strike="sngStrike" dirty="0"/>
                        <a:t>,</a:t>
                      </a:r>
                      <a:r>
                        <a:rPr lang="ko-KR" altLang="en-US" strike="sngStrike" dirty="0"/>
                        <a:t> 상기 제</a:t>
                      </a:r>
                      <a:r>
                        <a:rPr lang="en-US" altLang="ko-KR" strike="sngStrike" dirty="0"/>
                        <a:t>1</a:t>
                      </a:r>
                      <a:r>
                        <a:rPr lang="ko-KR" altLang="en-US" strike="sngStrike" dirty="0"/>
                        <a:t>가상현실이 가상의 물체에 가하는 힘이</a:t>
                      </a:r>
                      <a:r>
                        <a:rPr lang="en-US" altLang="ko-KR" strike="sngStrike" dirty="0"/>
                        <a:t> </a:t>
                      </a:r>
                      <a:r>
                        <a:rPr lang="ko-KR" altLang="en-US" strike="sngStrike" dirty="0"/>
                        <a:t>미치는 경계가 존재하고</a:t>
                      </a:r>
                      <a:r>
                        <a:rPr lang="en-US" altLang="ko-KR" strike="sngStrike" dirty="0"/>
                        <a:t>, </a:t>
                      </a:r>
                      <a:r>
                        <a:rPr lang="ko-KR" altLang="en-US" strike="sngStrike" dirty="0"/>
                        <a:t>상기 경계</a:t>
                      </a:r>
                      <a:r>
                        <a:rPr lang="en-US" altLang="ko-KR" strike="sngStrike" dirty="0"/>
                        <a:t>Boundary</a:t>
                      </a:r>
                      <a:r>
                        <a:rPr lang="ko-KR" altLang="en-US" strike="sngStrike" dirty="0"/>
                        <a:t>를 기준으로 사용자와 물체와의 상호작용 </a:t>
                      </a:r>
                      <a:r>
                        <a:rPr lang="en-US" altLang="ko-KR" strike="sngStrike" dirty="0"/>
                        <a:t>Force </a:t>
                      </a:r>
                      <a:r>
                        <a:rPr lang="ko-KR" altLang="en-US" strike="sngStrike" dirty="0"/>
                        <a:t>를 구현하는 </a:t>
                      </a:r>
                      <a:r>
                        <a:rPr lang="en-US" altLang="ko-KR" strike="sngStrike" dirty="0"/>
                        <a:t>force feedback.</a:t>
                      </a:r>
                      <a:r>
                        <a:rPr lang="ko-KR" altLang="en-US" strike="sngStrike" dirty="0"/>
                        <a:t> </a:t>
                      </a:r>
                      <a:r>
                        <a:rPr lang="ko-KR" altLang="en-US" strike="noStrike" dirty="0" err="1" smtClean="0"/>
                        <a:t>가상물체가</a:t>
                      </a:r>
                      <a:r>
                        <a:rPr lang="ko-KR" altLang="en-US" strike="noStrike" dirty="0" smtClean="0"/>
                        <a:t> 이종의 물질을 통과하는 순간에 힘 피드백의 </a:t>
                      </a:r>
                      <a:r>
                        <a:rPr lang="ko-KR" altLang="en-US" strike="noStrike" dirty="0" err="1" smtClean="0"/>
                        <a:t>제어변수를</a:t>
                      </a:r>
                      <a:r>
                        <a:rPr lang="ko-KR" altLang="en-US" strike="noStrike" dirty="0" smtClean="0"/>
                        <a:t> 변경하는 것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err="1"/>
                        <a:t>점성력이</a:t>
                      </a:r>
                      <a:r>
                        <a:rPr lang="ko-KR" altLang="en-US" dirty="0"/>
                        <a:t> 미치는 영역과 미치지 않는 영역을 구분하는 경계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점성에 의해서 유속이 바뀌게 된 것을 포함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점성 뿐만 아니라 마찰력도 고려함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경계층 밖에서는 자유흐름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1E9441C-C441-4C46-8E64-D51A53CA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-1550193"/>
            <a:ext cx="5410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ㄱ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7257"/>
              </p:ext>
            </p:extLst>
          </p:nvPr>
        </p:nvGraphicFramePr>
        <p:xfrm>
          <a:off x="0" y="-88900"/>
          <a:ext cx="12192000" cy="1011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40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673577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741936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274947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965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)_Passing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penetration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857576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</a:t>
                      </a:r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 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910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Fishing #4</a:t>
                      </a:r>
                      <a:r>
                        <a:rPr lang="ko-KR" altLang="en-US" dirty="0"/>
                        <a:t>변형 사용자가 물 속에 들어가 다랑어를 잡음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97767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Penetration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관통할 때 이질감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잠수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굴절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Factor9) </a:t>
                      </a:r>
                      <a:r>
                        <a:rPr lang="en-US" altLang="ko-KR" b="1" dirty="0"/>
                        <a:t>Environment Flow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상황에 따라 변동하는 </a:t>
                      </a:r>
                      <a:r>
                        <a:rPr lang="en-US" altLang="ko-KR" b="1" dirty="0"/>
                        <a:t>Environment Flow</a:t>
                      </a:r>
                      <a:r>
                        <a:rPr lang="ko-KR" altLang="en-US" dirty="0"/>
                        <a:t>를 갖는 가상환경 내부에 존재하는 사용자가 그 가상환경을 </a:t>
                      </a:r>
                      <a:r>
                        <a:rPr lang="en-US" altLang="ko-KR" dirty="0"/>
                        <a:t>(Passing)Penetrate</a:t>
                      </a:r>
                      <a:r>
                        <a:rPr lang="ko-KR" altLang="en-US" dirty="0"/>
                        <a:t> 할 때</a:t>
                      </a:r>
                      <a:r>
                        <a:rPr lang="en-US" altLang="ko-KR" dirty="0"/>
                        <a:t> Flow</a:t>
                      </a:r>
                      <a:r>
                        <a:rPr lang="ko-KR" altLang="en-US" dirty="0"/>
                        <a:t>를 고려하여 </a:t>
                      </a:r>
                      <a:r>
                        <a:rPr lang="en-US" altLang="ko-KR" dirty="0"/>
                        <a:t>Force feedback </a:t>
                      </a:r>
                      <a:r>
                        <a:rPr lang="ko-KR" altLang="en-US" dirty="0"/>
                        <a:t>을 느끼는 것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상기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  <a:r>
                        <a:rPr lang="ko-KR" altLang="en-US" dirty="0"/>
                        <a:t>는 </a:t>
                      </a:r>
                      <a:r>
                        <a:rPr lang="ko-KR" altLang="en-US" dirty="0" err="1"/>
                        <a:t>층류와</a:t>
                      </a:r>
                      <a:r>
                        <a:rPr lang="ko-KR" altLang="en-US" dirty="0"/>
                        <a:t> 난류를 모두 포함하며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Flow</a:t>
                      </a:r>
                      <a:r>
                        <a:rPr lang="ko-KR" altLang="en-US" b="1" dirty="0"/>
                        <a:t>가 난류인지 여부</a:t>
                      </a:r>
                      <a:r>
                        <a:rPr lang="ko-KR" altLang="en-US" dirty="0"/>
                        <a:t>를 사용자가 느끼기 위해 유체의 </a:t>
                      </a:r>
                      <a:r>
                        <a:rPr lang="ko-KR" altLang="en-US" dirty="0" err="1"/>
                        <a:t>관성력</a:t>
                      </a:r>
                      <a:r>
                        <a:rPr lang="ko-KR" altLang="en-US" dirty="0"/>
                        <a:t> 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점성력을</a:t>
                      </a:r>
                      <a:r>
                        <a:rPr lang="ko-KR" altLang="en-US" dirty="0"/>
                        <a:t> 고려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레이놀드상수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Penetration</a:t>
                      </a:r>
                      <a:r>
                        <a:rPr lang="ko-KR" altLang="en-US" b="1" dirty="0"/>
                        <a:t>벡터는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Flow</a:t>
                      </a:r>
                      <a:r>
                        <a:rPr lang="ko-KR" altLang="en-US" dirty="0"/>
                        <a:t>벡터와 같은 크기와 방향을 갖는지 여부를 고려하여 </a:t>
                      </a:r>
                      <a:r>
                        <a:rPr lang="ko-KR" altLang="en-US" dirty="0" err="1"/>
                        <a:t>포스피드백이</a:t>
                      </a:r>
                      <a:r>
                        <a:rPr lang="ko-KR" altLang="en-US" dirty="0"/>
                        <a:t> 제어됨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9776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Factor10)</a:t>
                      </a:r>
                    </a:p>
                    <a:p>
                      <a:r>
                        <a:rPr lang="en-US" altLang="ko-KR" b="1" dirty="0"/>
                        <a:t>Environment density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가상환경 내부에 존재하는 </a:t>
                      </a:r>
                      <a:r>
                        <a:rPr lang="ko-KR" altLang="en-US" sz="1400" u="sng" dirty="0"/>
                        <a:t>가상객체</a:t>
                      </a:r>
                      <a:r>
                        <a:rPr lang="ko-KR" altLang="en-US" sz="1400" dirty="0"/>
                        <a:t>를 사용자가</a:t>
                      </a:r>
                      <a:r>
                        <a:rPr lang="en-US" altLang="ko-KR" sz="1400" dirty="0"/>
                        <a:t>Extraction </a:t>
                      </a:r>
                      <a:r>
                        <a:rPr lang="ko-KR" altLang="en-US" sz="1400" dirty="0"/>
                        <a:t>할 때 </a:t>
                      </a:r>
                      <a:r>
                        <a:rPr lang="en-US" altLang="ko-KR" sz="1400" b="1" dirty="0"/>
                        <a:t>Environmental density</a:t>
                      </a:r>
                      <a:r>
                        <a:rPr lang="ko-KR" altLang="en-US" sz="1400" b="1" dirty="0"/>
                        <a:t>를 고려</a:t>
                      </a:r>
                      <a:r>
                        <a:rPr lang="ko-KR" altLang="en-US" sz="1400" dirty="0"/>
                        <a:t>하여 </a:t>
                      </a:r>
                      <a:r>
                        <a:rPr lang="en-US" altLang="ko-KR" sz="1400" dirty="0"/>
                        <a:t>force feedback </a:t>
                      </a:r>
                      <a:r>
                        <a:rPr lang="ko-KR" altLang="en-US" sz="1400" dirty="0"/>
                        <a:t>을 느끼는 것</a:t>
                      </a:r>
                      <a:endParaRPr lang="en-US" altLang="ko-KR" sz="1400" dirty="0"/>
                    </a:p>
                    <a:p>
                      <a:r>
                        <a:rPr lang="en-US" altLang="ko-KR" sz="1400" dirty="0"/>
                        <a:t>Vs(extraction </a:t>
                      </a:r>
                      <a:r>
                        <a:rPr lang="ko-KR" altLang="en-US" sz="1400" dirty="0"/>
                        <a:t>과 같은 형식으로 </a:t>
                      </a:r>
                      <a:r>
                        <a:rPr lang="ko-KR" altLang="en-US" sz="1400" dirty="0" err="1"/>
                        <a:t>기재할것인지</a:t>
                      </a:r>
                      <a:r>
                        <a:rPr lang="ko-KR" altLang="en-US" sz="1400" dirty="0"/>
                        <a:t> 고민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r>
                        <a:rPr lang="ko-KR" altLang="en-US" dirty="0"/>
                        <a:t>가상환경 내부에 존재하는 </a:t>
                      </a:r>
                      <a:r>
                        <a:rPr lang="ko-KR" altLang="en-US" b="0" u="sng" dirty="0"/>
                        <a:t>사용자</a:t>
                      </a:r>
                      <a:r>
                        <a:rPr lang="ko-KR" altLang="en-US" b="0" dirty="0"/>
                        <a:t>가 </a:t>
                      </a:r>
                      <a:r>
                        <a:rPr lang="ko-KR" altLang="en-US" b="0" dirty="0" err="1"/>
                        <a:t>일정모션을</a:t>
                      </a:r>
                      <a:r>
                        <a:rPr lang="ko-KR" altLang="en-US" b="0" dirty="0"/>
                        <a:t> 취할 때 </a:t>
                      </a:r>
                      <a:r>
                        <a:rPr lang="en-US" altLang="ko-KR" b="0" dirty="0"/>
                        <a:t>(Penetrate</a:t>
                      </a:r>
                      <a:r>
                        <a:rPr lang="ko-KR" altLang="en-US" b="0" dirty="0"/>
                        <a:t>할 때</a:t>
                      </a:r>
                      <a:r>
                        <a:rPr lang="en-US" altLang="ko-KR" b="0" dirty="0"/>
                        <a:t>)</a:t>
                      </a:r>
                      <a:r>
                        <a:rPr lang="ko-KR" altLang="en-US" b="0" dirty="0"/>
                        <a:t> </a:t>
                      </a:r>
                      <a:r>
                        <a:rPr lang="ko-KR" altLang="en-US" b="1" dirty="0"/>
                        <a:t>가상환경의 </a:t>
                      </a:r>
                      <a:r>
                        <a:rPr lang="en-US" altLang="ko-KR" b="1" dirty="0"/>
                        <a:t>density</a:t>
                      </a:r>
                      <a:r>
                        <a:rPr lang="ko-KR" altLang="en-US" dirty="0"/>
                        <a:t>가 사용자에게 미치는 영향을 </a:t>
                      </a:r>
                      <a:r>
                        <a:rPr lang="en-US" altLang="ko-KR" dirty="0"/>
                        <a:t>force feedback</a:t>
                      </a:r>
                    </a:p>
                    <a:p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r>
                        <a:rPr lang="ko-KR" altLang="en-US" b="1" dirty="0"/>
                        <a:t>가상 환경을 이루는 유체의 </a:t>
                      </a:r>
                      <a:r>
                        <a:rPr lang="en-US" altLang="ko-KR" b="1" dirty="0"/>
                        <a:t>Density</a:t>
                      </a:r>
                      <a:r>
                        <a:rPr lang="ko-KR" altLang="en-US" b="1" dirty="0"/>
                        <a:t>를 고려하여 </a:t>
                      </a:r>
                      <a:r>
                        <a:rPr lang="ko-KR" altLang="en-US" dirty="0"/>
                        <a:t>가상 환경 내부에 존재하는 사용자가 그 가상환경을 </a:t>
                      </a:r>
                      <a:r>
                        <a:rPr lang="en-US" altLang="ko-KR" dirty="0"/>
                        <a:t>Penetrate </a:t>
                      </a:r>
                      <a:r>
                        <a:rPr lang="ko-KR" altLang="en-US" dirty="0"/>
                        <a:t>할 때 느끼는 </a:t>
                      </a:r>
                      <a:r>
                        <a:rPr lang="en-US" altLang="ko-KR" dirty="0"/>
                        <a:t>force feedback </a:t>
                      </a:r>
                      <a:r>
                        <a:rPr lang="ko-KR" altLang="en-US" dirty="0"/>
                        <a:t>을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항력</a:t>
                      </a:r>
                      <a:r>
                        <a:rPr lang="en-US" altLang="ko-KR" dirty="0"/>
                        <a:t>Drag</a:t>
                      </a:r>
                      <a:r>
                        <a:rPr lang="ko-KR" altLang="en-US" dirty="0"/>
                        <a:t>를 결정짓는 요소들을 고려하여 </a:t>
                      </a:r>
                      <a:r>
                        <a:rPr lang="en-US" altLang="ko-KR" dirty="0"/>
                        <a:t>Extraction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force feedback</a:t>
                      </a:r>
                      <a:r>
                        <a:rPr lang="ko-KR" altLang="en-US" dirty="0"/>
                        <a:t>이 제어됨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유체에 대한 물체의 상대속도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기준면적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점성도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등을 고려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항력이 클수록 물체의 움직임이 방해되며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항력을 극복하기 위한 양력</a:t>
                      </a:r>
                      <a:r>
                        <a:rPr lang="en-US" altLang="ko-KR" dirty="0"/>
                        <a:t>Lift</a:t>
                      </a:r>
                      <a:r>
                        <a:rPr lang="ko-KR" altLang="en-US" dirty="0"/>
                        <a:t>도 고려할 수 있다</a:t>
                      </a:r>
                      <a:r>
                        <a:rPr lang="en-US" altLang="ko-KR" dirty="0"/>
                        <a:t>.(</a:t>
                      </a:r>
                      <a:r>
                        <a:rPr lang="ko-KR" altLang="en-US" dirty="0" err="1"/>
                        <a:t>비행기추력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9776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7)</a:t>
                      </a:r>
                    </a:p>
                    <a:p>
                      <a:r>
                        <a:rPr lang="en-US" altLang="ko-KR" b="1" dirty="0"/>
                        <a:t>State of object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가상환경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내부에 존재하는 사용자가 </a:t>
                      </a:r>
                      <a:r>
                        <a:rPr lang="en-US" altLang="ko-KR" dirty="0"/>
                        <a:t>penetrate </a:t>
                      </a:r>
                      <a:r>
                        <a:rPr lang="ko-KR" altLang="en-US" dirty="0"/>
                        <a:t>할 때 </a:t>
                      </a:r>
                      <a:r>
                        <a:rPr lang="en-US" altLang="ko-KR" dirty="0"/>
                        <a:t>object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state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고려하여 </a:t>
                      </a:r>
                      <a:r>
                        <a:rPr lang="en-US" altLang="ko-KR" dirty="0"/>
                        <a:t>force feedback </a:t>
                      </a:r>
                      <a:r>
                        <a:rPr lang="ko-KR" altLang="en-US" dirty="0"/>
                        <a:t>을 느끼는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2BF3418-D57B-43BA-B6AC-7F8F2A8E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-2770187"/>
            <a:ext cx="68389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1442</Words>
  <Application>Microsoft Office PowerPoint</Application>
  <PresentationFormat>와이드스크린</PresentationFormat>
  <Paragraphs>222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정연우</dc:creator>
  <cp:lastModifiedBy>wendolin@naver.com</cp:lastModifiedBy>
  <cp:revision>38</cp:revision>
  <dcterms:created xsi:type="dcterms:W3CDTF">2018-08-13T01:52:53Z</dcterms:created>
  <dcterms:modified xsi:type="dcterms:W3CDTF">2018-08-13T15:13:58Z</dcterms:modified>
</cp:coreProperties>
</file>