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12" r:id="rId2"/>
    <p:sldId id="917" r:id="rId3"/>
    <p:sldId id="3446" r:id="rId4"/>
    <p:sldId id="3447" r:id="rId5"/>
    <p:sldId id="3442" r:id="rId6"/>
    <p:sldId id="3445" r:id="rId7"/>
    <p:sldId id="376" r:id="rId8"/>
  </p:sldIdLst>
  <p:sldSz cx="9901238" cy="6858000"/>
  <p:notesSz cx="6735763" cy="9866313"/>
  <p:embeddedFontLst>
    <p:embeddedFont>
      <p:font typeface="나눔고딕" panose="020B0600000101010101" charset="-127"/>
      <p:regular r:id="rId11"/>
      <p:bold r:id="rId12"/>
    </p:embeddedFont>
    <p:embeddedFont>
      <p:font typeface="HY헤드라인M" panose="02030600000101010101" pitchFamily="18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 ExtraBold" panose="020B0600000101010101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치환 전임연구원" initials="김전" lastIdx="1" clrIdx="0">
    <p:extLst>
      <p:ext uri="{19B8F6BF-5375-455C-9EA6-DF929625EA0E}">
        <p15:presenceInfo xmlns:p15="http://schemas.microsoft.com/office/powerpoint/2012/main" userId="S-1-5-21-552332288-1649553829-40573915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0033CC"/>
    <a:srgbClr val="DBDDCC"/>
    <a:srgbClr val="C8CCB3"/>
    <a:srgbClr val="EFE0BE"/>
    <a:srgbClr val="E8D19D"/>
    <a:srgbClr val="EBB18F"/>
    <a:srgbClr val="8E795E"/>
    <a:srgbClr val="600000"/>
    <a:srgbClr val="2A4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7379-4DC8-4323-A38B-C4D27B4830F1}" v="72" dt="2018-07-06T05:48:31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82695" autoAdjust="0"/>
  </p:normalViewPr>
  <p:slideViewPr>
    <p:cSldViewPr>
      <p:cViewPr>
        <p:scale>
          <a:sx n="100" d="100"/>
          <a:sy n="100" d="100"/>
        </p:scale>
        <p:origin x="58" y="-619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44"/>
    </p:cViewPr>
  </p:sorterViewPr>
  <p:notesViewPr>
    <p:cSldViewPr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치환 김" userId="6f6ecf51-a90c-444f-8d79-646d0286b307" providerId="ADAL" clId="{9A119CB0-F804-430D-8C0B-9F02AFBDA0EC}"/>
    <pc:docChg chg="undo custSel addSld delSld modSld">
      <pc:chgData name="치환 김" userId="6f6ecf51-a90c-444f-8d79-646d0286b307" providerId="ADAL" clId="{9A119CB0-F804-430D-8C0B-9F02AFBDA0EC}" dt="2018-07-06T06:05:15.324" v="580" actId="1036"/>
      <pc:docMkLst>
        <pc:docMk/>
      </pc:docMkLst>
      <pc:sldChg chg="modSp">
        <pc:chgData name="치환 김" userId="6f6ecf51-a90c-444f-8d79-646d0286b307" providerId="ADAL" clId="{9A119CB0-F804-430D-8C0B-9F02AFBDA0EC}" dt="2018-07-06T06:02:53.585" v="567" actId="255"/>
        <pc:sldMkLst>
          <pc:docMk/>
          <pc:sldMk cId="124303837" sldId="917"/>
        </pc:sldMkLst>
        <pc:spChg chg="mod">
          <ac:chgData name="치환 김" userId="6f6ecf51-a90c-444f-8d79-646d0286b307" providerId="ADAL" clId="{9A119CB0-F804-430D-8C0B-9F02AFBDA0EC}" dt="2018-07-06T06:02:53.585" v="567" actId="255"/>
          <ac:spMkLst>
            <pc:docMk/>
            <pc:sldMk cId="124303837" sldId="917"/>
            <ac:spMk id="3" creationId="{00000000-0000-0000-0000-000000000000}"/>
          </ac:spMkLst>
        </pc:spChg>
      </pc:sldChg>
      <pc:sldChg chg="modSp">
        <pc:chgData name="치환 김" userId="6f6ecf51-a90c-444f-8d79-646d0286b307" providerId="ADAL" clId="{9A119CB0-F804-430D-8C0B-9F02AFBDA0EC}" dt="2018-07-06T05:55:48.093" v="402" actId="20577"/>
        <pc:sldMkLst>
          <pc:docMk/>
          <pc:sldMk cId="2140075281" sldId="1112"/>
        </pc:sldMkLst>
        <pc:spChg chg="mod">
          <ac:chgData name="치환 김" userId="6f6ecf51-a90c-444f-8d79-646d0286b307" providerId="ADAL" clId="{9A119CB0-F804-430D-8C0B-9F02AFBDA0EC}" dt="2018-07-06T05:55:48.093" v="402" actId="20577"/>
          <ac:spMkLst>
            <pc:docMk/>
            <pc:sldMk cId="2140075281" sldId="1112"/>
            <ac:spMk id="8" creationId="{83D10893-E115-4671-9031-200FDC192B40}"/>
          </ac:spMkLst>
        </pc:spChg>
      </pc:sldChg>
      <pc:sldChg chg="add del">
        <pc:chgData name="치환 김" userId="6f6ecf51-a90c-444f-8d79-646d0286b307" providerId="ADAL" clId="{9A119CB0-F804-430D-8C0B-9F02AFBDA0EC}" dt="2018-07-06T05:42:42.239" v="29" actId="2696"/>
        <pc:sldMkLst>
          <pc:docMk/>
          <pc:sldMk cId="445808810" sldId="3439"/>
        </pc:sldMkLst>
      </pc:sldChg>
      <pc:sldChg chg="add del">
        <pc:chgData name="치환 김" userId="6f6ecf51-a90c-444f-8d79-646d0286b307" providerId="ADAL" clId="{9A119CB0-F804-430D-8C0B-9F02AFBDA0EC}" dt="2018-07-06T05:42:18.604" v="27" actId="2696"/>
        <pc:sldMkLst>
          <pc:docMk/>
          <pc:sldMk cId="2428749795" sldId="3441"/>
        </pc:sldMkLst>
      </pc:sldChg>
      <pc:sldChg chg="del">
        <pc:chgData name="치환 김" userId="6f6ecf51-a90c-444f-8d79-646d0286b307" providerId="ADAL" clId="{9A119CB0-F804-430D-8C0B-9F02AFBDA0EC}" dt="2018-07-06T05:36:24.910" v="1" actId="2696"/>
        <pc:sldMkLst>
          <pc:docMk/>
          <pc:sldMk cId="698594722" sldId="3443"/>
        </pc:sldMkLst>
      </pc:sldChg>
      <pc:sldChg chg="del">
        <pc:chgData name="치환 김" userId="6f6ecf51-a90c-444f-8d79-646d0286b307" providerId="ADAL" clId="{9A119CB0-F804-430D-8C0B-9F02AFBDA0EC}" dt="2018-07-06T05:36:19.092" v="0" actId="2696"/>
        <pc:sldMkLst>
          <pc:docMk/>
          <pc:sldMk cId="3636398494" sldId="3444"/>
        </pc:sldMkLst>
      </pc:sldChg>
      <pc:sldChg chg="modSp">
        <pc:chgData name="치환 김" userId="6f6ecf51-a90c-444f-8d79-646d0286b307" providerId="ADAL" clId="{9A119CB0-F804-430D-8C0B-9F02AFBDA0EC}" dt="2018-07-06T06:01:58.463" v="479" actId="1036"/>
        <pc:sldMkLst>
          <pc:docMk/>
          <pc:sldMk cId="3544179864" sldId="3445"/>
        </pc:sldMkLst>
        <pc:graphicFrameChg chg="mod modGraphic">
          <ac:chgData name="치환 김" userId="6f6ecf51-a90c-444f-8d79-646d0286b307" providerId="ADAL" clId="{9A119CB0-F804-430D-8C0B-9F02AFBDA0EC}" dt="2018-07-06T06:01:19.489" v="445" actId="14100"/>
          <ac:graphicFrameMkLst>
            <pc:docMk/>
            <pc:sldMk cId="3544179864" sldId="3445"/>
            <ac:graphicFrameMk id="4" creationId="{780DB8ED-1592-49E7-86FC-4E2EC80FCAFD}"/>
          </ac:graphicFrameMkLst>
        </pc:graphicFrameChg>
        <pc:picChg chg="mod">
          <ac:chgData name="치환 김" userId="6f6ecf51-a90c-444f-8d79-646d0286b307" providerId="ADAL" clId="{9A119CB0-F804-430D-8C0B-9F02AFBDA0EC}" dt="2018-07-06T06:01:52.219" v="475" actId="1038"/>
          <ac:picMkLst>
            <pc:docMk/>
            <pc:sldMk cId="3544179864" sldId="3445"/>
            <ac:picMk id="5" creationId="{C64C8C7A-2221-4F95-B24F-494F598D960E}"/>
          </ac:picMkLst>
        </pc:picChg>
        <pc:picChg chg="mod">
          <ac:chgData name="치환 김" userId="6f6ecf51-a90c-444f-8d79-646d0286b307" providerId="ADAL" clId="{9A119CB0-F804-430D-8C0B-9F02AFBDA0EC}" dt="2018-07-06T06:01:58.463" v="479" actId="1036"/>
          <ac:picMkLst>
            <pc:docMk/>
            <pc:sldMk cId="3544179864" sldId="3445"/>
            <ac:picMk id="6" creationId="{C383BFE8-535A-4892-98C7-65CDAEC0A47F}"/>
          </ac:picMkLst>
        </pc:picChg>
        <pc:picChg chg="mod">
          <ac:chgData name="치환 김" userId="6f6ecf51-a90c-444f-8d79-646d0286b307" providerId="ADAL" clId="{9A119CB0-F804-430D-8C0B-9F02AFBDA0EC}" dt="2018-07-06T06:01:49.500" v="473" actId="1036"/>
          <ac:picMkLst>
            <pc:docMk/>
            <pc:sldMk cId="3544179864" sldId="3445"/>
            <ac:picMk id="7" creationId="{6B15CE43-33A5-4736-935B-68203A1D96F9}"/>
          </ac:picMkLst>
        </pc:picChg>
      </pc:sldChg>
      <pc:sldChg chg="modSp add">
        <pc:chgData name="치환 김" userId="6f6ecf51-a90c-444f-8d79-646d0286b307" providerId="ADAL" clId="{9A119CB0-F804-430D-8C0B-9F02AFBDA0EC}" dt="2018-07-06T06:05:15.324" v="580" actId="1036"/>
        <pc:sldMkLst>
          <pc:docMk/>
          <pc:sldMk cId="1264455810" sldId="3446"/>
        </pc:sldMkLst>
        <pc:spChg chg="mod">
          <ac:chgData name="치환 김" userId="6f6ecf51-a90c-444f-8d79-646d0286b307" providerId="ADAL" clId="{9A119CB0-F804-430D-8C0B-9F02AFBDA0EC}" dt="2018-07-06T05:55:08.893" v="342" actId="20577"/>
          <ac:spMkLst>
            <pc:docMk/>
            <pc:sldMk cId="1264455810" sldId="3446"/>
            <ac:spMk id="2" creationId="{47890769-691A-4837-AEC3-3F82312A98EF}"/>
          </ac:spMkLst>
        </pc:spChg>
        <pc:spChg chg="mod">
          <ac:chgData name="치환 김" userId="6f6ecf51-a90c-444f-8d79-646d0286b307" providerId="ADAL" clId="{9A119CB0-F804-430D-8C0B-9F02AFBDA0EC}" dt="2018-07-06T05:42:33.078" v="28" actId="115"/>
          <ac:spMkLst>
            <pc:docMk/>
            <pc:sldMk cId="1264455810" sldId="3446"/>
            <ac:spMk id="20" creationId="{9C0B057A-66CF-437C-99A9-BF8A710AA979}"/>
          </ac:spMkLst>
        </pc:spChg>
        <pc:spChg chg="mod">
          <ac:chgData name="치환 김" userId="6f6ecf51-a90c-444f-8d79-646d0286b307" providerId="ADAL" clId="{9A119CB0-F804-430D-8C0B-9F02AFBDA0EC}" dt="2018-07-06T06:05:15.324" v="580" actId="1036"/>
          <ac:spMkLst>
            <pc:docMk/>
            <pc:sldMk cId="1264455810" sldId="3446"/>
            <ac:spMk id="21" creationId="{827654FF-F276-498C-8532-11F994B3E40D}"/>
          </ac:spMkLst>
        </pc:spChg>
      </pc:sldChg>
      <pc:sldChg chg="modSp add">
        <pc:chgData name="치환 김" userId="6f6ecf51-a90c-444f-8d79-646d0286b307" providerId="ADAL" clId="{9A119CB0-F804-430D-8C0B-9F02AFBDA0EC}" dt="2018-07-06T05:59:18.987" v="424"/>
        <pc:sldMkLst>
          <pc:docMk/>
          <pc:sldMk cId="1476036550" sldId="3447"/>
        </pc:sldMkLst>
        <pc:spChg chg="mod">
          <ac:chgData name="치환 김" userId="6f6ecf51-a90c-444f-8d79-646d0286b307" providerId="ADAL" clId="{9A119CB0-F804-430D-8C0B-9F02AFBDA0EC}" dt="2018-07-06T05:55:14.013" v="345" actId="20577"/>
          <ac:spMkLst>
            <pc:docMk/>
            <pc:sldMk cId="1476036550" sldId="3447"/>
            <ac:spMk id="3" creationId="{79EACA19-961C-4541-BF84-1CAC4D0516BB}"/>
          </ac:spMkLst>
        </pc:spChg>
        <pc:graphicFrameChg chg="mod modGraphic">
          <ac:chgData name="치환 김" userId="6f6ecf51-a90c-444f-8d79-646d0286b307" providerId="ADAL" clId="{9A119CB0-F804-430D-8C0B-9F02AFBDA0EC}" dt="2018-07-06T05:59:18.987" v="424"/>
          <ac:graphicFrameMkLst>
            <pc:docMk/>
            <pc:sldMk cId="1476036550" sldId="3447"/>
            <ac:graphicFrameMk id="4" creationId="{0070DF0D-A6A7-4428-BB92-A1A07CC09C2F}"/>
          </ac:graphicFrameMkLst>
        </pc:graphicFrameChg>
        <pc:picChg chg="mod">
          <ac:chgData name="치환 김" userId="6f6ecf51-a90c-444f-8d79-646d0286b307" providerId="ADAL" clId="{9A119CB0-F804-430D-8C0B-9F02AFBDA0EC}" dt="2018-07-06T05:47:21.084" v="61" actId="1035"/>
          <ac:picMkLst>
            <pc:docMk/>
            <pc:sldMk cId="1476036550" sldId="3447"/>
            <ac:picMk id="7" creationId="{80A78DE0-86A2-421A-A854-075E9DBF31D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0E11A-76E6-4B8E-9584-9CFD30528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3FDAE5-809E-4EA5-9E67-AC65FDA262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B4FF-C9F1-4E68-9CDB-1339B50CB02E}" type="datetimeFigureOut">
              <a:rPr lang="ko-KR" altLang="en-US" smtClean="0"/>
              <a:t>2018-07-06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73AE7-A444-4A33-B79C-C7758B821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010A0F-F14D-4670-9B89-2B8DEE8B2F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8E4AC-FDAD-452C-B007-B6DC0FCA35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67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3061579-BD2B-41C3-9CA1-00F1947CB309}" type="datetimeFigureOut">
              <a:rPr lang="ko-KR" altLang="en-US" smtClean="0"/>
              <a:pPr/>
              <a:t>2018-07-06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D11BA62-08E0-4EA1-8523-8AC7DB5C99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92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BA62-08E0-4EA1-8523-8AC7DB5C99D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3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데이터글러브로 자꾸 빠지지 말고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앎형이나</a:t>
            </a:r>
            <a:r>
              <a:rPr lang="ko-KR" altLang="en-US" dirty="0" smtClean="0"/>
              <a:t> 다리로 집중하자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입력장치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작은모터일뿐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이물감이</a:t>
            </a:r>
            <a:r>
              <a:rPr lang="ko-KR" altLang="en-US" dirty="0" smtClean="0"/>
              <a:t> 크지 않음</a:t>
            </a:r>
            <a:r>
              <a:rPr lang="en-US" altLang="ko-KR" dirty="0" smtClean="0"/>
              <a:t>. &lt;-&gt; </a:t>
            </a:r>
            <a:r>
              <a:rPr lang="ko-KR" altLang="en-US" dirty="0" err="1" smtClean="0"/>
              <a:t>큰토크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출력장치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경쟁사와 맞물린 특허 조사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특허 및 </a:t>
            </a:r>
            <a:r>
              <a:rPr lang="ko-KR" altLang="en-US" dirty="0" err="1" smtClean="0"/>
              <a:t>파생제품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근데 없음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BA62-08E0-4EA1-8523-8AC7DB5C99D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70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결국 클러치가 들어가서 작동하는 특허는 검색되지</a:t>
            </a:r>
            <a:r>
              <a:rPr lang="en-US" altLang="ko-KR" dirty="0" smtClean="0"/>
              <a:t>x </a:t>
            </a:r>
          </a:p>
          <a:p>
            <a:r>
              <a:rPr lang="ko-KR" altLang="en-US" dirty="0" err="1" smtClean="0"/>
              <a:t>검색어는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많이쓰이는</a:t>
            </a:r>
            <a:r>
              <a:rPr lang="ko-KR" altLang="en-US" dirty="0" smtClean="0"/>
              <a:t> 제품</a:t>
            </a:r>
            <a:r>
              <a:rPr lang="en-US" altLang="ko-KR" dirty="0" smtClean="0"/>
              <a:t>.. VR</a:t>
            </a:r>
            <a:r>
              <a:rPr lang="ko-KR" altLang="en-US" dirty="0" smtClean="0"/>
              <a:t>시장 먼저 들어가서 시제품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발명자 </a:t>
            </a:r>
            <a:r>
              <a:rPr lang="en-US" altLang="ko-KR" dirty="0" err="1" smtClean="0"/>
              <a:t>Novint</a:t>
            </a:r>
            <a:r>
              <a:rPr lang="ko-KR" altLang="en-US" dirty="0" smtClean="0"/>
              <a:t>사에서 특허를 사온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Novint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특허뭐있는지</a:t>
            </a:r>
            <a:r>
              <a:rPr lang="ko-KR" altLang="en-US" dirty="0" smtClean="0"/>
              <a:t> 도 찾아봄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Youtube.com</a:t>
            </a:r>
            <a:r>
              <a:rPr lang="en-US" altLang="ko-KR" baseline="0" dirty="0" smtClean="0"/>
              <a:t> / </a:t>
            </a:r>
            <a:r>
              <a:rPr lang="en-US" altLang="ko-KR" baseline="0" dirty="0" err="1" smtClean="0"/>
              <a:t>dataglove</a:t>
            </a:r>
            <a:r>
              <a:rPr lang="en-US" altLang="ko-KR" baseline="0" dirty="0" smtClean="0"/>
              <a:t> force </a:t>
            </a:r>
            <a:r>
              <a:rPr lang="en-US" altLang="ko-KR" baseline="0" dirty="0" err="1" smtClean="0"/>
              <a:t>feedfback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BA62-08E0-4EA1-8523-8AC7DB5C99D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40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BA62-08E0-4EA1-8523-8AC7DB5C99D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13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Clutch</a:t>
            </a:r>
          </a:p>
          <a:p>
            <a:r>
              <a:rPr lang="en-US" altLang="ko-KR" dirty="0" err="1" smtClean="0"/>
              <a:t>Exo</a:t>
            </a:r>
            <a:r>
              <a:rPr lang="en-US" altLang="ko-KR" dirty="0" smtClean="0"/>
              <a:t> +clutch x-</a:t>
            </a:r>
            <a:r>
              <a:rPr lang="en-US" altLang="ko-KR" baseline="0" dirty="0" smtClean="0"/>
              <a:t> &gt; </a:t>
            </a:r>
            <a:r>
              <a:rPr lang="en-US" altLang="ko-KR" baseline="0" dirty="0" err="1" smtClean="0"/>
              <a:t>exo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침해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인터페이스 </a:t>
            </a:r>
            <a:r>
              <a:rPr lang="en-US" altLang="ko-KR" baseline="0" dirty="0" smtClean="0"/>
              <a:t>– app </a:t>
            </a:r>
            <a:r>
              <a:rPr lang="ko-KR" altLang="en-US" baseline="0" dirty="0" smtClean="0"/>
              <a:t>은 아님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보조장치까지 염두하고 </a:t>
            </a:r>
            <a:r>
              <a:rPr lang="en-US" altLang="ko-KR" baseline="0" dirty="0" smtClean="0"/>
              <a:t>application. </a:t>
            </a:r>
            <a:r>
              <a:rPr lang="ko-KR" altLang="en-US" baseline="0" dirty="0" smtClean="0"/>
              <a:t>컨텐츠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테니스의 충돌이벤트에서 알고리즘을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이벤트정보획득단계에 대해 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시나리오가 생길 수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이벤트에 들어오는 신호를 알 수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신호를 분석했더니 </a:t>
            </a:r>
            <a:r>
              <a:rPr lang="ko-KR" altLang="en-US" baseline="0" dirty="0" err="1" smtClean="0"/>
              <a:t>구체저긴</a:t>
            </a:r>
            <a:r>
              <a:rPr lang="ko-KR" altLang="en-US" baseline="0" dirty="0" smtClean="0"/>
              <a:t> 충돌상황으로 나타났다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트레드밀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다음에 차기 연구방향 </a:t>
            </a:r>
            <a:endParaRPr lang="en-US" altLang="ko-KR" baseline="0" dirty="0" smtClean="0"/>
          </a:p>
          <a:p>
            <a:r>
              <a:rPr lang="ko-KR" altLang="en-US" baseline="0" dirty="0" smtClean="0"/>
              <a:t>소프트웨어 킥오프</a:t>
            </a:r>
            <a:r>
              <a:rPr lang="en-US" altLang="ko-KR" baseline="0" dirty="0" smtClean="0"/>
              <a:t>; </a:t>
            </a:r>
            <a:r>
              <a:rPr lang="ko-KR" altLang="en-US" baseline="0" dirty="0" err="1" smtClean="0"/>
              <a:t>착수발표는</a:t>
            </a:r>
            <a:r>
              <a:rPr lang="ko-KR" altLang="en-US" baseline="0" dirty="0" smtClean="0"/>
              <a:t> 간단하게</a:t>
            </a:r>
            <a:r>
              <a:rPr lang="en-US" altLang="ko-KR" baseline="0" dirty="0" smtClean="0"/>
              <a:t>??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는 끝</a:t>
            </a:r>
            <a:r>
              <a:rPr lang="en-US" altLang="ko-KR" baseline="0" dirty="0" smtClean="0"/>
              <a:t>. SW</a:t>
            </a:r>
            <a:r>
              <a:rPr lang="ko-KR" altLang="en-US" baseline="0" dirty="0" err="1" smtClean="0"/>
              <a:t>니즈가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이제 시작한 것이므로 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시연이나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담주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주차</a:t>
            </a:r>
            <a:r>
              <a:rPr lang="en-US" altLang="ko-KR" baseline="0" dirty="0" smtClean="0"/>
              <a:t>; </a:t>
            </a:r>
            <a:r>
              <a:rPr lang="en-US" altLang="ko-KR" baseline="0" dirty="0" err="1" smtClean="0"/>
              <a:t>sw</a:t>
            </a:r>
            <a:r>
              <a:rPr lang="ko-KR" altLang="en-US" baseline="0" dirty="0" err="1" smtClean="0"/>
              <a:t>니즈파악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그담주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주차</a:t>
            </a:r>
            <a:r>
              <a:rPr lang="en-US" altLang="ko-KR" baseline="0" dirty="0" smtClean="0"/>
              <a:t>; </a:t>
            </a:r>
            <a:r>
              <a:rPr lang="ko-KR" altLang="en-US" baseline="0" dirty="0" err="1" smtClean="0"/>
              <a:t>착수발표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중간발표 합치고 </a:t>
            </a:r>
            <a:r>
              <a:rPr lang="en-US" altLang="ko-KR" baseline="0" dirty="0" smtClean="0"/>
              <a:t>+ raw date  </a:t>
            </a:r>
            <a:r>
              <a:rPr lang="ko-KR" altLang="en-US" baseline="0" dirty="0" smtClean="0"/>
              <a:t>발표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BA62-08E0-4EA1-8523-8AC7DB5C99D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67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48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54D03A-BC24-4E0F-AAF3-73AD03580B4F}"/>
              </a:ext>
            </a:extLst>
          </p:cNvPr>
          <p:cNvSpPr/>
          <p:nvPr userDrawn="1"/>
        </p:nvSpPr>
        <p:spPr>
          <a:xfrm>
            <a:off x="0" y="6453336"/>
            <a:ext cx="1926283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8D8C1E-B9A5-41BA-B4C3-33D4B4E37863}"/>
              </a:ext>
            </a:extLst>
          </p:cNvPr>
          <p:cNvSpPr/>
          <p:nvPr userDrawn="1"/>
        </p:nvSpPr>
        <p:spPr>
          <a:xfrm>
            <a:off x="4374555" y="6453336"/>
            <a:ext cx="5531445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404664"/>
            <a:ext cx="9900000" cy="504056"/>
          </a:xfrm>
          <a:prstGeom prst="rect">
            <a:avLst/>
          </a:prstGeom>
          <a:gradFill flip="none" rotWithShape="1">
            <a:gsLst>
              <a:gs pos="0">
                <a:srgbClr val="2B4149">
                  <a:alpha val="80000"/>
                </a:srgbClr>
              </a:gs>
              <a:gs pos="53000">
                <a:srgbClr val="2B4149">
                  <a:alpha val="80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560" y="25374"/>
            <a:ext cx="9561600" cy="346050"/>
          </a:xfrm>
        </p:spPr>
        <p:txBody>
          <a:bodyPr>
            <a:noAutofit/>
          </a:bodyPr>
          <a:lstStyle>
            <a:lvl1pPr algn="r">
              <a:defRPr sz="16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26083" y="440792"/>
            <a:ext cx="9217248" cy="431800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782833" y="6462572"/>
            <a:ext cx="2310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71FAD8C-6016-44C5-9994-0174CF6EA246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98CC0F-B5E1-46FC-AEF2-8EBDCE195B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96" b="93204" l="5250" r="95000">
                        <a14:foregroundMark x1="5250" y1="35922" x2="5250" y2="35922"/>
                        <a14:foregroundMark x1="17250" y1="56311" x2="17250" y2="56311"/>
                        <a14:foregroundMark x1="30250" y1="50485" x2="30250" y2="50485"/>
                        <a14:foregroundMark x1="42000" y1="50485" x2="42000" y2="50485"/>
                        <a14:foregroundMark x1="52500" y1="50485" x2="52500" y2="50485"/>
                        <a14:foregroundMark x1="60250" y1="53398" x2="60250" y2="53398"/>
                        <a14:foregroundMark x1="60250" y1="33981" x2="60250" y2="33981"/>
                        <a14:foregroundMark x1="59750" y1="36893" x2="59750" y2="36893"/>
                        <a14:foregroundMark x1="59500" y1="33010" x2="59500" y2="33010"/>
                        <a14:foregroundMark x1="60750" y1="52427" x2="60750" y2="52427"/>
                        <a14:foregroundMark x1="59500" y1="52427" x2="59500" y2="52427"/>
                        <a14:foregroundMark x1="60250" y1="54369" x2="60250" y2="54369"/>
                        <a14:foregroundMark x1="60000" y1="37864" x2="60000" y2="37864"/>
                        <a14:foregroundMark x1="64250" y1="91262" x2="64250" y2="91262"/>
                        <a14:foregroundMark x1="79000" y1="93204" x2="79000" y2="93204"/>
                        <a14:foregroundMark x1="85500" y1="93204" x2="85500" y2="93204"/>
                        <a14:foregroundMark x1="90250" y1="30097" x2="90250" y2="30097"/>
                        <a14:foregroundMark x1="94250" y1="25243" x2="94250" y2="25243"/>
                        <a14:foregroundMark x1="95000" y1="8738" x2="95000" y2="8738"/>
                        <a14:foregroundMark x1="91750" y1="10680" x2="91750" y2="10680"/>
                        <a14:foregroundMark x1="89500" y1="6796" x2="89500" y2="6796"/>
                        <a14:foregroundMark x1="89250" y1="14563" x2="89250" y2="14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149" y="416062"/>
            <a:ext cx="1624972" cy="4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2348880"/>
            <a:ext cx="9906000" cy="828000"/>
          </a:xfrm>
          <a:prstGeom prst="rect">
            <a:avLst/>
          </a:prstGeom>
          <a:solidFill>
            <a:srgbClr val="2B41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045553" y="2358505"/>
            <a:ext cx="48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8563025" y="3102065"/>
            <a:ext cx="1342561" cy="70813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950619" y="2420387"/>
            <a:ext cx="4824536" cy="647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501094" y="3346846"/>
            <a:ext cx="4274061" cy="936625"/>
          </a:xfrm>
          <a:prstGeom prst="rect">
            <a:avLst/>
          </a:prstGeom>
        </p:spPr>
        <p:txBody>
          <a:bodyPr anchor="t"/>
          <a:lstStyle>
            <a:lvl1pPr marL="269875" indent="-269875">
              <a:lnSpc>
                <a:spcPct val="150000"/>
              </a:lnSpc>
              <a:buFont typeface="+mj-lt"/>
              <a:buAutoNum type="arabicPeriod"/>
              <a:defRPr sz="1600" b="1"/>
            </a:lvl1pPr>
            <a:lvl2pPr marL="457200" indent="0">
              <a:lnSpc>
                <a:spcPct val="150000"/>
              </a:lnSpc>
              <a:buFont typeface="+mj-lt"/>
              <a:buNone/>
              <a:defRPr sz="1400" b="1"/>
            </a:lvl2pPr>
            <a:lvl3pPr marL="1371600" indent="-457200">
              <a:buFont typeface="+mj-lt"/>
              <a:buAutoNum type="arabicPeriod"/>
              <a:defRPr sz="1200" b="1"/>
            </a:lvl3pPr>
            <a:lvl4pPr marL="1828800" indent="-457200">
              <a:buFont typeface="+mj-lt"/>
              <a:buAutoNum type="arabicPeriod"/>
              <a:defRPr sz="1100" b="1"/>
            </a:lvl4pPr>
            <a:lvl5pPr marL="2286000" indent="-457200">
              <a:buFont typeface="+mj-lt"/>
              <a:buAutoNum type="arabicPeriod"/>
              <a:defRPr sz="11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6453336"/>
            <a:ext cx="1926283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4374555" y="6453336"/>
            <a:ext cx="5531445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88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453336"/>
            <a:ext cx="1926283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374555" y="6453336"/>
            <a:ext cx="5531445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-1"/>
            <a:ext cx="9906000" cy="6858001"/>
          </a:xfrm>
          <a:prstGeom prst="rect">
            <a:avLst/>
          </a:prstGeom>
          <a:solidFill>
            <a:srgbClr val="2B41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870284" y="1564009"/>
            <a:ext cx="6147429" cy="3823521"/>
          </a:xfrm>
          <a:prstGeom prst="rect">
            <a:avLst/>
          </a:prstGeom>
          <a:blipFill dpi="0" rotWithShape="1">
            <a:blip r:embed="rId2" cstate="email">
              <a:alphaModFix amt="1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453336"/>
            <a:ext cx="846163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9059837" y="6453336"/>
            <a:ext cx="846163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594" y="0"/>
            <a:ext cx="9918957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3728864" y="-1"/>
            <a:ext cx="6192688" cy="6858001"/>
          </a:xfrm>
          <a:prstGeom prst="rect">
            <a:avLst/>
          </a:prstGeom>
          <a:solidFill>
            <a:srgbClr val="2B414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8"/>
          <p:cNvSpPr txBox="1"/>
          <p:nvPr userDrawn="1"/>
        </p:nvSpPr>
        <p:spPr>
          <a:xfrm>
            <a:off x="3872880" y="764704"/>
            <a:ext cx="2041984" cy="596612"/>
          </a:xfrm>
          <a:prstGeom prst="rect">
            <a:avLst/>
          </a:prstGeom>
          <a:noFill/>
        </p:spPr>
        <p:txBody>
          <a:bodyPr wrap="none" lIns="103163" tIns="51581" rIns="103163" bIns="51581" rtlCol="0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DC551E"/>
                </a:solidFill>
                <a:latin typeface="Calibri" panose="020F0502020204030204" pitchFamily="34" charset="0"/>
                <a:ea typeface="나눔고딕" panose="020D0604000000000000" pitchFamily="50" charset="-127"/>
              </a:rPr>
              <a:t>C</a:t>
            </a:r>
            <a:r>
              <a:rPr lang="en-US" altLang="ko-KR" sz="3200" b="1" dirty="0">
                <a:solidFill>
                  <a:schemeClr val="bg1"/>
                </a:solidFill>
                <a:latin typeface="Calibri" panose="020F0502020204030204" pitchFamily="34" charset="0"/>
                <a:ea typeface="나눔고딕" panose="020D0604000000000000" pitchFamily="50" charset="-127"/>
              </a:rPr>
              <a:t>ONTENTS</a:t>
            </a:r>
            <a:endParaRPr lang="ko-KR" altLang="en-US" sz="3200" b="1" dirty="0">
              <a:solidFill>
                <a:schemeClr val="bg1"/>
              </a:solidFill>
              <a:latin typeface="Calibri" panose="020F0502020204030204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8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921552" cy="6858001"/>
          </a:xfrm>
          <a:prstGeom prst="rect">
            <a:avLst/>
          </a:prstGeom>
          <a:solidFill>
            <a:srgbClr val="2B41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04528" y="548681"/>
            <a:ext cx="3240360" cy="846997"/>
          </a:xfrm>
          <a:prstGeom prst="rect">
            <a:avLst/>
          </a:prstGeom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4800" kern="0" dirty="0">
                <a:solidFill>
                  <a:schemeClr val="bg1"/>
                </a:solidFill>
                <a:latin typeface="Calibri" panose="020F0502020204030204" pitchFamily="34" charset="0"/>
                <a:ea typeface="HY헤드라인M" pitchFamily="18" charset="-127"/>
              </a:rPr>
              <a:t>Q &amp; A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2941656"/>
            <a:ext cx="9906000" cy="739276"/>
          </a:xfrm>
          <a:prstGeom prst="rect">
            <a:avLst/>
          </a:prstGeom>
          <a:effectLst>
            <a:outerShdw dist="50800" dir="3000000" sx="1000" sy="1000" algn="ctr" rotWithShape="0">
              <a:srgbClr val="000000"/>
            </a:outerShdw>
          </a:effectLst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1238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C796D2-A3F5-425B-AB08-DF2E2CF02592}"/>
              </a:ext>
            </a:extLst>
          </p:cNvPr>
          <p:cNvSpPr/>
          <p:nvPr userDrawn="1"/>
        </p:nvSpPr>
        <p:spPr>
          <a:xfrm>
            <a:off x="9119099" y="6425298"/>
            <a:ext cx="582944" cy="25244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spcCol="0" rtlCol="0" anchor="t">
            <a:spAutoFit/>
          </a:bodyPr>
          <a:lstStyle/>
          <a:p>
            <a:pPr algn="ctr" latinLnBrk="0">
              <a:lnSpc>
                <a:spcPct val="170000"/>
              </a:lnSpc>
            </a:pPr>
            <a:fld id="{060AE5D2-4EF2-46C5-B8EA-C5CDEE276A9F}" type="slidenum">
              <a:rPr lang="en-US" altLang="ko-KR" sz="1099" b="0" spc="-30" smtClean="0">
                <a:solidFill>
                  <a:srgbClr val="BCA48A"/>
                </a:solidFill>
                <a:latin typeface="+mj-ea"/>
                <a:ea typeface="+mj-ea"/>
                <a:cs typeface="Arial" panose="020B0604020202020204" pitchFamily="34" charset="0"/>
              </a:rPr>
              <a:t>‹#›</a:t>
            </a:fld>
            <a:endParaRPr lang="en-US" altLang="ko-KR" sz="1099" b="0" spc="-30" dirty="0">
              <a:solidFill>
                <a:srgbClr val="BCA48A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57CAA1-7B9D-406C-9AAD-AF349265CF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76" y="368467"/>
            <a:ext cx="1288040" cy="28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18154D-DE53-4F88-A8ED-E39FBB61D2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479"/>
            <a:ext cx="9901238" cy="721571"/>
          </a:xfrm>
          <a:prstGeom prst="rect">
            <a:avLst/>
          </a:prstGeom>
        </p:spPr>
        <p:txBody>
          <a:bodyPr lIns="648000" tIns="288000" rIns="0" bIns="0">
            <a:spAutoFit/>
          </a:bodyPr>
          <a:lstStyle>
            <a:lvl1pPr>
              <a:defRPr lang="ko-KR" altLang="en-US" sz="2799" b="0" kern="1200" spc="-8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텍스트 개체 틀 28">
            <a:extLst>
              <a:ext uri="{FF2B5EF4-FFF2-40B4-BE49-F238E27FC236}">
                <a16:creationId xmlns:a16="http://schemas.microsoft.com/office/drawing/2014/main" id="{29B83C39-3683-4651-982E-6D5E8A8B40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24164"/>
            <a:ext cx="9901238" cy="369204"/>
          </a:xfrm>
          <a:prstGeom prst="rect">
            <a:avLst/>
          </a:prstGeom>
        </p:spPr>
        <p:txBody>
          <a:bodyPr wrap="square" lIns="504000" anchor="ctr">
            <a:spAutoFit/>
          </a:bodyPr>
          <a:lstStyle>
            <a:lvl1pPr marL="0" indent="0">
              <a:buNone/>
              <a:defRPr sz="1799" b="0" spc="-150" baseline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9" name="텍스트 개체 틀 28">
            <a:extLst>
              <a:ext uri="{FF2B5EF4-FFF2-40B4-BE49-F238E27FC236}">
                <a16:creationId xmlns:a16="http://schemas.microsoft.com/office/drawing/2014/main" id="{6DE69044-571E-4898-967C-752E79699B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67036" y="-12247"/>
            <a:ext cx="4034202" cy="338426"/>
          </a:xfrm>
          <a:prstGeom prst="rect">
            <a:avLst/>
          </a:prstGeom>
        </p:spPr>
        <p:txBody>
          <a:bodyPr wrap="square" lIns="540000" rIns="216000" anchor="ctr">
            <a:spAutoFit/>
          </a:bodyPr>
          <a:lstStyle>
            <a:lvl1pPr marL="0" indent="0" algn="r">
              <a:buNone/>
              <a:defRPr lang="ko-KR" altLang="en-US" sz="1599" b="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20509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062" y="274638"/>
            <a:ext cx="89111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050" name="Picture 2" descr="D:\Work 이미지\01 로고 CI\ci_02.gif"/>
          <p:cNvPicPr>
            <a:picLocks noChangeAspect="1" noChangeArrowheads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67719" b="61483"/>
          <a:stretch/>
        </p:blipFill>
        <p:spPr bwMode="auto">
          <a:xfrm>
            <a:off x="63700" y="6453336"/>
            <a:ext cx="794084" cy="34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4B11C7-8AA9-4A67-88C6-C2ECF235CE3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52" y="6563914"/>
            <a:ext cx="1008112" cy="2494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9" r:id="rId3"/>
    <p:sldLayoutId id="2147483671" r:id="rId4"/>
    <p:sldLayoutId id="2147483657" r:id="rId5"/>
    <p:sldLayoutId id="2147483672" r:id="rId6"/>
    <p:sldLayoutId id="2147483656" r:id="rId7"/>
    <p:sldLayoutId id="2147483675" r:id="rId8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F0A2D5-D1B4-43BC-81C5-9A62C26543FC}"/>
              </a:ext>
            </a:extLst>
          </p:cNvPr>
          <p:cNvSpPr/>
          <p:nvPr/>
        </p:nvSpPr>
        <p:spPr>
          <a:xfrm>
            <a:off x="-6324" y="1596069"/>
            <a:ext cx="9906000" cy="613087"/>
          </a:xfrm>
          <a:prstGeom prst="rect">
            <a:avLst/>
          </a:prstGeom>
          <a:effectLst>
            <a:outerShdw dist="50800" dir="3000000" sx="1000" sy="1000" algn="ctr" rotWithShape="0">
              <a:srgbClr val="000000"/>
            </a:outerShdw>
          </a:effectLst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2018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년 </a:t>
            </a: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IP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R&amp;D 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전략지원사업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C04189-9B5D-4A0D-AC4C-7C9BAB5B8A51}"/>
              </a:ext>
            </a:extLst>
          </p:cNvPr>
          <p:cNvCxnSpPr/>
          <p:nvPr/>
        </p:nvCxnSpPr>
        <p:spPr>
          <a:xfrm>
            <a:off x="608194" y="1268760"/>
            <a:ext cx="8658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149058-DFEE-4C79-8757-502327156FBD}"/>
              </a:ext>
            </a:extLst>
          </p:cNvPr>
          <p:cNvCxnSpPr/>
          <p:nvPr/>
        </p:nvCxnSpPr>
        <p:spPr>
          <a:xfrm>
            <a:off x="608194" y="3284984"/>
            <a:ext cx="8658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606EF4-861E-4BEF-825F-D8F5F56B99E2}"/>
              </a:ext>
            </a:extLst>
          </p:cNvPr>
          <p:cNvSpPr/>
          <p:nvPr/>
        </p:nvSpPr>
        <p:spPr>
          <a:xfrm>
            <a:off x="-6324" y="2501139"/>
            <a:ext cx="9906000" cy="423805"/>
          </a:xfrm>
          <a:prstGeom prst="rect">
            <a:avLst/>
          </a:prstGeom>
          <a:effectLst>
            <a:outerShdw dist="50800" dir="3000000" sx="1000" sy="1000" algn="ctr" rotWithShape="0">
              <a:srgbClr val="000000"/>
            </a:outerShdw>
          </a:effectLst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리얼감 포스피드백 연구개발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10893-E115-4671-9031-200FDC192B40}"/>
              </a:ext>
            </a:extLst>
          </p:cNvPr>
          <p:cNvSpPr/>
          <p:nvPr/>
        </p:nvSpPr>
        <p:spPr>
          <a:xfrm>
            <a:off x="-6324" y="4282553"/>
            <a:ext cx="9906000" cy="486899"/>
          </a:xfrm>
          <a:prstGeom prst="rect">
            <a:avLst/>
          </a:prstGeom>
          <a:effectLst>
            <a:outerShdw dist="50800" dir="3000000" sx="1000" sy="1000" algn="ctr" rotWithShape="0">
              <a:srgbClr val="000000"/>
            </a:outerShdw>
          </a:effectLst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[4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주차 회의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/ 07.06]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75FFD7-06C0-4EE8-B336-7AB8A4A8E2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10" y="6453336"/>
            <a:ext cx="1328389" cy="3287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887A01-680F-466B-82BA-D61C0A8AE3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66" y="6412940"/>
            <a:ext cx="1328389" cy="3024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E83C05-0F6E-4A19-B8E5-0E3B92F33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29" y="6460951"/>
            <a:ext cx="819150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9B6763-B388-43FE-88A8-1BA2D880F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659" y="6443209"/>
            <a:ext cx="1709167" cy="3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26485" y="2420387"/>
            <a:ext cx="6048670" cy="647700"/>
          </a:xfrm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환경 분석 및 과제 기술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400" dirty="0"/>
              <a:t>환경 분석</a:t>
            </a:r>
            <a:endParaRPr lang="en-US" altLang="ko-KR" sz="1400" dirty="0"/>
          </a:p>
          <a:p>
            <a:r>
              <a:rPr lang="ko-KR" altLang="en-US" sz="1400" dirty="0"/>
              <a:t>타사 </a:t>
            </a:r>
            <a:r>
              <a:rPr lang="ko-KR" altLang="en-US" sz="1400" dirty="0" err="1"/>
              <a:t>엑소스켈레톤</a:t>
            </a:r>
            <a:r>
              <a:rPr lang="ko-KR" altLang="en-US" sz="1400" dirty="0"/>
              <a:t> 탑재 클러치 검토</a:t>
            </a:r>
            <a:r>
              <a:rPr lang="en-US" altLang="ko-KR" sz="1400" dirty="0"/>
              <a:t>(</a:t>
            </a:r>
            <a:r>
              <a:rPr lang="ko-KR" altLang="en-US" sz="1400" dirty="0"/>
              <a:t>엑셀파일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인터페이스 관련 자사 특허</a:t>
            </a:r>
            <a:endParaRPr lang="en-US" altLang="ko-KR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EB1DBE-4086-4C6F-9839-152EBC10FEFA}"/>
              </a:ext>
            </a:extLst>
          </p:cNvPr>
          <p:cNvCxnSpPr>
            <a:cxnSpLocks/>
          </p:cNvCxnSpPr>
          <p:nvPr/>
        </p:nvCxnSpPr>
        <p:spPr>
          <a:xfrm>
            <a:off x="5454675" y="3500438"/>
            <a:ext cx="0" cy="648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0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B057A-66CF-437C-99A9-BF8A710AA979}"/>
              </a:ext>
            </a:extLst>
          </p:cNvPr>
          <p:cNvSpPr/>
          <p:nvPr/>
        </p:nvSpPr>
        <p:spPr>
          <a:xfrm>
            <a:off x="198091" y="2811883"/>
            <a:ext cx="7461347" cy="3605325"/>
          </a:xfrm>
          <a:prstGeom prst="rect">
            <a:avLst/>
          </a:prstGeom>
          <a:noFill/>
          <a:ln w="15875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8" tIns="107948" rIns="107948" bIns="107948" rtlCol="0" anchor="t" anchorCtr="0"/>
          <a:lstStyle/>
          <a:p>
            <a:pPr marL="171364" indent="-171364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00" u="sng" dirty="0">
                <a:solidFill>
                  <a:schemeClr val="tx1"/>
                </a:solidFill>
              </a:rPr>
              <a:t>미국 </a:t>
            </a:r>
            <a:r>
              <a:rPr lang="en-US" altLang="ko-KR" sz="1100" u="sng" dirty="0">
                <a:solidFill>
                  <a:schemeClr val="tx1"/>
                </a:solidFill>
              </a:rPr>
              <a:t>Facebook </a:t>
            </a:r>
            <a:r>
              <a:rPr lang="ko-KR" altLang="en-US" sz="1100" u="sng" dirty="0">
                <a:solidFill>
                  <a:schemeClr val="tx1"/>
                </a:solidFill>
              </a:rPr>
              <a:t>사</a:t>
            </a:r>
            <a:r>
              <a:rPr lang="en-US" altLang="ko-KR" sz="1100" u="sng" dirty="0">
                <a:solidFill>
                  <a:schemeClr val="tx1"/>
                </a:solidFill>
              </a:rPr>
              <a:t>,  </a:t>
            </a:r>
            <a:r>
              <a:rPr lang="ko-KR" altLang="en-US" sz="1100" u="sng" dirty="0">
                <a:solidFill>
                  <a:schemeClr val="tx1"/>
                </a:solidFill>
              </a:rPr>
              <a:t>포스 피드백을 제공하는 착용형 컨트롤러를 개발하는 미국 </a:t>
            </a:r>
            <a:r>
              <a:rPr lang="en-US" altLang="ko-KR" sz="1100" u="sng" dirty="0" err="1">
                <a:solidFill>
                  <a:schemeClr val="tx1"/>
                </a:solidFill>
              </a:rPr>
              <a:t>Novint</a:t>
            </a:r>
            <a:r>
              <a:rPr lang="en-US" altLang="ko-KR" sz="1100" u="sng" dirty="0">
                <a:solidFill>
                  <a:schemeClr val="tx1"/>
                </a:solidFill>
              </a:rPr>
              <a:t> Technologies</a:t>
            </a:r>
            <a:r>
              <a:rPr lang="ko-KR" altLang="en-US" sz="1100" u="sng" dirty="0">
                <a:solidFill>
                  <a:schemeClr val="tx1"/>
                </a:solidFill>
              </a:rPr>
              <a:t>사 로부터 특허를 취득</a:t>
            </a:r>
            <a:endParaRPr lang="en-US" altLang="ko-KR" sz="1100" u="sng" dirty="0">
              <a:solidFill>
                <a:schemeClr val="tx1"/>
              </a:solidFill>
            </a:endParaRPr>
          </a:p>
          <a:p>
            <a:pPr marL="171364" indent="-171364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tx1"/>
                </a:solidFill>
              </a:rPr>
              <a:t>일본 </a:t>
            </a:r>
            <a:r>
              <a:rPr lang="en-US" altLang="ko-KR" sz="1100" dirty="0" err="1">
                <a:solidFill>
                  <a:schemeClr val="tx1"/>
                </a:solidFill>
              </a:rPr>
              <a:t>Exiii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팔목의 움직임에 포스 피드백을 제공하는 착용형 </a:t>
            </a:r>
            <a:r>
              <a:rPr lang="en-US" altLang="ko-KR" sz="1100" dirty="0">
                <a:solidFill>
                  <a:schemeClr val="tx1"/>
                </a:solidFill>
              </a:rPr>
              <a:t>VR </a:t>
            </a:r>
            <a:r>
              <a:rPr lang="ko-KR" altLang="en-US" sz="1100" dirty="0">
                <a:solidFill>
                  <a:schemeClr val="tx1"/>
                </a:solidFill>
              </a:rPr>
              <a:t>글러브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364" indent="-171364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tx1"/>
                </a:solidFill>
              </a:rPr>
              <a:t>일본 </a:t>
            </a:r>
            <a:r>
              <a:rPr lang="en-US" altLang="ko-KR" sz="1100" dirty="0" err="1">
                <a:solidFill>
                  <a:schemeClr val="tx1"/>
                </a:solidFill>
              </a:rPr>
              <a:t>Exiii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엄지 손가락과 나머지 네 손가락의 움직임을 </a:t>
            </a:r>
            <a:r>
              <a:rPr lang="ko-KR" altLang="en-US" sz="1100" dirty="0" err="1">
                <a:solidFill>
                  <a:schemeClr val="tx1"/>
                </a:solidFill>
              </a:rPr>
              <a:t>캡쳐하고</a:t>
            </a:r>
            <a:r>
              <a:rPr lang="ko-KR" altLang="en-US" sz="1100" dirty="0">
                <a:solidFill>
                  <a:schemeClr val="tx1"/>
                </a:solidFill>
              </a:rPr>
              <a:t> 포스 피드백을 제공하는 글러브 장치 개발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364" indent="-171364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tx1"/>
                </a:solidFill>
              </a:rPr>
              <a:t>중국 </a:t>
            </a:r>
            <a:r>
              <a:rPr lang="en-US" altLang="ko-KR" sz="1100" dirty="0" err="1">
                <a:solidFill>
                  <a:schemeClr val="tx1"/>
                </a:solidFill>
              </a:rPr>
              <a:t>Dexta</a:t>
            </a:r>
            <a:r>
              <a:rPr lang="en-US" altLang="ko-KR" sz="1100" dirty="0">
                <a:solidFill>
                  <a:schemeClr val="tx1"/>
                </a:solidFill>
              </a:rPr>
              <a:t> Robotics </a:t>
            </a:r>
            <a:r>
              <a:rPr lang="ko-KR" altLang="en-US" sz="1100" dirty="0">
                <a:solidFill>
                  <a:schemeClr val="tx1"/>
                </a:solidFill>
              </a:rPr>
              <a:t>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손 움직임의 전체 범위를 캡처하고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포스 피드백을 제공하는 글러브 장치 개발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364" indent="-171364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FF0000"/>
                </a:solidFill>
              </a:rPr>
              <a:t>미국 </a:t>
            </a:r>
            <a:r>
              <a:rPr lang="en-US" altLang="ko-KR" sz="1100" dirty="0" err="1">
                <a:solidFill>
                  <a:srgbClr val="FF0000"/>
                </a:solidFill>
              </a:rPr>
              <a:t>HaptX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AxonVR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사</a:t>
            </a:r>
            <a:r>
              <a:rPr lang="en-US" altLang="ko-KR" sz="1100" dirty="0">
                <a:solidFill>
                  <a:srgbClr val="FF0000"/>
                </a:solidFill>
              </a:rPr>
              <a:t>,  </a:t>
            </a:r>
            <a:r>
              <a:rPr lang="ko-KR" altLang="en-US" sz="1100" dirty="0" err="1">
                <a:solidFill>
                  <a:srgbClr val="FF0000"/>
                </a:solidFill>
              </a:rPr>
              <a:t>미세공압을</a:t>
            </a:r>
            <a:r>
              <a:rPr lang="ko-KR" altLang="en-US" sz="1100" dirty="0">
                <a:solidFill>
                  <a:srgbClr val="FF0000"/>
                </a:solidFill>
              </a:rPr>
              <a:t> 사용하여 손가락에 대한 포스 피드백을 제공하는 </a:t>
            </a:r>
            <a:r>
              <a:rPr lang="en-US" altLang="ko-KR" sz="1100" dirty="0">
                <a:solidFill>
                  <a:srgbClr val="FF0000"/>
                </a:solidFill>
              </a:rPr>
              <a:t>VR </a:t>
            </a:r>
            <a:r>
              <a:rPr lang="ko-KR" altLang="en-US" sz="1100" dirty="0">
                <a:solidFill>
                  <a:srgbClr val="FF0000"/>
                </a:solidFill>
              </a:rPr>
              <a:t>글러브 장치 개발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364" indent="-171364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FF0000"/>
                </a:solidFill>
              </a:rPr>
              <a:t>미국 </a:t>
            </a:r>
            <a:r>
              <a:rPr lang="en-US" altLang="ko-KR" sz="1100" dirty="0" err="1">
                <a:solidFill>
                  <a:srgbClr val="FF0000"/>
                </a:solidFill>
              </a:rPr>
              <a:t>Vrgluv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사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손가락 위치와 그립강도를 결정하여 포스 피드백을 제공하는 글러브 장치 개발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스타트업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364" indent="-171364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FF0000"/>
                </a:solidFill>
              </a:rPr>
              <a:t>미국 </a:t>
            </a:r>
            <a:r>
              <a:rPr lang="en-US" altLang="ko-KR" sz="1100" dirty="0" err="1">
                <a:solidFill>
                  <a:srgbClr val="FF0000"/>
                </a:solidFill>
              </a:rPr>
              <a:t>CyberGlove</a:t>
            </a:r>
            <a:r>
              <a:rPr lang="en-US" altLang="ko-KR" sz="1100" dirty="0">
                <a:solidFill>
                  <a:srgbClr val="FF0000"/>
                </a:solidFill>
              </a:rPr>
              <a:t> Systems </a:t>
            </a:r>
            <a:r>
              <a:rPr lang="ko-KR" altLang="en-US" sz="1100" dirty="0">
                <a:solidFill>
                  <a:srgbClr val="FF0000"/>
                </a:solidFill>
              </a:rPr>
              <a:t>사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팔 및 손에 포스 피드백을 제공하는 외골격 장치 및 글러브 장치를 개발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5DEAAAD-CDEF-4F91-B5FE-E624A411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IP-R&amp;D 4</a:t>
            </a:r>
            <a:r>
              <a:rPr lang="ko-KR" altLang="en-US" dirty="0"/>
              <a:t>차 회의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890769-691A-4837-AEC3-3F82312A9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포스 피드백 경쟁사 개발동향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7654FF-F276-498C-8532-11F994B3E40D}"/>
              </a:ext>
            </a:extLst>
          </p:cNvPr>
          <p:cNvSpPr txBox="1"/>
          <p:nvPr/>
        </p:nvSpPr>
        <p:spPr>
          <a:xfrm>
            <a:off x="126083" y="971614"/>
            <a:ext cx="6207053" cy="36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99" dirty="0"/>
              <a:t>■</a:t>
            </a:r>
            <a:r>
              <a:rPr lang="ko-KR" altLang="en-US" sz="1799" dirty="0"/>
              <a:t> 착용형 포스 피드백 장치의 경쟁사 개발 동향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F32AA-09AA-4BC7-99F3-4AACDD1760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83" y="2870389"/>
            <a:ext cx="1873785" cy="1054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FDE1E0-2261-4033-8A3B-86BCA936C7A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56" y="1523125"/>
            <a:ext cx="1789314" cy="12571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269F61-1203-468B-8DE2-9AECDCE58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78" y="1488831"/>
            <a:ext cx="1828523" cy="11748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9CF7A2-17D0-4CFF-921D-27EB595B307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56" y="3944426"/>
            <a:ext cx="1940316" cy="10685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64D99B-708F-420D-B419-5BD1EAE3D1C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37" y="1514022"/>
            <a:ext cx="2860701" cy="11168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54DEBD-3940-42B9-B34F-3F59DEB32E5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78" y="1523125"/>
            <a:ext cx="1965967" cy="111680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196253A-80C3-4372-9F14-F675FE8E62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19" y="5161717"/>
            <a:ext cx="1178157" cy="14726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A9568C-A2E7-4CB4-8DC9-0524A7C00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8185" y="411233"/>
            <a:ext cx="2253053" cy="4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ACA19-961C-4541-BF84-1CAC4D0516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포스 피드백 경쟁사 특허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70DF0D-A6A7-4428-BB92-A1A07CC09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33715"/>
              </p:ext>
            </p:extLst>
          </p:nvPr>
        </p:nvGraphicFramePr>
        <p:xfrm>
          <a:off x="250559" y="966015"/>
          <a:ext cx="9561601" cy="5451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588">
                  <a:extLst>
                    <a:ext uri="{9D8B030D-6E8A-4147-A177-3AD203B41FA5}">
                      <a16:colId xmlns:a16="http://schemas.microsoft.com/office/drawing/2014/main" val="212879679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2311429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502561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3314347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02998577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94679569"/>
                    </a:ext>
                  </a:extLst>
                </a:gridCol>
                <a:gridCol w="1693189">
                  <a:extLst>
                    <a:ext uri="{9D8B030D-6E8A-4147-A177-3AD203B41FA5}">
                      <a16:colId xmlns:a16="http://schemas.microsoft.com/office/drawing/2014/main" val="709565834"/>
                    </a:ext>
                  </a:extLst>
                </a:gridCol>
              </a:tblGrid>
              <a:tr h="25286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연번</a:t>
                      </a:r>
                      <a:endParaRPr 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u="none" strike="noStrike" dirty="0">
                          <a:effectLst/>
                        </a:rPr>
                        <a:t>회사명</a:t>
                      </a:r>
                      <a:endParaRPr 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  <a:endParaRPr 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b="1" u="none" strike="noStrike" dirty="0">
                          <a:effectLst/>
                        </a:rPr>
                        <a:t>출원번호(출원일)</a:t>
                      </a:r>
                      <a:endParaRPr 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sz="900" b="1" u="none" strike="noStrike" dirty="0">
                          <a:effectLst/>
                        </a:rPr>
                        <a:t>등록번호(등록일)</a:t>
                      </a:r>
                      <a:endParaRPr 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포인트</a:t>
                      </a:r>
                      <a:endParaRPr 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sz="900" b="1" u="none" strike="noStrike" dirty="0">
                          <a:effectLst/>
                        </a:rPr>
                        <a:t>비고</a:t>
                      </a:r>
                      <a:endParaRPr 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022930"/>
                  </a:ext>
                </a:extLst>
              </a:tr>
              <a:tr h="6937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FACEBOOK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Novint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Technologies)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XIO exoskeleton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US14/194047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US9299230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 피드백제어기가 결합되는 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손목모듈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그립모듈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그립모듈에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그립부착물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결합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592047"/>
                  </a:ext>
                </a:extLst>
              </a:tr>
              <a:tr h="42492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Exiii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EXOS</a:t>
                      </a: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JP2015-030725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공개번호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JP2016-15042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지지부품을 연결하는 </a:t>
                      </a:r>
                      <a:r>
                        <a:rPr lang="en-US" altLang="ko-K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절링크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절링크를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변위하는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변위부품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갖추는 관절기구 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손의 자유로운 움직임이 가능한 관절기구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47932"/>
                  </a:ext>
                </a:extLst>
              </a:tr>
              <a:tr h="612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JP2014-140526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공개번호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JP2016-52474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구동수단에 기초하여 제어되는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기기의 동작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임의의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생체 신호화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대응관계를 설정하고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기기의 동작을 결정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구동신호를 기기에 송신</a:t>
                      </a:r>
                      <a:endParaRPr lang="ko-KR" sz="90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기기의 제어에 초점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850191"/>
                  </a:ext>
                </a:extLst>
              </a:tr>
              <a:tr h="433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Exos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Wrist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JP2016-213474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공개번호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JP2018-073190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엄지손가락 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손가락 유지부를 구비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엄지 손가락 유지부를 </a:t>
                      </a:r>
                      <a:r>
                        <a:rPr lang="en-US" altLang="ko-K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축회동하는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회동기기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갖춘 장착 장치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모터에의 의한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역감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4083"/>
                  </a:ext>
                </a:extLst>
              </a:tr>
              <a:tr h="42492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Dexta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Robotics 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Dexmo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US14/459594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US9342151</a:t>
                      </a:r>
                      <a:endParaRPr lang="ko-KR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링크에 결합된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엄지 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센서모듈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en-US" altLang="ko-K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핑거센서모듈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링크의 회전 조인트가 전기적으로 연결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되어 손동작을 포착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손동작을 센싱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76433"/>
                  </a:ext>
                </a:extLst>
              </a:tr>
              <a:tr h="424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US15/155220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공개번호 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US20160259417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 </a:t>
                      </a:r>
                      <a:r>
                        <a:rPr lang="ko-KR" altLang="en-US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피드백유닛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외골격의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베이스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마이크로 </a:t>
                      </a: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결합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가변힘을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출력하는 모터가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포스피드백유닛에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사용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07403"/>
                  </a:ext>
                </a:extLst>
              </a:tr>
              <a:tr h="8425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HaptX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AxonVR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HaptX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gloves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정식명칭 없음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US15 / 591019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공개번호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US20170242477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손에 착용되는 외골격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관한 것으로 </a:t>
                      </a:r>
                      <a:r>
                        <a:rPr lang="ko-KR" altLang="en-US" sz="9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손가락 위치를 변환하도록 구성된 센서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ko-KR" altLang="en-US" sz="900" b="1" i="0" u="sng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액추에이터에</a:t>
                      </a:r>
                      <a:r>
                        <a:rPr lang="ko-KR" altLang="en-US" sz="9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의해 관절이 구동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되며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신체부위에 압력을 가해 사용자를 자극</a:t>
                      </a: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전신슈트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적용기술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cf.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전신슈트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관련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US9904358, US9652037</a:t>
                      </a: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48550"/>
                  </a:ext>
                </a:extLst>
              </a:tr>
              <a:tr h="4987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Vrgluv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Vrgluv</a:t>
                      </a:r>
                      <a:endParaRPr lang="ko-KR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미공개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-KICKSTART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5141"/>
                  </a:ext>
                </a:extLst>
              </a:tr>
              <a:tr h="421289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CyberGlove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Systems 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CyberForce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US09/076617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US6042555 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000"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힘인가 수단이 힘줄에 힘을 인가하여 링크로 연결된 몸체에 </a:t>
                      </a:r>
                      <a:endParaRPr lang="en-US" altLang="ko-KR" sz="90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6000"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 및 모멘트를 인가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힘 전달 시스템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림크와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줄의 장력을 이용한 형태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IMMERSION(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모기업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특허소유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개의 패밀리특허</a:t>
                      </a: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4331"/>
                  </a:ext>
                </a:extLst>
              </a:tr>
              <a:tr h="42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Cybergrap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94233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07E7123-64A9-4F4B-859B-E68F6EE4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185" y="411233"/>
            <a:ext cx="2253053" cy="487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A78DE0-86A2-421A-A854-075E9DBF31D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36" y="1225707"/>
            <a:ext cx="1008112" cy="672075"/>
          </a:xfrm>
          <a:prstGeom prst="rect">
            <a:avLst/>
          </a:prstGeom>
        </p:spPr>
      </p:pic>
      <p:sp>
        <p:nvSpPr>
          <p:cNvPr id="9" name="제목 4">
            <a:extLst>
              <a:ext uri="{FF2B5EF4-FFF2-40B4-BE49-F238E27FC236}">
                <a16:creationId xmlns:a16="http://schemas.microsoft.com/office/drawing/2014/main" id="{B65FCEAB-4809-445E-A6D9-77E682D3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60" y="25374"/>
            <a:ext cx="9561600" cy="346050"/>
          </a:xfrm>
        </p:spPr>
        <p:txBody>
          <a:bodyPr/>
          <a:lstStyle/>
          <a:p>
            <a:r>
              <a:rPr lang="en-US" altLang="ko-KR" dirty="0"/>
              <a:t>IP-R&amp;D 4</a:t>
            </a:r>
            <a:r>
              <a:rPr lang="ko-KR" altLang="en-US" dirty="0"/>
              <a:t>차 회의</a:t>
            </a:r>
          </a:p>
        </p:txBody>
      </p:sp>
    </p:spTree>
    <p:extLst>
      <p:ext uri="{BB962C8B-B14F-4D97-AF65-F5344CB8AC3E}">
        <p14:creationId xmlns:p14="http://schemas.microsoft.com/office/powerpoint/2010/main" val="147603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4AB25-6231-44E8-B316-8A4BEE0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ACA19-961C-4541-BF84-1CAC4D0516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리얼감 특허 출원 현황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70DF0D-A6A7-4428-BB92-A1A07CC09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13618"/>
              </p:ext>
            </p:extLst>
          </p:nvPr>
        </p:nvGraphicFramePr>
        <p:xfrm>
          <a:off x="250559" y="1052736"/>
          <a:ext cx="9561601" cy="5112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588">
                  <a:extLst>
                    <a:ext uri="{9D8B030D-6E8A-4147-A177-3AD203B41FA5}">
                      <a16:colId xmlns:a16="http://schemas.microsoft.com/office/drawing/2014/main" val="2128796792"/>
                    </a:ext>
                  </a:extLst>
                </a:gridCol>
                <a:gridCol w="2735613">
                  <a:extLst>
                    <a:ext uri="{9D8B030D-6E8A-4147-A177-3AD203B41FA5}">
                      <a16:colId xmlns:a16="http://schemas.microsoft.com/office/drawing/2014/main" val="1423114297"/>
                    </a:ext>
                  </a:extLst>
                </a:gridCol>
                <a:gridCol w="1593600">
                  <a:extLst>
                    <a:ext uri="{9D8B030D-6E8A-4147-A177-3AD203B41FA5}">
                      <a16:colId xmlns:a16="http://schemas.microsoft.com/office/drawing/2014/main" val="1850256105"/>
                    </a:ext>
                  </a:extLst>
                </a:gridCol>
                <a:gridCol w="1593600">
                  <a:extLst>
                    <a:ext uri="{9D8B030D-6E8A-4147-A177-3AD203B41FA5}">
                      <a16:colId xmlns:a16="http://schemas.microsoft.com/office/drawing/2014/main" val="4029985778"/>
                    </a:ext>
                  </a:extLst>
                </a:gridCol>
                <a:gridCol w="1593600">
                  <a:extLst>
                    <a:ext uri="{9D8B030D-6E8A-4147-A177-3AD203B41FA5}">
                      <a16:colId xmlns:a16="http://schemas.microsoft.com/office/drawing/2014/main" val="294679569"/>
                    </a:ext>
                  </a:extLst>
                </a:gridCol>
                <a:gridCol w="1593600">
                  <a:extLst>
                    <a:ext uri="{9D8B030D-6E8A-4147-A177-3AD203B41FA5}">
                      <a16:colId xmlns:a16="http://schemas.microsoft.com/office/drawing/2014/main" val="709565834"/>
                    </a:ext>
                  </a:extLst>
                </a:gridCol>
              </a:tblGrid>
              <a:tr h="304700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dirty="0">
                          <a:effectLst/>
                        </a:rPr>
                        <a:t>연번</a:t>
                      </a:r>
                      <a:endParaRPr 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dirty="0">
                          <a:effectLst/>
                        </a:rPr>
                        <a:t>명칭</a:t>
                      </a:r>
                      <a:endParaRPr 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dirty="0">
                          <a:effectLst/>
                        </a:rPr>
                        <a:t>출원번호(출원일)</a:t>
                      </a:r>
                      <a:endParaRPr 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dirty="0">
                          <a:effectLst/>
                        </a:rPr>
                        <a:t>등록번호(등록일)</a:t>
                      </a:r>
                      <a:endParaRPr 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dirty="0">
                          <a:effectLst/>
                        </a:rPr>
                        <a:t>기술분야</a:t>
                      </a:r>
                      <a:endParaRPr 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dirty="0">
                          <a:effectLst/>
                        </a:rPr>
                        <a:t>비고</a:t>
                      </a:r>
                      <a:endParaRPr 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022930"/>
                  </a:ext>
                </a:extLst>
              </a:tr>
              <a:tr h="452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클러치 기능을 갖는 모터유닛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2016-0088357(2016.07.13)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1753047(2017.06.27)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클러치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592047"/>
                  </a:ext>
                </a:extLst>
              </a:tr>
              <a:tr h="1045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착용형 컴퓨팅 환경 기반의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사용자 인터페이스 장치 및 그방법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2009-0127124(2011.06.24)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1302138(2013.08.26)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인터페이스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한국전자통신연구원(ETRI) 이전특허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47932"/>
                  </a:ext>
                </a:extLst>
              </a:tr>
              <a:tr h="600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클러치 유닛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2017-0005171(2017.01.12)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미공개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클러치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PCT/KR2017/000639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(2017.01.19)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심사중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76433"/>
                  </a:ext>
                </a:extLst>
              </a:tr>
              <a:tr h="74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인터페이스 디바이스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2017-0008614(2017.01.12)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공개번호 2018-0019470(2018.02.26)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인터페이스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PCT/KR2017/000640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(201717.01.19)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심사중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48550"/>
                  </a:ext>
                </a:extLst>
              </a:tr>
              <a:tr h="600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포스피드백 장치 및 방법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2017-0086566(2017.07.07)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미공개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인터페이스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PCT/KR2017/007373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(2017.07.10)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심사중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5141"/>
                  </a:ext>
                </a:extLst>
              </a:tr>
              <a:tr h="452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클러치 기능을 갖는 전동기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2017-0182688(2017.12.28)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미공개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클러치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4331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인터페이스 디바이스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(2018.02.14)</a:t>
                      </a:r>
                      <a:endParaRPr lang="ko-KR" altLang="en-US" sz="1000" dirty="0"/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미공개</a:t>
                      </a: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인터페이스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번호 정보 없음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76368"/>
                  </a:ext>
                </a:extLst>
              </a:tr>
              <a:tr h="600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포스피드백 콘트롤 장치 및 방법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미출원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u="none" strike="noStrike" dirty="0">
                          <a:effectLst/>
                        </a:rPr>
                        <a:t>인터페이스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PCT/KR2017/014346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(2017.12.08)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64" marR="7164" marT="716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0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0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775B1-C3CF-49ED-8216-B02FCBFE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3FAA6-E63B-4895-9DCE-B65465A28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인터페이스 관련 자사 특허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0DB8ED-1592-49E7-86FC-4E2EC80FC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37791"/>
              </p:ext>
            </p:extLst>
          </p:nvPr>
        </p:nvGraphicFramePr>
        <p:xfrm>
          <a:off x="250559" y="980729"/>
          <a:ext cx="9561601" cy="552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612">
                  <a:extLst>
                    <a:ext uri="{9D8B030D-6E8A-4147-A177-3AD203B41FA5}">
                      <a16:colId xmlns:a16="http://schemas.microsoft.com/office/drawing/2014/main" val="548440200"/>
                    </a:ext>
                  </a:extLst>
                </a:gridCol>
                <a:gridCol w="2964663">
                  <a:extLst>
                    <a:ext uri="{9D8B030D-6E8A-4147-A177-3AD203B41FA5}">
                      <a16:colId xmlns:a16="http://schemas.microsoft.com/office/drawing/2014/main" val="3057874866"/>
                    </a:ext>
                  </a:extLst>
                </a:gridCol>
                <a:gridCol w="2964663">
                  <a:extLst>
                    <a:ext uri="{9D8B030D-6E8A-4147-A177-3AD203B41FA5}">
                      <a16:colId xmlns:a16="http://schemas.microsoft.com/office/drawing/2014/main" val="3887126651"/>
                    </a:ext>
                  </a:extLst>
                </a:gridCol>
                <a:gridCol w="2964663">
                  <a:extLst>
                    <a:ext uri="{9D8B030D-6E8A-4147-A177-3AD203B41FA5}">
                      <a16:colId xmlns:a16="http://schemas.microsoft.com/office/drawing/2014/main" val="968684512"/>
                    </a:ext>
                  </a:extLst>
                </a:gridCol>
              </a:tblGrid>
              <a:tr h="2586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연번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41067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인터페이스 디바이스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 err="1">
                          <a:effectLst/>
                        </a:rPr>
                        <a:t>포스피드백</a:t>
                      </a:r>
                      <a:r>
                        <a:rPr lang="ko-KR" altLang="en-US" sz="900" u="none" strike="noStrike" dirty="0">
                          <a:effectLst/>
                        </a:rPr>
                        <a:t> 장치 및 방법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인터페이스 디바이스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43582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출원번호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2017-0008614(2017.01.12)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2017-0086566(2017.07.07)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국내 미출원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08138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특징부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제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고정부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이벤트 정보 획득 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모듈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신체모듈</a:t>
                      </a:r>
                      <a:r>
                        <a:rPr lang="en-US" altLang="ko-KR" sz="900" dirty="0"/>
                        <a:t>,  </a:t>
                      </a:r>
                      <a:r>
                        <a:rPr lang="ko-KR" altLang="en-US" sz="900" dirty="0" err="1"/>
                        <a:t>그립모듈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동력모듈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791856"/>
                  </a:ext>
                </a:extLst>
              </a:tr>
              <a:tr h="86209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제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회전부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정보 분석 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801" marR="8801" marT="8801" marB="0" anchor="ctr"/>
                </a:tc>
                <a:extLst>
                  <a:ext uri="{0D108BD9-81ED-4DB2-BD59-A6C34878D82A}">
                    <a16:rowId xmlns:a16="http://schemas.microsoft.com/office/drawing/2014/main" val="2114578580"/>
                  </a:ext>
                </a:extLst>
              </a:tr>
              <a:tr h="172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동력모듈의</a:t>
                      </a:r>
                      <a:r>
                        <a:rPr lang="ko-KR" altLang="en-US" sz="900" dirty="0"/>
                        <a:t> 유닛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동력유닛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클러치유닛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85106"/>
                  </a:ext>
                </a:extLst>
              </a:tr>
              <a:tr h="172416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제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동력부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상태 변환 단계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자유상태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제어상태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801" marR="8801" marT="8801" marB="0" anchor="ctr"/>
                </a:tc>
                <a:extLst>
                  <a:ext uri="{0D108BD9-81ED-4DB2-BD59-A6C34878D82A}">
                    <a16:rowId xmlns:a16="http://schemas.microsoft.com/office/drawing/2014/main" val="24380424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유닛 간의 상태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무부하상태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부하상태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 err="1"/>
                        <a:t>프리휠링상태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85271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제어부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자유상태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</a:rPr>
                        <a:t>제어상태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피드백 제어 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/>
                </a:tc>
                <a:extLst>
                  <a:ext uri="{0D108BD9-81ED-4DB2-BD59-A6C34878D82A}">
                    <a16:rowId xmlns:a16="http://schemas.microsoft.com/office/drawing/2014/main" val="3953933259"/>
                  </a:ext>
                </a:extLst>
              </a:tr>
              <a:tr h="1796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도면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82712"/>
                  </a:ext>
                </a:extLst>
              </a:tr>
              <a:tr h="18830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검토의견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algn="just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리얼감의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인터페이스 관련 출원을 살펴보면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72000" algn="just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클러치에 의한 자유상태와 제어상태의 변환 기능을 강조한 특허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연번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외부기기와의 연동을 통한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포스피드백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기능이 추가된 특허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연번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출원되었음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just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 심사관 의견에 따르면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클러치 기능과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기기와 연동된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포스피드백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기능은 공지 기술임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just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상황에서 무한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IPC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아래와 같은 특허 전략을 제시하는 바임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추후 조사에 의해 변경 가능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300600" indent="-228600" algn="just" fontAlgn="ctr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어플리케이션의 개발에 따라 넓어지는 클러치의 응용 범위에 대응하는 </a:t>
                      </a:r>
                      <a:r>
                        <a:rPr lang="ko-KR" altLang="en-US" sz="10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맟춤형</a:t>
                      </a:r>
                      <a:r>
                        <a:rPr lang="ko-KR" alt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특허 창출 진행</a:t>
                      </a:r>
                      <a:endParaRPr lang="en-US" altLang="ko-KR" sz="100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00600" marR="0" lvl="0" indent="-228600" algn="just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심사관 인용 발명의 클러치 구조가 명확하지 않으며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조사 결과 역시 외골격 디바이스에 사용된 유사한 클러치 구조가 나타나지 않았으므로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리얼감의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클러치 구조를 부각시켜 심사 대응 진행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1" marR="8801" marT="8801" marB="0" anchor="ctr"/>
                </a:tc>
                <a:extLst>
                  <a:ext uri="{0D108BD9-81ED-4DB2-BD59-A6C34878D82A}">
                    <a16:rowId xmlns:a16="http://schemas.microsoft.com/office/drawing/2014/main" val="29995148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64C8C7A-2221-4F95-B24F-494F598D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3" y="2771800"/>
            <a:ext cx="2376264" cy="1706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83BFE8-535A-4892-98C7-65CDAEC0A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18" y="2784577"/>
            <a:ext cx="1584176" cy="1706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15CE43-33A5-4736-935B-68203A1D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441" y="2809503"/>
            <a:ext cx="2792198" cy="165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7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54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15492</TotalTime>
  <Words>888</Words>
  <Application>Microsoft Office PowerPoint</Application>
  <PresentationFormat>사용자 지정</PresentationFormat>
  <Paragraphs>221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나눔고딕</vt:lpstr>
      <vt:lpstr>HY헤드라인M</vt:lpstr>
      <vt:lpstr>Calibri</vt:lpstr>
      <vt:lpstr>Wingdings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IP-R&amp;D 4차 회의</vt:lpstr>
      <vt:lpstr>IP-R&amp;D 4차 회의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dhkim</dc:creator>
  <cp:lastModifiedBy>wendolin@naver.com</cp:lastModifiedBy>
  <cp:revision>1912</cp:revision>
  <cp:lastPrinted>2018-04-09T01:32:50Z</cp:lastPrinted>
  <dcterms:created xsi:type="dcterms:W3CDTF">2016-07-25T06:39:43Z</dcterms:created>
  <dcterms:modified xsi:type="dcterms:W3CDTF">2018-07-07T02:10:24Z</dcterms:modified>
</cp:coreProperties>
</file>