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98" r:id="rId2"/>
    <p:sldId id="4299" r:id="rId3"/>
    <p:sldId id="4300" r:id="rId4"/>
    <p:sldId id="4301" r:id="rId5"/>
    <p:sldId id="4302" r:id="rId6"/>
    <p:sldId id="4303" r:id="rId7"/>
    <p:sldId id="4292" r:id="rId8"/>
    <p:sldId id="4293" r:id="rId9"/>
    <p:sldId id="4304" r:id="rId10"/>
    <p:sldId id="422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연우" initials="정" lastIdx="1" clrIdx="0">
    <p:extLst>
      <p:ext uri="{19B8F6BF-5375-455C-9EA6-DF929625EA0E}">
        <p15:presenceInfo xmlns:p15="http://schemas.microsoft.com/office/powerpoint/2012/main" userId="정연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12" autoAdjust="0"/>
    <p:restoredTop sz="95000" autoAdjust="0"/>
  </p:normalViewPr>
  <p:slideViewPr>
    <p:cSldViewPr snapToGrid="0">
      <p:cViewPr>
        <p:scale>
          <a:sx n="88" d="100"/>
          <a:sy n="88" d="100"/>
        </p:scale>
        <p:origin x="-193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BDE1-517D-463C-A42B-5185D00B9EB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BD3A-2A98-415C-B76C-9F59E9E52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6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밀도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폭풍파</a:t>
            </a:r>
            <a:endParaRPr lang="en-US" altLang="ko-KR" dirty="0" smtClean="0"/>
          </a:p>
          <a:p>
            <a:r>
              <a:rPr lang="ko-KR" altLang="en-US" dirty="0" smtClean="0"/>
              <a:t>폭발에 의해 급격한 공기의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7BD3A-2A98-415C-B76C-9F59E9E526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2C968-96CA-4768-91CD-D8A53A7D1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2DB6F-D622-4DC3-8E9A-1214DD95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A0E41-878E-4FF7-AF42-7FF5DAA9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C290-53A9-4500-82EC-8C853C1A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68D0-DCE9-412E-ABD9-C1C606AD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9BCF4-79B2-4E98-BD5B-C325346E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623088-D4EB-4E05-A9AD-A888912E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217E4-42DC-482C-89A1-0677C4E7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744C1-585D-455A-92FC-1AA9FD2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9D4F7-0182-4EA4-9757-45B4BBB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D1F8F-21EE-497E-A10C-0F122775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CA50-27FB-4FDD-950C-C03C0BB3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44064-7DA3-4ED3-9157-FFC99914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2AD9B-9A32-4C37-8FBA-D546B09C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DA93F-2301-4D3E-BC4E-10E2D589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6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404664"/>
            <a:ext cx="12190476" cy="504056"/>
          </a:xfrm>
          <a:prstGeom prst="rect">
            <a:avLst/>
          </a:prstGeom>
          <a:gradFill flip="none" rotWithShape="1">
            <a:gsLst>
              <a:gs pos="0">
                <a:srgbClr val="2B4149">
                  <a:alpha val="80000"/>
                </a:srgbClr>
              </a:gs>
              <a:gs pos="53000">
                <a:srgbClr val="2B4149">
                  <a:alpha val="80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530" y="25374"/>
            <a:ext cx="11773783" cy="346050"/>
          </a:xfrm>
        </p:spPr>
        <p:txBody>
          <a:bodyPr>
            <a:noAutofit/>
          </a:bodyPr>
          <a:lstStyle>
            <a:lvl1pPr algn="r">
              <a:defRPr sz="1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55254" y="440792"/>
            <a:ext cx="11349761" cy="431800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658034" y="64625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71FAD8C-6016-44C5-9994-0174CF6EA246}" type="slidenum">
              <a:rPr lang="ko-KR" altLang="en-US" sz="1000" smtClean="0"/>
              <a:pPr algn="ctr"/>
              <a:t>‹#›</a:t>
            </a:fld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F54F42-BE3E-4B11-A869-B1B37441A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679" y="411234"/>
            <a:ext cx="2774322" cy="4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48F57-305F-49DC-A284-E1433B7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63D32-470A-40A2-A36F-5F5DB23F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E101A-962F-4B09-A1F1-56FA08B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4CCBC-A661-4EDF-A3EE-4EC9835C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1EF8-1808-474A-8AFC-A3D3268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4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CEBE6-DA88-4A4A-9A44-01231982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2D4F1-3750-4382-9023-691BA3CB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1BF0-A633-4F15-9A17-470238A9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F819-E783-4A65-BD59-3D4E0390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B74BB-89FE-4800-9D1C-225DDB4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876D-9EA4-4D3D-AD8A-08888D37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5DF2F-B862-4A97-BF58-A60BC186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CEEAB-1314-4B49-9155-9DD6B2A3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DBF86-A128-4B66-A683-B765C55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C56E3-AD4F-4F75-B1B3-E626FFDB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155CD-D040-40D9-A2AB-63303ED9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0964-28F1-4DC9-A027-AE6176E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D283A-F005-4FB7-8D54-503EB8077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468F7-7A41-46DF-A44A-037F3AFA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FDFC3-B774-4855-B84E-EF692D2C3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F5AF1-6A91-4C19-BEFA-AB4F8B28E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DB2B81-8EEE-4F5D-9A28-AC66D0E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34F75-323D-4ACE-934F-5959210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37484-8AEC-48AF-8757-0229E9F6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917A-8720-4E0D-89F7-ECD799AA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7510CA-B699-42E5-B123-1339290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EA5EA9-AAA3-46CB-A5C5-4A7745A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082094-EE58-401B-A505-AAF3C873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1FE23E-46E3-4303-A944-D62C2075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DDBE6-1B42-4959-9533-B069865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64BBF-6CA2-4D04-9363-9582A169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980A-8F83-4C39-819A-AAE13C40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2B89D-2ADB-497A-A113-23AC88AA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BBA16-ED5D-4F89-932C-1F29002F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26570-FD6F-46BA-82F5-5F1A8DAA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F62A9-314F-45BA-A6AB-49EDDE7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6AA83-BD13-44F0-B8B1-713172EE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8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CBB9-0B23-4D33-B9DB-AB76A89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012B1-13FF-481F-85EA-F7FA6E2A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9714A-A5E7-4C25-A690-136634D8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10471-CBA4-4DEA-948B-3767B5B4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9D2C5-E778-4982-969C-198D34A0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CE437-0520-4B8D-BEC8-E07CA58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309918-1BFF-4867-9CBD-F90BB378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728F-5F6D-43B0-8968-E2F2A0A8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447B8-F087-47DF-B24C-5D6ED179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82EB-F385-4B47-A44E-030B8DD1D45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3DAAD-F4F4-43CB-BDC2-21D308E3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AC2E1-4740-4256-B14D-C0045671F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38E0-A573-4CCA-98EB-FCD7BBE0F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Collision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41269"/>
              </p:ext>
            </p:extLst>
          </p:nvPr>
        </p:nvGraphicFramePr>
        <p:xfrm>
          <a:off x="155255" y="1384805"/>
          <a:ext cx="11349759" cy="5453537"/>
        </p:xfrm>
        <a:graphic>
          <a:graphicData uri="http://schemas.openxmlformats.org/drawingml/2006/table">
            <a:tbl>
              <a:tblPr firstRow="1" bandRow="1"/>
              <a:tblGrid>
                <a:gridCol w="990000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1288439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1809949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5290465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1970906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240733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4158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37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Hitting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타격감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Contact angle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대한 사용자 조작물체의 접촉 각도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KR0893669, KR20110122999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8228"/>
                  </a:ext>
                </a:extLst>
              </a:tr>
              <a:tr h="515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대한 사용자 조작물체의 접촉 방향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KR0893669, US6366272, US7158112, US9370704, KR20110122999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983"/>
                  </a:ext>
                </a:extLst>
              </a:tr>
              <a:tr h="371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조작물체의 접촉에 의한 가상물체의 깨짐 유무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KR1300429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11505"/>
                  </a:ext>
                </a:extLst>
              </a:tr>
              <a:tr h="37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Bumping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충격감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Contact angle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조작물체에 대한 가상물체의 접촉각도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KR0893669, KR20110122999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95117"/>
                  </a:ext>
                </a:extLst>
              </a:tr>
              <a:tr h="515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조작물체에 대한 가상물체의 접촉방향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KR0893669, US6366272, US7158112, US9370704, KR20110122999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116"/>
                  </a:ext>
                </a:extLst>
              </a:tr>
              <a:tr h="37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Broken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조작물체에 접촉한 가상물체의 깨짐 유무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KR1300429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53025"/>
                  </a:ext>
                </a:extLst>
              </a:tr>
              <a:tr h="240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Repulsion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반발감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Hardness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경도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KR0551201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31026"/>
                  </a:ext>
                </a:extLst>
              </a:tr>
              <a:tr h="240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강도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KR2013-0057200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7005"/>
                  </a:ext>
                </a:extLst>
              </a:tr>
              <a:tr h="37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R109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stiffness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탄성 또는 강성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KR2013-0057200, KR0992567, KR1836335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12715"/>
                  </a:ext>
                </a:extLst>
              </a:tr>
              <a:tr h="413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R110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상태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자태에 대한 구체적설명 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US9370704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87233"/>
                  </a:ext>
                </a:extLst>
              </a:tr>
              <a:tr h="528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Pushing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탄력감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stiffness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탄성 또는 강성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KR2013-0057200, KR0992567, KR1836335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90433"/>
                  </a:ext>
                </a:extLst>
              </a:tr>
              <a:tr h="415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R112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Firing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반동력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posture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자세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US9504914, US20180140945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65022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2B16A8A-BBBF-4CC3-8A7A-2ED5425E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154AB-D19D-4850-A872-80B2C83EE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 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7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F31A16-9DE6-4163-BFB8-E7F39A29B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0205"/>
              </p:ext>
            </p:extLst>
          </p:nvPr>
        </p:nvGraphicFramePr>
        <p:xfrm>
          <a:off x="0" y="1143000"/>
          <a:ext cx="12192000" cy="52577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4606">
                  <a:extLst>
                    <a:ext uri="{9D8B030D-6E8A-4147-A177-3AD203B41FA5}">
                      <a16:colId xmlns:a16="http://schemas.microsoft.com/office/drawing/2014/main" val="3107710433"/>
                    </a:ext>
                  </a:extLst>
                </a:gridCol>
                <a:gridCol w="1111707">
                  <a:extLst>
                    <a:ext uri="{9D8B030D-6E8A-4147-A177-3AD203B41FA5}">
                      <a16:colId xmlns:a16="http://schemas.microsoft.com/office/drawing/2014/main" val="2031899349"/>
                    </a:ext>
                  </a:extLst>
                </a:gridCol>
                <a:gridCol w="3375182">
                  <a:extLst>
                    <a:ext uri="{9D8B030D-6E8A-4147-A177-3AD203B41FA5}">
                      <a16:colId xmlns:a16="http://schemas.microsoft.com/office/drawing/2014/main" val="194360910"/>
                    </a:ext>
                  </a:extLst>
                </a:gridCol>
                <a:gridCol w="961745">
                  <a:extLst>
                    <a:ext uri="{9D8B030D-6E8A-4147-A177-3AD203B41FA5}">
                      <a16:colId xmlns:a16="http://schemas.microsoft.com/office/drawing/2014/main" val="257393706"/>
                    </a:ext>
                  </a:extLst>
                </a:gridCol>
                <a:gridCol w="2132172">
                  <a:extLst>
                    <a:ext uri="{9D8B030D-6E8A-4147-A177-3AD203B41FA5}">
                      <a16:colId xmlns:a16="http://schemas.microsoft.com/office/drawing/2014/main" val="2642125451"/>
                    </a:ext>
                  </a:extLst>
                </a:gridCol>
                <a:gridCol w="4046588">
                  <a:extLst>
                    <a:ext uri="{9D8B030D-6E8A-4147-A177-3AD203B41FA5}">
                      <a16:colId xmlns:a16="http://schemas.microsoft.com/office/drawing/2014/main" val="2932098648"/>
                    </a:ext>
                  </a:extLst>
                </a:gridCol>
              </a:tblGrid>
              <a:tr h="33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우선순위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전략 제시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예시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01500"/>
                  </a:ext>
                </a:extLst>
              </a:tr>
              <a:tr h="1954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IP-05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객체의 자세를 고려한 포스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가상물체가 사용자 객체에서 반발력을 형성할 때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(Firing),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객체의 자세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of posture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포스 피드백 제어 변수를 달리하는 구성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객체의 자세에 대한 구체화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Machine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종류에 따라 사용자의 그립감이 다름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사격속도에 따라 빠른 속도로 반복하여 피드백줌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회전속도 및 회전반경에 따라 구심력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관성을 느낌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조준거리에 따라 멀리 쏠 수록 반발력을 크게 느낌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조준방향에 따라 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작살 무게에 따라 묵직한 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firing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느껴짐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석궁의 장력에 따라 당긴 거리에 따른 손목부하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스프링을 눌렀을 때 반작용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떼었을 때 튕겨 오르는 느낌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사용자가 들고있는 도구의 특성에 따라 자연스럽게 사용자가 움직이게 되는 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posture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가상현실에서 구현해줌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20903"/>
                  </a:ext>
                </a:extLst>
              </a:tr>
              <a:tr h="1313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IP-06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객체의 이동방향을 고려한 통과 피드백</a:t>
                      </a:r>
                      <a:endParaRPr lang="en-US" altLang="ko-KR" sz="9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가상물체가 가상물질에서 벗어날 때</a:t>
                      </a: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(Tug),</a:t>
                      </a:r>
                      <a:r>
                        <a:rPr lang="ko-KR" altLang="en-US" sz="1000" u="none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가상물질에 대한 </a:t>
                      </a:r>
                      <a:r>
                        <a:rPr lang="ko-KR" altLang="en-US" sz="1000" b="1" u="none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이동방향</a:t>
                      </a:r>
                      <a:r>
                        <a:rPr lang="en-US" altLang="ko-KR" sz="1000" b="1" u="none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Direction</a:t>
                      </a:r>
                      <a:r>
                        <a:rPr lang="en-US" altLang="ko-KR" sz="1000" b="1" u="none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에 따라 포스 피드백 제어 변수를 달리하는 구성</a:t>
                      </a:r>
                      <a:endParaRPr lang="en-US" altLang="ko-KR" sz="1000" kern="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이동방향에 대한 구체화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가상물질로 이루어진 홈이 존재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 안에 가상물체 존재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홈의 모양을 이루는 테두리와 가상물체가 충돌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가상물체를 빼내는 것이 목표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사용자에게 올바른 방향을 제시해줌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충돌 전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알려주거나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충돌 시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반대방향으로 피드백줌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198110"/>
                  </a:ext>
                </a:extLst>
              </a:tr>
              <a:tr h="912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IP-07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가상물질의 점도를 고려한 접촉 피드백</a:t>
                      </a:r>
                      <a:endParaRPr lang="ko-KR" altLang="en-US" sz="9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객체가 가상물체에 접촉할 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(Painting),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객체와 가상물체의 사이의 가상물질의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(Lubrication)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 제어변수를 달리하는 구성</a:t>
                      </a:r>
                      <a:endParaRPr lang="en-US" altLang="ko-KR" sz="1000" kern="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점도 및 점성은 접촉이벤트에서 이미 공지되어 등록가능성이 높지 않다고 판단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점도 아이디어 보완 필요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마른 붓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물감이 칠해진 붓으로 캔버스에 그리기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캔버스의 속성 및 사용자도구에 따른 피드백은 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01,03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번에서 수행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빵에 잼 바르기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점도란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수영할 </a:t>
                      </a:r>
                      <a:r>
                        <a:rPr lang="ko-KR" altLang="en-US" sz="10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떄</a:t>
                      </a:r>
                      <a:r>
                        <a:rPr lang="ko-KR" altLang="en-US" sz="10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손을 물에 휘저을 때 필요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954845"/>
                  </a:ext>
                </a:extLst>
              </a:tr>
              <a:tr h="744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IP-08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접근 속도를 고려한 환경 피드백 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객체가 가상환경 상의 힘</a:t>
                      </a:r>
                      <a:r>
                        <a:rPr lang="en-US" altLang="ko-KR" sz="1000" kern="1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kumimoji="0" lang="en-US" altLang="ko-KR" sz="1000" b="0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Pulling</a:t>
                      </a:r>
                      <a:r>
                        <a:rPr lang="en-US" altLang="ko-KR" sz="1000" kern="1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kern="1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상대 속도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Approaching velocity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kern="1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 제어 변수를 달리하는 것</a:t>
                      </a:r>
                      <a:endParaRPr lang="en-US" altLang="ko-KR" sz="1000" kern="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상대 속도에 대한 </a:t>
                      </a:r>
                      <a:r>
                        <a:rPr lang="ko-KR" altLang="en-US" sz="10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피드백되는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힘에 대한 구체화 필요 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96571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06D50-3DCF-423B-B1D1-A0DCF4B80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-</a:t>
            </a:r>
            <a:r>
              <a:rPr lang="ko-KR" altLang="en-US" dirty="0"/>
              <a:t>인자 신규 </a:t>
            </a:r>
            <a:r>
              <a:rPr lang="en-US" altLang="ko-KR" dirty="0"/>
              <a:t>IP </a:t>
            </a:r>
            <a:r>
              <a:rPr lang="ko-KR" altLang="en-US" dirty="0"/>
              <a:t>창출을 위한 그룹화</a:t>
            </a:r>
          </a:p>
        </p:txBody>
      </p:sp>
    </p:spTree>
    <p:extLst>
      <p:ext uri="{BB962C8B-B14F-4D97-AF65-F5344CB8AC3E}">
        <p14:creationId xmlns:p14="http://schemas.microsoft.com/office/powerpoint/2010/main" val="14297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Passing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5396"/>
              </p:ext>
            </p:extLst>
          </p:nvPr>
        </p:nvGraphicFramePr>
        <p:xfrm>
          <a:off x="1" y="1079996"/>
          <a:ext cx="12191999" cy="5846530"/>
        </p:xfrm>
        <a:graphic>
          <a:graphicData uri="http://schemas.openxmlformats.org/drawingml/2006/table">
            <a:tbl>
              <a:tblPr firstRow="1" bandRow="1"/>
              <a:tblGrid>
                <a:gridCol w="994019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1402006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1760895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5696071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2339008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265291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45822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Extraction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저항감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Flow(Vel. Dir.)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흐름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유량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유속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JP2016-197459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8228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density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983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Boundary effect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이종의 가상물질에서의 경계효과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11505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Penetration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이질감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 of object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이종의 가상물질의 상태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95117"/>
                  </a:ext>
                </a:extLst>
              </a:tr>
              <a:tr h="499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Flow(Vel. Dir.)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흐름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유량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유속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JP2016-197459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116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density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53025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Impaction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정지감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삽입될 때의 가상물질의 강도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31026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broken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삽입될 때의 가상물질의 깨짐 유무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KR1300429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7005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R209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density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삽입될 때의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12715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R210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해방감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객체의 이동방향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87233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density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90433"/>
                  </a:ext>
                </a:extLst>
              </a:tr>
              <a:tr h="412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R212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Boundary effect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이종의 가상물질에서의 경계효과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US6366272, US6028593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65022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91B61C2-E964-469D-A5C7-D1653F8A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0E4A9-EBC9-44EC-B58E-FE1A64827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</a:t>
            </a:r>
            <a:r>
              <a:rPr lang="en-US" altLang="ko-KR" dirty="0"/>
              <a:t>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Contact(1)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5398" y="1384804"/>
          <a:ext cx="8607804" cy="3899757"/>
        </p:xfrm>
        <a:graphic>
          <a:graphicData uri="http://schemas.openxmlformats.org/drawingml/2006/table">
            <a:tbl>
              <a:tblPr firstRow="1" bandRow="1"/>
              <a:tblGrid>
                <a:gridCol w="616250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869185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1897226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244852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4229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표면질감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Friction efficiency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 표면의 마찰계수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KR1793940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8228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Lubrication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점도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KR1793940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983"/>
                  </a:ext>
                </a:extLst>
              </a:tr>
              <a:tr h="398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Embossing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 표면의 굴곡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US20170220111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11505"/>
                  </a:ext>
                </a:extLst>
              </a:tr>
              <a:tr h="313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필기감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Friction efficiency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 표면의 마찰계수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US8884870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95117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Embossing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표면의 굴곡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116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shape of surface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표면의 형태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53025"/>
                  </a:ext>
                </a:extLst>
              </a:tr>
              <a:tr h="24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Painting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눅눅감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Lubrication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점도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31026"/>
                  </a:ext>
                </a:extLst>
              </a:tr>
              <a:tr h="42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shape of surface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표면의 형태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70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468C21CD-2A9C-46E0-A7D9-F170A65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04701-A7D0-40DD-8F53-321F4BA6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4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Contact(2)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5398" y="1384804"/>
          <a:ext cx="8607804" cy="4221437"/>
        </p:xfrm>
        <a:graphic>
          <a:graphicData uri="http://schemas.openxmlformats.org/drawingml/2006/table">
            <a:tbl>
              <a:tblPr firstRow="1" bandRow="1"/>
              <a:tblGrid>
                <a:gridCol w="616250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869185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3881535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1897226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284325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4911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42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R309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필압감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Contact angle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가상물체와의 접촉각도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12715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Elastic stiffness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강성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KR1836335, KR1793940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JP2016-200919,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21644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Boundary effect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 표면의 경계효과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6182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Friction efficiency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마찰계수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KR1725438, KR1793940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JP2016-200919, 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435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Lubrication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점도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KR1793940, JP2016-200919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US8884870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70457"/>
                  </a:ext>
                </a:extLst>
              </a:tr>
              <a:tr h="43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경쾌함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Friction efficiency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마찰계수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KR1793940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US20170220111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87233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Lubrication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점도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KR1793940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US20170220111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90433"/>
                  </a:ext>
                </a:extLst>
              </a:tr>
              <a:tr h="42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R316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Embossing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표면 굴곡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US20170220111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65022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R317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shape of surface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표면 형상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US20170220111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35243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A9A22CE-05E8-4BD0-B2C7-7869BAE6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6B3C6-0F0B-45BB-9761-93716B197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</a:t>
            </a:r>
            <a:r>
              <a:rPr lang="en-US" altLang="ko-KR" dirty="0"/>
              <a:t>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0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Inserting and safety</a:t>
            </a:r>
            <a:endParaRPr lang="en-US" altLang="ko-KR" sz="1600" b="1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5398" y="1384804"/>
          <a:ext cx="8607804" cy="4693783"/>
        </p:xfrm>
        <a:graphic>
          <a:graphicData uri="http://schemas.openxmlformats.org/drawingml/2006/table">
            <a:tbl>
              <a:tblPr firstRow="1" bandRow="1"/>
              <a:tblGrid>
                <a:gridCol w="616250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1027805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3368351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2522378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192202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33198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32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Assembling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반발감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Virtual Deadline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가상의 경계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8228"/>
                  </a:ext>
                </a:extLst>
              </a:tr>
              <a:tr h="40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Relative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distance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침투거리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US6366272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US7158112, KR1836335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983"/>
                  </a:ext>
                </a:extLst>
              </a:tr>
              <a:tr h="313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Approaching velocity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US6366272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US7158112,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11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Dessembling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저항감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Virtual Deadline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가상의 경계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95117"/>
                  </a:ext>
                </a:extLst>
              </a:tr>
              <a:tr h="32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Relative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distance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침투거리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US6366272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US7158112,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116"/>
                  </a:ext>
                </a:extLst>
              </a:tr>
              <a:tr h="32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Approaching velocity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US6366272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US7158112,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53025"/>
                  </a:ext>
                </a:extLst>
              </a:tr>
              <a:tr h="285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Guide/Leading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정지감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Approaching velocity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KR1300429</a:t>
                      </a:r>
                      <a:endParaRPr kumimoji="0" lang="ko-KR" altLang="en-US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31026"/>
                  </a:ext>
                </a:extLst>
              </a:tr>
              <a:tr h="285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Target direction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설정방향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KR1300429, KR20080084765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WO2003US038509</a:t>
                      </a:r>
                      <a:endParaRPr kumimoji="0" lang="ko-KR" altLang="en-US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7005"/>
                  </a:ext>
                </a:extLst>
              </a:tr>
              <a:tr h="292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R409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passing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해방감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Virtual Deadline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가상의 경계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87233"/>
                  </a:ext>
                </a:extLst>
              </a:tr>
              <a:tr h="32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R410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Relative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distance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침투거리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90433"/>
                  </a:ext>
                </a:extLst>
              </a:tr>
              <a:tr h="32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R411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Approaching velocity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경계의 침투속도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KR20080084765, KR1836335</a:t>
                      </a: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65022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628DCF03-B4DA-4F52-AC82-FB5E7BA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634BA-AD53-4080-A7A0-1DB8C7617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</a:t>
            </a:r>
            <a:r>
              <a:rPr lang="en-US" altLang="ko-KR" dirty="0"/>
              <a:t>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3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97">
            <a:extLst>
              <a:ext uri="{FF2B5EF4-FFF2-40B4-BE49-F238E27FC236}">
                <a16:creationId xmlns:a16="http://schemas.microsoft.com/office/drawing/2014/main" id="{12B734E2-DDA8-4D95-814F-A2C90921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080000"/>
            <a:ext cx="3144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latinLnBrk="0"/>
            <a:r>
              <a:rPr lang="ko-KR" altLang="en-US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Field and Synthesis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나눔바른고딕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8F288-83B2-405F-B6B8-E87D074CA1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5398" y="1384801"/>
          <a:ext cx="8607804" cy="4745410"/>
        </p:xfrm>
        <a:graphic>
          <a:graphicData uri="http://schemas.openxmlformats.org/drawingml/2006/table">
            <a:tbl>
              <a:tblPr firstRow="1" bandRow="1"/>
              <a:tblGrid>
                <a:gridCol w="616250">
                  <a:extLst>
                    <a:ext uri="{9D8B030D-6E8A-4147-A177-3AD203B41FA5}">
                      <a16:colId xmlns:a16="http://schemas.microsoft.com/office/drawing/2014/main" val="2049295814"/>
                    </a:ext>
                  </a:extLst>
                </a:gridCol>
                <a:gridCol w="1027805">
                  <a:extLst>
                    <a:ext uri="{9D8B030D-6E8A-4147-A177-3AD203B41FA5}">
                      <a16:colId xmlns:a16="http://schemas.microsoft.com/office/drawing/2014/main" val="1202716648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444636729"/>
                    </a:ext>
                  </a:extLst>
                </a:gridCol>
                <a:gridCol w="3247053">
                  <a:extLst>
                    <a:ext uri="{9D8B030D-6E8A-4147-A177-3AD203B41FA5}">
                      <a16:colId xmlns:a16="http://schemas.microsoft.com/office/drawing/2014/main" val="1346764357"/>
                    </a:ext>
                  </a:extLst>
                </a:gridCol>
                <a:gridCol w="2522378">
                  <a:extLst>
                    <a:ext uri="{9D8B030D-6E8A-4147-A177-3AD203B41FA5}">
                      <a16:colId xmlns:a16="http://schemas.microsoft.com/office/drawing/2014/main" val="3259588701"/>
                    </a:ext>
                  </a:extLst>
                </a:gridCol>
              </a:tblGrid>
              <a:tr h="338871">
                <a:tc gridSpan="3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구분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관련특허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76248"/>
                  </a:ext>
                </a:extLst>
              </a:tr>
              <a:tr h="58532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NO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이벤트</a:t>
                      </a:r>
                      <a:endParaRPr lang="en-US" altLang="ko-KR" sz="1200" strike="noStrike" kern="100" baseline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감성</a:t>
                      </a:r>
                      <a:r>
                        <a:rPr lang="en-US" altLang="ko-KR" sz="1200" strike="noStrike" kern="100" baseline="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주요인자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56194"/>
                  </a:ext>
                </a:extLst>
              </a:tr>
              <a:tr h="571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Pulling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끌림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Environment Flow(Vel. Dir.)</a:t>
                      </a:r>
                      <a:endParaRPr kumimoji="0" lang="en-US" altLang="ko-KR" sz="1000" b="1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힘의 흐름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JP2016-197459, JP5986171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JP2017-199372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8228"/>
                  </a:ext>
                </a:extLst>
              </a:tr>
              <a:tr h="708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Relative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distance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힘과의 상대거리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JP2016-197459, JP5986171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2983"/>
                  </a:ext>
                </a:extLst>
              </a:tr>
              <a:tr h="552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Approaching velocity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힘과의 상대속도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11505"/>
                  </a:ext>
                </a:extLst>
              </a:tr>
              <a:tr h="503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Relative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distance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영향과의 상대거리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JP2016-197459, JP5986171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95117"/>
                  </a:ext>
                </a:extLst>
              </a:tr>
              <a:tr h="571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Frequency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of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impact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영향의 주파수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JP2016-197459, JP5986171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116"/>
                  </a:ext>
                </a:extLst>
              </a:tr>
              <a:tr h="913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8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Mood</a:t>
                      </a: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긴장감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편함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음산함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Frequency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of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impact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가상환경에 작용하는 분위기의 주파수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KR20150024510A</a:t>
                      </a:r>
                      <a:endParaRPr kumimoji="0" lang="ko-KR" altLang="en-US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310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9F4E9A5-C43B-42FC-92DA-3526914D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932B0-87CE-468B-A1D9-353BEE05D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 err="1"/>
              <a:t>주요인자별</a:t>
            </a:r>
            <a:r>
              <a:rPr lang="ko-KR" altLang="en-US" dirty="0"/>
              <a:t> 선행 특허 조사</a:t>
            </a:r>
            <a:r>
              <a:rPr lang="en-US" altLang="ko-KR" dirty="0"/>
              <a:t> 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9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F31A16-9DE6-4163-BFB8-E7F39A29B3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7563" y="1196752"/>
          <a:ext cx="8824847" cy="54613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4380">
                  <a:extLst>
                    <a:ext uri="{9D8B030D-6E8A-4147-A177-3AD203B41FA5}">
                      <a16:colId xmlns:a16="http://schemas.microsoft.com/office/drawing/2014/main" val="3762039208"/>
                    </a:ext>
                  </a:extLst>
                </a:gridCol>
                <a:gridCol w="776907">
                  <a:extLst>
                    <a:ext uri="{9D8B030D-6E8A-4147-A177-3AD203B41FA5}">
                      <a16:colId xmlns:a16="http://schemas.microsoft.com/office/drawing/2014/main" val="3107710433"/>
                    </a:ext>
                  </a:extLst>
                </a:gridCol>
                <a:gridCol w="1663061">
                  <a:extLst>
                    <a:ext uri="{9D8B030D-6E8A-4147-A177-3AD203B41FA5}">
                      <a16:colId xmlns:a16="http://schemas.microsoft.com/office/drawing/2014/main" val="2031899349"/>
                    </a:ext>
                  </a:extLst>
                </a:gridCol>
                <a:gridCol w="2918229">
                  <a:extLst>
                    <a:ext uri="{9D8B030D-6E8A-4147-A177-3AD203B41FA5}">
                      <a16:colId xmlns:a16="http://schemas.microsoft.com/office/drawing/2014/main" val="194360910"/>
                    </a:ext>
                  </a:extLst>
                </a:gridCol>
                <a:gridCol w="785121">
                  <a:extLst>
                    <a:ext uri="{9D8B030D-6E8A-4147-A177-3AD203B41FA5}">
                      <a16:colId xmlns:a16="http://schemas.microsoft.com/office/drawing/2014/main" val="257393706"/>
                    </a:ext>
                  </a:extLst>
                </a:gridCol>
                <a:gridCol w="2217149">
                  <a:extLst>
                    <a:ext uri="{9D8B030D-6E8A-4147-A177-3AD203B41FA5}">
                      <a16:colId xmlns:a16="http://schemas.microsoft.com/office/drawing/2014/main" val="2642125451"/>
                    </a:ext>
                  </a:extLst>
                </a:gridCol>
              </a:tblGrid>
              <a:tr h="2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인자번호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선정 이유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구체화 방향 </a:t>
                      </a:r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전략제시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01500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R108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가상물체의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강도를 </a:t>
                      </a:r>
                      <a:endParaRPr lang="en-US" altLang="ko-KR" sz="1000" b="1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고려한 충돌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가상물체와 사용자 객체 충돌 시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Repulsion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가상물체의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강도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(Strength)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에 따라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 변수를 달리하는 구성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공백 기술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충돌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가상물체  강도가 미치는 영향에 대한 연구 개발이 필요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08604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R110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가상물체의 상태를 고려한 충돌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가상물체와 사용자 객체 충돌 시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Repulsion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가상물체의 상태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(State of object)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에 따라 포스 피드백 제어 변수를 달리하는 구성임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회피 설계 가능</a:t>
                      </a:r>
                      <a:endParaRPr lang="en-US" altLang="ko-KR" sz="1000" b="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가상물체의 상태의 종류에 대한 연구 개발 및 가상물체의 상태가 미치는 영향에 대한 연구 개발이 필요</a:t>
                      </a:r>
                      <a:endParaRPr lang="en-US" altLang="ko-KR" sz="1000" b="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022535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R112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객체의 자세를 고려한 포스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가상물체가 사용자 객체에서 반발력을 형성할 때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(Firing),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사용자 객체의 자세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of posture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에 따라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 변수를 달리하는 구성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회피설계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가능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건틀릿</a:t>
                      </a:r>
                      <a:r>
                        <a:rPr lang="ko-KR" altLang="en-US" sz="1000" dirty="0"/>
                        <a:t> 형태의 포스 피드백 장치에서의 사용자 객체 자세에 대한 반발력 구현 대한 연구 개발이 필요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105694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R202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가상물질의 밀도를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가상물체를 가상 물질에 통과시킬 때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Extraction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가상물질의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밀도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Environment density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에 따라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가상물질의 통과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가상물질의 밀도가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40346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R204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가상물질의 상태를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가상물질을 통과 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(Penetration),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상태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 of object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따라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가상물질의 상태에 대한 연구 개발 및 가상물질의 상태가 미치는 영향에 대한 연구 개발이 필요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20903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R206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가상물질의 밀도를 고려한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통과 피드백</a:t>
                      </a:r>
                      <a:endParaRPr lang="en-US" altLang="ko-KR" sz="1000" b="1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가상물체가 가상 물질의 통과 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(Penetration)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(Environment density)</a:t>
                      </a:r>
                      <a:r>
                        <a:rPr lang="ko-KR" altLang="en-US" sz="1000" dirty="0"/>
                        <a:t>에 따라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en-US" altLang="ko-KR" sz="10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가상물질의 밀도가 가상물체의 통과에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198110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R207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가상물체의 강도를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가상물체가 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가상물체에 삽입될 때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Impaction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 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가상물체의 강도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(Strength)</a:t>
                      </a:r>
                      <a:r>
                        <a:rPr lang="ko-KR" altLang="en-US" sz="1000" dirty="0"/>
                        <a:t> 에 따라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en-US" altLang="ko-KR" sz="10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삽입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가상물체의  강도가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954845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R208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가상물체의 깨짐 여부를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가상물체가 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가상물체에 삽입될 때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Impaction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가상 물체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(object)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의 깨짐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(broken)</a:t>
                      </a:r>
                      <a:r>
                        <a:rPr lang="ko-KR" altLang="en-US" sz="1000" dirty="0"/>
                        <a:t> 에 따라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en-US" altLang="ko-KR" sz="10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삽입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가상물체의 깨짐이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96571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R209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가상물체의 밀도를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1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가상물체가 제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2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가상물체에 삽입될 때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Impaction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밀도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(Environment density)</a:t>
                      </a:r>
                      <a:r>
                        <a:rPr lang="ko-KR" altLang="en-US" sz="1000" dirty="0"/>
                        <a:t> 에 따라 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포스 피드백 제어변수를 달리하는 구성</a:t>
                      </a:r>
                      <a:endParaRPr lang="en-US" altLang="ko-KR" sz="10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삽입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가상물체의 밀도가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44253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3B2B0C8-7741-4C5F-AE63-F89781A3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CFA4A-D119-41AC-B104-43177BFDB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-</a:t>
            </a:r>
            <a:r>
              <a:rPr lang="ko-KR" altLang="en-US" dirty="0" err="1"/>
              <a:t>인자별</a:t>
            </a:r>
            <a:r>
              <a:rPr lang="ko-KR" altLang="en-US" dirty="0"/>
              <a:t> </a:t>
            </a:r>
            <a:r>
              <a:rPr lang="ko-KR" altLang="en-US" dirty="0" err="1"/>
              <a:t>특허성</a:t>
            </a:r>
            <a:r>
              <a:rPr lang="ko-KR" altLang="en-US" dirty="0"/>
              <a:t> 확보가능 리스트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F31A16-9DE6-4163-BFB8-E7F39A29B3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7563" y="1196752"/>
          <a:ext cx="8824847" cy="39888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4380">
                  <a:extLst>
                    <a:ext uri="{9D8B030D-6E8A-4147-A177-3AD203B41FA5}">
                      <a16:colId xmlns:a16="http://schemas.microsoft.com/office/drawing/2014/main" val="1235056037"/>
                    </a:ext>
                  </a:extLst>
                </a:gridCol>
                <a:gridCol w="776907">
                  <a:extLst>
                    <a:ext uri="{9D8B030D-6E8A-4147-A177-3AD203B41FA5}">
                      <a16:colId xmlns:a16="http://schemas.microsoft.com/office/drawing/2014/main" val="3107710433"/>
                    </a:ext>
                  </a:extLst>
                </a:gridCol>
                <a:gridCol w="1663061">
                  <a:extLst>
                    <a:ext uri="{9D8B030D-6E8A-4147-A177-3AD203B41FA5}">
                      <a16:colId xmlns:a16="http://schemas.microsoft.com/office/drawing/2014/main" val="2031899349"/>
                    </a:ext>
                  </a:extLst>
                </a:gridCol>
                <a:gridCol w="2918229">
                  <a:extLst>
                    <a:ext uri="{9D8B030D-6E8A-4147-A177-3AD203B41FA5}">
                      <a16:colId xmlns:a16="http://schemas.microsoft.com/office/drawing/2014/main" val="194360910"/>
                    </a:ext>
                  </a:extLst>
                </a:gridCol>
                <a:gridCol w="785121">
                  <a:extLst>
                    <a:ext uri="{9D8B030D-6E8A-4147-A177-3AD203B41FA5}">
                      <a16:colId xmlns:a16="http://schemas.microsoft.com/office/drawing/2014/main" val="257393706"/>
                    </a:ext>
                  </a:extLst>
                </a:gridCol>
                <a:gridCol w="2217149">
                  <a:extLst>
                    <a:ext uri="{9D8B030D-6E8A-4147-A177-3AD203B41FA5}">
                      <a16:colId xmlns:a16="http://schemas.microsoft.com/office/drawing/2014/main" val="2642125451"/>
                    </a:ext>
                  </a:extLst>
                </a:gridCol>
              </a:tblGrid>
              <a:tr h="281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인자번호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선정 이유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구체화 방향 </a:t>
                      </a:r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전략제시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01500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R210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사용자 객체의 이동방향을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가상물질에서 벗어날 때</a:t>
                      </a:r>
                      <a:r>
                        <a:rPr lang="en-US" altLang="ko-KR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(Tug),</a:t>
                      </a:r>
                      <a:r>
                        <a:rPr lang="ko-KR" alt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가상물질에 대한 </a:t>
                      </a:r>
                      <a:r>
                        <a:rPr lang="ko-KR" altLang="en-US" sz="10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가상물체의 이동방향</a:t>
                      </a:r>
                      <a:r>
                        <a:rPr lang="en-US" altLang="ko-KR" sz="10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Direction</a:t>
                      </a:r>
                      <a:r>
                        <a:rPr lang="en-US" altLang="ko-KR" sz="10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에 따라 포스 피드백 제어 변수를 달리하는 구성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공백 기술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가상물질에서 벗어나는 가상물체의 이동방향이 미치는 영향에 대한 연구 개발이 필요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08604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R211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가상물질의 밀도를 고려한 통과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가상물체가 가상물질을 벗어날 때</a:t>
                      </a:r>
                      <a:r>
                        <a:rPr lang="en-US" altLang="ko-KR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밀도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(Environment density)</a:t>
                      </a:r>
                      <a:r>
                        <a:rPr lang="ko-KR" altLang="en-US" sz="10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 따라 포스 피드백 제어 변수를 달리하는 구성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공백 기술</a:t>
                      </a:r>
                      <a:endParaRPr lang="en-US" altLang="ko-KR" sz="1000" b="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/>
                        <a:t>가상물질의 밀도에 따라 가상물질을 벗어나는 가상물체에 미치는 영향에 대한 연구 개발이 필요</a:t>
                      </a:r>
                      <a:endParaRPr lang="en-US" altLang="ko-KR" sz="1000" b="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022535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R307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가상물질의 점도를 고려한 접촉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객체가 가상물체에 접촉할 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(Painting),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객체와 가상물체의 사이의 가상물질의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점도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(Lubrication)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따라 포스 피드백 제어변수를 달리하는 구성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공백 기술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사용자 객체와 가상물체 사이의 가상물질의 점도가 사용자 객체에 미치는 영향에 대한 연구 개발이 필요</a:t>
                      </a:r>
                      <a:endParaRPr lang="en-US" altLang="ko-KR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105694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R309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접촉 각도를 고려한 접촉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객체가 가상물체에 접촉하여 이동할 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(Pressing),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객체와 가상물체 사이의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접촉 각도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(Contact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angle)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따라 포스 피드백 제어 변수를 달리하는 구성 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공백 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사용자 객체와 가상물체 사이에서 접촉각도가 미치는 영향에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40346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R311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경계 효과를 고려한 접촉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객체가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가상물체에 접촉하여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가상물체로 이동할 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(Pressing),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가상물체와 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가상물체 사이의 경계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Boundary effect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포스 피드백 제어 변수를 달리하는 구성 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 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가상물체와 제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가상물체의 경계효과에 대한 연구 개발이 필요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20903"/>
                  </a:ext>
                </a:extLst>
              </a:tr>
              <a:tr h="523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R503</a:t>
                      </a:r>
                      <a:endParaRPr lang="ko-KR" altLang="en-US" sz="1000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접근 속도를 고려한 환경 피드백 </a:t>
                      </a:r>
                      <a:endParaRPr lang="en-US" altLang="ko-KR" sz="1000" b="1" dirty="0"/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사용자 객체가 가상환경 상의 힘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kumimoji="0" lang="en-US" altLang="ko-KR" sz="1000" b="0" kern="1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Pulling</a:t>
                      </a:r>
                      <a:r>
                        <a:rPr lang="en-US" altLang="ko-KR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과 </a:t>
                      </a: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상대 속도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Approaching velocity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kern="100" dirty="0">
                          <a:latin typeface="나눔고딕" pitchFamily="50" charset="-127"/>
                          <a:ea typeface="나눔고딕" pitchFamily="50" charset="-127"/>
                          <a:cs typeface="Times New Roman"/>
                        </a:rPr>
                        <a:t>에 따라 포스 피드백 제어 변수를 달리하는 것</a:t>
                      </a:r>
                      <a:endParaRPr lang="en-US" altLang="ko-KR" sz="1000" kern="100" dirty="0">
                        <a:latin typeface="나눔고딕" pitchFamily="50" charset="-127"/>
                        <a:ea typeface="나눔고딕" pitchFamily="50" charset="-127"/>
                        <a:cs typeface="Times New Roman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공백 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 객체와 힘과의 상대속도가 포스 피드백 제어 변수에 미치는 영향에 대한 연구 개발이 필요 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19811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95BA136-FD5B-446E-ACEE-87B5AA0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A297E-5E3B-4AFA-B790-D7A95A20E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-</a:t>
            </a:r>
            <a:r>
              <a:rPr lang="ko-KR" altLang="en-US" dirty="0" err="1"/>
              <a:t>인자별</a:t>
            </a:r>
            <a:r>
              <a:rPr lang="ko-KR" altLang="en-US" dirty="0"/>
              <a:t> </a:t>
            </a:r>
            <a:r>
              <a:rPr lang="ko-KR" altLang="en-US" dirty="0" err="1"/>
              <a:t>특허성</a:t>
            </a:r>
            <a:r>
              <a:rPr lang="ko-KR" altLang="en-US" dirty="0"/>
              <a:t> 확보가능 리스트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8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8667"/>
              </p:ext>
            </p:extLst>
          </p:nvPr>
        </p:nvGraphicFramePr>
        <p:xfrm>
          <a:off x="487823" y="1177925"/>
          <a:ext cx="11594489" cy="55403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6936">
                  <a:extLst>
                    <a:ext uri="{9D8B030D-6E8A-4147-A177-3AD203B41FA5}">
                      <a16:colId xmlns:a16="http://schemas.microsoft.com/office/drawing/2014/main" val="4146667789"/>
                    </a:ext>
                  </a:extLst>
                </a:gridCol>
                <a:gridCol w="1057224">
                  <a:extLst>
                    <a:ext uri="{9D8B030D-6E8A-4147-A177-3AD203B41FA5}">
                      <a16:colId xmlns:a16="http://schemas.microsoft.com/office/drawing/2014/main" val="312589199"/>
                    </a:ext>
                  </a:extLst>
                </a:gridCol>
                <a:gridCol w="3209769">
                  <a:extLst>
                    <a:ext uri="{9D8B030D-6E8A-4147-A177-3AD203B41FA5}">
                      <a16:colId xmlns:a16="http://schemas.microsoft.com/office/drawing/2014/main" val="2337017940"/>
                    </a:ext>
                  </a:extLst>
                </a:gridCol>
                <a:gridCol w="914611">
                  <a:extLst>
                    <a:ext uri="{9D8B030D-6E8A-4147-A177-3AD203B41FA5}">
                      <a16:colId xmlns:a16="http://schemas.microsoft.com/office/drawing/2014/main" val="3730520175"/>
                    </a:ext>
                  </a:extLst>
                </a:gridCol>
                <a:gridCol w="2027678">
                  <a:extLst>
                    <a:ext uri="{9D8B030D-6E8A-4147-A177-3AD203B41FA5}">
                      <a16:colId xmlns:a16="http://schemas.microsoft.com/office/drawing/2014/main" val="3057242646"/>
                    </a:ext>
                  </a:extLst>
                </a:gridCol>
                <a:gridCol w="3848271">
                  <a:extLst>
                    <a:ext uri="{9D8B030D-6E8A-4147-A177-3AD203B41FA5}">
                      <a16:colId xmlns:a16="http://schemas.microsoft.com/office/drawing/2014/main" val="2861620702"/>
                    </a:ext>
                  </a:extLst>
                </a:gridCol>
              </a:tblGrid>
              <a:tr h="35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기술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우선순위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전략 제시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예시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77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15740"/>
                  </a:ext>
                </a:extLst>
              </a:tr>
              <a:tr h="2154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밀도를 </a:t>
                      </a:r>
                      <a:endParaRPr lang="en-US" altLang="ko-KR" sz="9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고려한 포스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가상물체와 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lang="ko-KR" altLang="en-US" sz="1000" b="1" u="sng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상호 작용할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때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 또는 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밀도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 제어변수를 달리하는 구성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R202,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R206, R209, R211(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밀도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및 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R204(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상태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병합하여 권리화 진행 </a:t>
                      </a:r>
                      <a:r>
                        <a:rPr lang="ko-KR" altLang="en-US" sz="10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endParaRPr lang="en-US" altLang="ko-KR" sz="10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(extraction, penetration, impaction, tug)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가상물체는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u="sng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밀도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점성 등 고유한 성질을 갖고 있으며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외부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온도 및 압력에 따라 변할 수 있다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</a:t>
                      </a:r>
                      <a:r>
                        <a:rPr lang="ko-KR" altLang="en-US" sz="1000" b="1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 고체를 제외</a:t>
                      </a:r>
                      <a:r>
                        <a:rPr lang="en-US" altLang="ko-KR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(IP02</a:t>
                      </a: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구별</a:t>
                      </a:r>
                      <a:r>
                        <a:rPr lang="en-US" altLang="ko-KR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1,2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 존재 시</a:t>
                      </a:r>
                      <a:r>
                        <a:rPr lang="en-US" altLang="ko-KR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ko-KR" altLang="en-US" sz="900" u="sng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상호작용이란</a:t>
                      </a:r>
                      <a:r>
                        <a:rPr lang="en-US" altLang="ko-KR" sz="900" u="sng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또는 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움직임으로 인한 충돌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이동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접촉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추출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삽입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endParaRPr lang="en-US" altLang="ko-KR" sz="9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물고기를 잡기위해 물속에 손을 집어넣는 것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호수 속의 보물을 집어 올림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부력차</a:t>
                      </a:r>
                      <a:r>
                        <a:rPr lang="ko-KR" altLang="en-US" sz="8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손이 물에 </a:t>
                      </a:r>
                      <a:r>
                        <a:rPr lang="ko-KR" altLang="en-US" sz="8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잠겨있을</a:t>
                      </a:r>
                      <a:r>
                        <a:rPr lang="ko-KR" altLang="en-US" sz="8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때 더 가라앉았을 </a:t>
                      </a:r>
                      <a:r>
                        <a:rPr lang="ko-KR" altLang="en-US" sz="8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떄</a:t>
                      </a:r>
                      <a:endParaRPr lang="en-US" altLang="ko-KR" sz="8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가상물체만 존재 시</a:t>
                      </a:r>
                      <a:r>
                        <a:rPr lang="en-US" altLang="ko-KR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가상물체는 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 </a:t>
                      </a:r>
                      <a:r>
                        <a:rPr lang="ko-KR" altLang="en-US" sz="1000" u="sng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외기의 환경일 수 있다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지구에서 우주로 아이언맨이 날라가면서 느끼는 희박한 공기</a:t>
                      </a:r>
                      <a:endParaRPr lang="en-US" altLang="ko-KR" sz="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킹스맨 처럼 갑자기 방안에 물이 쏟아질 때 사용자가 느끼는 감각을 피드백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692450"/>
                  </a:ext>
                </a:extLst>
              </a:tr>
              <a:tr h="1381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IP-02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강도를 고려한 포스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가상물체와 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가상물체가 상호 작용할 때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 또는 제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강도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 제어변수를 달리하는 구성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</a:t>
                      </a:r>
                      <a:endParaRPr lang="en-US" altLang="ko-KR" sz="10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R108, R207(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강도</a:t>
                      </a:r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및 </a:t>
                      </a:r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R208(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깨짐</a:t>
                      </a:r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병합하여 권리화 진행 </a:t>
                      </a:r>
                      <a:r>
                        <a:rPr lang="ko-KR" altLang="en-US" sz="10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endParaRPr lang="en-US" altLang="ko-KR" sz="1000" b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(repulsion, impaction)</a:t>
                      </a:r>
                      <a:endParaRPr lang="en-US" altLang="ko-KR" sz="10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검으로 내리치는 물체의 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강도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충격을 가하는 횟수가 증가하다 </a:t>
                      </a:r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깨짐</a:t>
                      </a:r>
                      <a:r>
                        <a:rPr lang="en-US" altLang="ko-KR" sz="9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샌드백 치기</a:t>
                      </a:r>
                      <a:endParaRPr lang="en-US" altLang="ko-KR" sz="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닌자푸르츠인데 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번 휘둘러야 깨짐</a:t>
                      </a:r>
                      <a:endParaRPr lang="en-US" altLang="ko-KR" sz="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각목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광선 검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칼을 든 파이터로부터 맨손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방패</a:t>
                      </a:r>
                      <a:r>
                        <a:rPr lang="en-US" altLang="ko-KR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밧줄로 방어하기</a:t>
                      </a:r>
                      <a:endParaRPr lang="en-US" altLang="ko-KR" sz="10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물체속성</a:t>
                      </a:r>
                      <a:r>
                        <a:rPr lang="en-US" altLang="ko-KR" sz="10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 Brittleness, plasticity, elasticity, fracture, crystality, irregularity,  hardness, particle size</a:t>
                      </a:r>
                      <a:r>
                        <a:rPr lang="en-US" altLang="ko-KR" sz="9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-&gt; </a:t>
                      </a:r>
                      <a:r>
                        <a:rPr lang="ko-KR" altLang="en-US" sz="9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객체의 속성</a:t>
                      </a:r>
                      <a:r>
                        <a:rPr lang="en-US" altLang="ko-KR" sz="9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</a:t>
                      </a:r>
                      <a:r>
                        <a:rPr lang="en-US" altLang="ko-KR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1,2</a:t>
                      </a: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가상물체는 고체임을 전제</a:t>
                      </a:r>
                      <a:r>
                        <a:rPr lang="en-US" altLang="ko-KR" sz="9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9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따른 피드백 제어변수 변경 </a:t>
                      </a:r>
                      <a:endParaRPr lang="en-US" altLang="ko-KR" sz="1000" b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25497"/>
                  </a:ext>
                </a:extLst>
              </a:tr>
              <a:tr h="675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IP-03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kern="1200" dirty="0" err="1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필압감을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제공하는 포스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객체가 가상물체에 접촉하여 이동할 때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객체의 가상물체와 필압감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피드백을 제공하는 구성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 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R309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내지 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R313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병합하여 권리화 진행 가능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787509"/>
                  </a:ext>
                </a:extLst>
              </a:tr>
              <a:tr h="976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IP-04</a:t>
                      </a:r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상태를 고려한 충돌 피드백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가상물체와 사용자 객체 충돌 시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Repulsion</a:t>
                      </a:r>
                      <a:r>
                        <a:rPr lang="en-US" altLang="ko-KR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), </a:t>
                      </a:r>
                      <a:r>
                        <a:rPr lang="ko-KR" altLang="en-US" sz="1000" b="1" u="none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상태</a:t>
                      </a:r>
                      <a:r>
                        <a:rPr lang="en-US" altLang="ko-KR" sz="1000" b="1" u="none" kern="10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(State of object)</a:t>
                      </a:r>
                      <a:r>
                        <a:rPr lang="ko-KR" altLang="en-US" sz="1000" b="0" u="none" kern="1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 피드백 제어 변수를 달리하는 구성</a:t>
                      </a:r>
                      <a:endParaRPr lang="en-US" altLang="ko-KR" sz="1000" b="0" u="none" kern="10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</a:t>
                      </a: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충돌 이벤트에서 가상물체의 상태 이외의 구성은 공지됨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가상물체의 상태에 대한 아이디어 보완 필요</a:t>
                      </a:r>
                    </a:p>
                    <a:p>
                      <a:pPr algn="l" latinLnBrk="1"/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찌른 상태로 버틸 때 물고기의 움직임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(posture)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따라 포스피드백을 달리 주는 것 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state of object 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보통 객체지향의 의미로 많이 쓰임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상태가 고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액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 를 의미하는 것이면 </a:t>
                      </a:r>
                      <a:r>
                        <a:rPr lang="en-US" altLang="ko-KR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r>
                        <a:rPr lang="ko-KR" altLang="en-US" sz="10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비슷 </a:t>
                      </a:r>
                      <a:endParaRPr lang="en-US" altLang="ko-KR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47" marR="84447" marT="42223" marB="4222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9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4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2231</Words>
  <Application>Microsoft Office PowerPoint</Application>
  <PresentationFormat>와이드스크린</PresentationFormat>
  <Paragraphs>540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나눔바른고딕</vt:lpstr>
      <vt:lpstr>맑은 고딕</vt:lpstr>
      <vt:lpstr>함초롬바탕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정연우</dc:creator>
  <cp:lastModifiedBy>wendolin@naver.com</cp:lastModifiedBy>
  <cp:revision>23</cp:revision>
  <dcterms:created xsi:type="dcterms:W3CDTF">2018-10-24T02:02:48Z</dcterms:created>
  <dcterms:modified xsi:type="dcterms:W3CDTF">2018-10-26T07:25:35Z</dcterms:modified>
</cp:coreProperties>
</file>