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7" r:id="rId10"/>
    <p:sldId id="281" r:id="rId11"/>
    <p:sldId id="278" r:id="rId12"/>
    <p:sldId id="279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ang" initials="ls" lastIdx="1" clrIdx="0">
    <p:extLst>
      <p:ext uri="{19B8F6BF-5375-455C-9EA6-DF929625EA0E}">
        <p15:presenceInfo xmlns:p15="http://schemas.microsoft.com/office/powerpoint/2012/main" userId="bfe013597bb8a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FF"/>
    <a:srgbClr val="C00000"/>
    <a:srgbClr val="8C0029"/>
    <a:srgbClr val="D4A1B0"/>
    <a:srgbClr val="E9CFD7"/>
    <a:srgbClr val="E2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0679" autoAdjust="0"/>
  </p:normalViewPr>
  <p:slideViewPr>
    <p:cSldViewPr snapToGrid="0">
      <p:cViewPr varScale="1">
        <p:scale>
          <a:sx n="44" d="100"/>
          <a:sy n="44" d="100"/>
        </p:scale>
        <p:origin x="234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8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8DD8EA4-DF03-4624-BEB5-BCFFDBCFE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42DE0-DFC7-4116-A92E-1AE9F41B5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5FD22-9113-48F1-B88C-AABD1F86246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21E2D-F380-4A45-AF6A-C4E8ACED21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D5020-5EC8-442A-9F7D-1D6AB7CFCE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626C-FF61-4C41-ABA7-645CAF5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8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525D-D74F-4867-9A72-FE275525BC65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6F141-E6FC-435A-903E-2F4ACB163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A5BE-4CB9-42EC-ACFC-9466E7A0B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71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A5BE-4CB9-42EC-ACFC-9466E7A0B2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3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A41E-5DE6-478B-822C-F33C4BEDAC88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구름 7"/>
          <p:cNvSpPr/>
          <p:nvPr userDrawn="1"/>
        </p:nvSpPr>
        <p:spPr>
          <a:xfrm flipV="1">
            <a:off x="772283" y="3477879"/>
            <a:ext cx="7615476" cy="111698"/>
          </a:xfrm>
          <a:prstGeom prst="cloud">
            <a:avLst/>
          </a:prstGeom>
          <a:gradFill flip="none" rotWithShape="1">
            <a:gsLst>
              <a:gs pos="100000">
                <a:srgbClr val="8C0029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007-7971-4E5B-B644-DFF7C486C29C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9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BDC-F8C3-4874-8D4D-271A5B880931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3831"/>
            <a:ext cx="8297402" cy="606089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8C002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917" y="858257"/>
            <a:ext cx="8540166" cy="5621923"/>
          </a:xfrm>
        </p:spPr>
        <p:txBody>
          <a:bodyPr>
            <a:normAutofit/>
          </a:bodyPr>
          <a:lstStyle>
            <a:lvl1pPr marL="266700" indent="-266700">
              <a:buSzPct val="100000"/>
              <a:buFont typeface="Times New Roman" panose="02020603050405020304" pitchFamily="18" charset="0"/>
              <a:buChar char="►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480180"/>
            <a:ext cx="2057400" cy="365125"/>
          </a:xfrm>
        </p:spPr>
        <p:txBody>
          <a:bodyPr anchor="b"/>
          <a:lstStyle/>
          <a:p>
            <a:fld id="{B4A38A7B-7E2D-4145-9826-3AF1386CA65B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0180"/>
            <a:ext cx="3086100" cy="365125"/>
          </a:xfrm>
        </p:spPr>
        <p:txBody>
          <a:bodyPr anchor="b"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7025" y="6480180"/>
            <a:ext cx="2057400" cy="365125"/>
          </a:xfrm>
        </p:spPr>
        <p:txBody>
          <a:bodyPr anchor="b"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97016"/>
            <a:ext cx="7886700" cy="1078182"/>
          </a:xfrm>
        </p:spPr>
        <p:txBody>
          <a:bodyPr anchor="ctr">
            <a:normAutofit/>
          </a:bodyPr>
          <a:lstStyle>
            <a:lvl1pPr algn="ctr">
              <a:defRPr sz="3600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450D-0FBA-4506-B157-1AF13EBC94A8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구름 6"/>
          <p:cNvSpPr/>
          <p:nvPr userDrawn="1"/>
        </p:nvSpPr>
        <p:spPr>
          <a:xfrm flipV="1">
            <a:off x="759500" y="3696850"/>
            <a:ext cx="7615476" cy="111698"/>
          </a:xfrm>
          <a:prstGeom prst="cloud">
            <a:avLst/>
          </a:prstGeom>
          <a:gradFill flip="none" rotWithShape="1">
            <a:gsLst>
              <a:gs pos="100000">
                <a:srgbClr val="8C0029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8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76C1-2341-4AC4-8904-52D6DF56B3AB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1C8A-1F4A-4140-ACAF-0D0CB115F6FF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C37F-666C-45E0-A9F5-FFCC246ECA75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0509-D095-4E27-A01A-68EF304A14F3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2A11-CD83-4C5F-93BF-B322CB49F906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49C-9923-46A5-8EC2-E6882812134D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885E6-9D6F-4716-93B7-5D7D21763FAC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FD9478-484C-4581-8F18-B36B11B4A2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8C0029"/>
        </a:buClr>
        <a:buSzPct val="90000"/>
        <a:buFont typeface="맑은 고딕" panose="020B0503020000020004" pitchFamily="50" charset="-127"/>
        <a:buChar char="▶"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C002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C0029"/>
        </a:buClr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7145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8C0029"/>
        </a:buClr>
        <a:buFont typeface="Wingdings" panose="05000000000000000000" pitchFamily="2" charset="2"/>
        <a:buChar char="ü"/>
        <a:defRPr sz="1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C0029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52005" y="4031424"/>
            <a:ext cx="9115428" cy="2427287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2018. 10. 04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고려대학교 전기전자공학부 </a:t>
            </a:r>
            <a:r>
              <a:rPr lang="ko-KR" altLang="en-US" dirty="0"/>
              <a:t>   </a:t>
            </a:r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09" y="76200"/>
            <a:ext cx="888414" cy="1037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1458" y="2782669"/>
            <a:ext cx="91079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8C0029"/>
              </a:buClr>
              <a:buSzPct val="90000"/>
            </a:pPr>
            <a:r>
              <a:rPr lang="en-US" altLang="ko-KR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Adder/Subtractor/Multiplier module</a:t>
            </a:r>
            <a:endParaRPr lang="ko-KR" altLang="en-US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9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Multiplier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497888" y="6928941"/>
            <a:ext cx="5334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9AAFFD3-D665-48FD-B00D-18508F059082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  </a:t>
            </a:r>
          </a:p>
        </p:txBody>
      </p:sp>
      <p:pic>
        <p:nvPicPr>
          <p:cNvPr id="6" name="Picture 10" descr="AACFLOZ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99187"/>
            <a:ext cx="426720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4488" y="1306016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kumimoji="0" lang="en-US" altLang="ko-KR" sz="2800" kern="0" dirty="0">
                <a:latin typeface="+mn-lt"/>
                <a:ea typeface="휴먼옛체" pitchFamily="18" charset="-127"/>
              </a:rPr>
              <a:t>(K-bit) x (J-bit)</a:t>
            </a:r>
          </a:p>
          <a:p>
            <a:pPr lvl="1" latinLnBrk="0"/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(K x J) </a:t>
            </a:r>
            <a:r>
              <a:rPr kumimoji="0" lang="ko-KR" altLang="en-US" sz="2400" kern="0" dirty="0">
                <a:latin typeface="+mn-lt"/>
                <a:ea typeface="휴먼옛체" pitchFamily="18" charset="-127"/>
              </a:rPr>
              <a:t>개의 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AND </a:t>
            </a:r>
            <a:r>
              <a:rPr kumimoji="0" lang="ko-KR" altLang="en-US" sz="2400" kern="0" dirty="0" err="1">
                <a:latin typeface="+mn-lt"/>
                <a:ea typeface="휴먼옛체" pitchFamily="18" charset="-127"/>
              </a:rPr>
              <a:t>게이트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,</a:t>
            </a:r>
          </a:p>
          <a:p>
            <a:pPr lvl="1" latinLnBrk="0">
              <a:buFontTx/>
              <a:buNone/>
            </a:pP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(J-1)</a:t>
            </a:r>
            <a:r>
              <a:rPr kumimoji="0" lang="ko-KR" altLang="en-US" sz="2400" kern="0" dirty="0">
                <a:latin typeface="+mn-lt"/>
                <a:ea typeface="휴먼옛체" pitchFamily="18" charset="-127"/>
              </a:rPr>
              <a:t>개의 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K-bit </a:t>
            </a:r>
            <a:r>
              <a:rPr kumimoji="0" lang="ko-KR" altLang="en-US" sz="2400" kern="0" dirty="0" err="1">
                <a:latin typeface="+mn-lt"/>
                <a:ea typeface="휴먼옛체" pitchFamily="18" charset="-127"/>
              </a:rPr>
              <a:t>덧셈기</a:t>
            </a:r>
            <a:r>
              <a:rPr kumimoji="0" lang="ko-KR" altLang="en-US" sz="2400" kern="0" dirty="0">
                <a:latin typeface="+mn-lt"/>
                <a:ea typeface="휴먼옛체" pitchFamily="18" charset="-127"/>
              </a:rPr>
              <a:t> 필요   </a:t>
            </a:r>
          </a:p>
          <a:p>
            <a:pPr lvl="1" latinLnBrk="0">
              <a:buFontTx/>
              <a:buNone/>
            </a:pPr>
            <a:r>
              <a:rPr kumimoji="0" lang="ko-KR" altLang="en-US" sz="2400" kern="0" dirty="0">
                <a:latin typeface="+mn-lt"/>
                <a:ea typeface="휴먼옛체" pitchFamily="18" charset="-127"/>
              </a:rPr>
              <a:t>                               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3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2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1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0</a:t>
            </a:r>
          </a:p>
          <a:p>
            <a:pPr lvl="1" latinLnBrk="0">
              <a:buFontTx/>
              <a:buNone/>
            </a:pP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                              x   A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2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1</a:t>
            </a:r>
            <a:r>
              <a:rPr kumimoji="0" lang="en-US" altLang="ko-KR" sz="2400" kern="0" dirty="0"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kern="0" dirty="0">
                <a:latin typeface="+mn-lt"/>
                <a:ea typeface="휴먼옛체" pitchFamily="18" charset="-127"/>
              </a:rPr>
              <a:t>0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22240" y="3668216"/>
            <a:ext cx="1828800" cy="0"/>
          </a:xfrm>
          <a:prstGeom prst="line">
            <a:avLst/>
          </a:prstGeom>
          <a:noFill/>
          <a:ln w="9525">
            <a:solidFill>
              <a:srgbClr val="020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-20960" y="3744416"/>
            <a:ext cx="4572000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r" latinLnBrk="0">
              <a:spcBef>
                <a:spcPct val="20000"/>
              </a:spcBef>
            </a:pP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            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3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</a:p>
          <a:p>
            <a:pPr lvl="1" latinLnBrk="0">
              <a:spcBef>
                <a:spcPct val="20000"/>
              </a:spcBef>
            </a:pP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                       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3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 </a:t>
            </a:r>
          </a:p>
          <a:p>
            <a:pPr lvl="1" latinLnBrk="0">
              <a:spcBef>
                <a:spcPct val="20000"/>
              </a:spcBef>
            </a:pP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             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3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1  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A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2</a:t>
            </a:r>
            <a:r>
              <a:rPr kumimoji="0" lang="en-US" altLang="ko-KR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B</a:t>
            </a:r>
            <a:r>
              <a:rPr kumimoji="0" lang="en-US" altLang="ko-KR" sz="12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0</a:t>
            </a:r>
            <a:endParaRPr kumimoji="0" lang="en-US" altLang="ko-KR" sz="1800" dirty="0">
              <a:solidFill>
                <a:srgbClr val="002060"/>
              </a:solidFill>
              <a:latin typeface="+mn-lt"/>
              <a:ea typeface="휴먼옛체" pitchFamily="18" charset="-127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741040" y="4811216"/>
            <a:ext cx="3810000" cy="0"/>
          </a:xfrm>
          <a:prstGeom prst="line">
            <a:avLst/>
          </a:prstGeom>
          <a:noFill/>
          <a:ln w="9525">
            <a:solidFill>
              <a:srgbClr val="020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16496" y="4863603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/>
            <a:r>
              <a:rPr kumimoji="0" lang="en-US" altLang="ko-KR" sz="1800" dirty="0">
                <a:solidFill>
                  <a:srgbClr val="002060"/>
                </a:solidFill>
                <a:latin typeface="+mn-lt"/>
                <a:ea typeface="휴먼옛체" pitchFamily="18" charset="-127"/>
              </a:rPr>
              <a:t> C6    C5   C4    C3    C2    C1    C0 </a:t>
            </a:r>
          </a:p>
        </p:txBody>
      </p:sp>
    </p:spTree>
    <p:extLst>
      <p:ext uri="{BB962C8B-B14F-4D97-AF65-F5344CB8AC3E}">
        <p14:creationId xmlns:p14="http://schemas.microsoft.com/office/powerpoint/2010/main" val="11571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Multiplier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(K-bit) x (J-bit)</a:t>
            </a:r>
          </a:p>
          <a:p>
            <a:pPr lvl="1"/>
            <a:r>
              <a:rPr lang="en-US" altLang="ko-KR" dirty="0"/>
              <a:t>K x J </a:t>
            </a:r>
            <a:r>
              <a:rPr lang="ko-KR" altLang="en-US" dirty="0"/>
              <a:t>개의 </a:t>
            </a:r>
            <a:r>
              <a:rPr lang="en-US" altLang="ko-KR" dirty="0"/>
              <a:t>AND gate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J - 1</a:t>
            </a:r>
            <a:r>
              <a:rPr lang="ko-KR" altLang="en-US" dirty="0"/>
              <a:t>개의 </a:t>
            </a:r>
            <a:r>
              <a:rPr lang="en-US" altLang="ko-KR" dirty="0"/>
              <a:t>K-bit </a:t>
            </a:r>
            <a:r>
              <a:rPr lang="ko-KR" altLang="en-US" dirty="0" err="1"/>
              <a:t>덧셈기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10" descr="AACFLOZ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3728971" cy="44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5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project file </a:t>
            </a:r>
          </a:p>
          <a:p>
            <a:pPr lvl="1"/>
            <a:r>
              <a:rPr lang="en-US" altLang="ko-KR" dirty="0"/>
              <a:t>in folder named student id number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modelsim</a:t>
            </a:r>
            <a:endParaRPr lang="en-US" altLang="ko-KR" dirty="0"/>
          </a:p>
          <a:p>
            <a:pPr lvl="1"/>
            <a:r>
              <a:rPr lang="ko-KR" altLang="en-US" dirty="0"/>
              <a:t>각 모듈의 모든 경우의 수에 대한 </a:t>
            </a:r>
            <a:r>
              <a:rPr lang="en-US" altLang="ko-KR" dirty="0"/>
              <a:t>result</a:t>
            </a:r>
            <a:r>
              <a:rPr lang="ko-KR" altLang="en-US" dirty="0"/>
              <a:t>가 </a:t>
            </a:r>
            <a:r>
              <a:rPr lang="ko-KR" altLang="en-US" dirty="0" err="1"/>
              <a:t>진리표와</a:t>
            </a:r>
            <a:r>
              <a:rPr lang="ko-KR" altLang="en-US" dirty="0"/>
              <a:t> 일치하는지 </a:t>
            </a:r>
            <a:r>
              <a:rPr lang="en-US" altLang="ko-KR" dirty="0"/>
              <a:t>check</a:t>
            </a:r>
          </a:p>
          <a:p>
            <a:pPr lvl="2"/>
            <a:r>
              <a:rPr lang="en-US" altLang="ko-KR" dirty="0"/>
              <a:t>+,+</a:t>
            </a:r>
          </a:p>
          <a:p>
            <a:pPr lvl="2"/>
            <a:r>
              <a:rPr lang="en-US" altLang="ko-KR" dirty="0"/>
              <a:t>+,-</a:t>
            </a:r>
          </a:p>
          <a:p>
            <a:pPr lvl="2"/>
            <a:r>
              <a:rPr lang="en-US" altLang="ko-KR" dirty="0"/>
              <a:t>-,+</a:t>
            </a:r>
          </a:p>
          <a:p>
            <a:pPr lvl="2"/>
            <a:r>
              <a:rPr lang="en-US" altLang="ko-KR" dirty="0"/>
              <a:t>-,-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FPGA</a:t>
            </a:r>
          </a:p>
          <a:p>
            <a:pPr lvl="1"/>
            <a:r>
              <a:rPr lang="en-US" altLang="ko-KR" dirty="0"/>
              <a:t>4bit adder/</a:t>
            </a:r>
            <a:r>
              <a:rPr lang="en-US" altLang="ko-KR" dirty="0" err="1"/>
              <a:t>subtractor</a:t>
            </a:r>
            <a:endParaRPr lang="en-US" altLang="ko-KR" dirty="0"/>
          </a:p>
          <a:p>
            <a:pPr lvl="1"/>
            <a:r>
              <a:rPr lang="en-US" altLang="ko-KR" dirty="0"/>
              <a:t>4bit by 4bit multiplier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27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Half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X, Y</a:t>
            </a:r>
          </a:p>
          <a:p>
            <a:r>
              <a:rPr lang="en-US" altLang="ko-KR" dirty="0"/>
              <a:t>Output: S(sum), C(carry)</a:t>
            </a:r>
          </a:p>
          <a:p>
            <a:endParaRPr lang="en-US" altLang="ko-KR" dirty="0"/>
          </a:p>
          <a:p>
            <a:r>
              <a:rPr lang="en-US" altLang="ko-KR" dirty="0"/>
              <a:t>S=</a:t>
            </a:r>
            <a:r>
              <a:rPr lang="en-US" altLang="ko-KR" dirty="0" err="1"/>
              <a:t>xy</a:t>
            </a:r>
            <a:r>
              <a:rPr lang="en-US" altLang="ko-KR" dirty="0"/>
              <a:t>'+</a:t>
            </a:r>
            <a:r>
              <a:rPr lang="en-US" altLang="ko-KR" dirty="0" err="1"/>
              <a:t>x'y</a:t>
            </a:r>
            <a:endParaRPr lang="en-US" altLang="ko-KR" dirty="0"/>
          </a:p>
          <a:p>
            <a:r>
              <a:rPr lang="en-US" altLang="ko-KR" dirty="0"/>
              <a:t>C=</a:t>
            </a:r>
            <a:r>
              <a:rPr lang="en-US" altLang="ko-KR" dirty="0" err="1"/>
              <a:t>xy</a:t>
            </a:r>
            <a:endParaRPr lang="ko-KR" altLang="en-US" dirty="0"/>
          </a:p>
        </p:txBody>
      </p:sp>
      <p:pic>
        <p:nvPicPr>
          <p:cNvPr id="4" name="Picture 9" descr="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6"/>
          <a:stretch/>
        </p:blipFill>
        <p:spPr>
          <a:xfrm>
            <a:off x="4932040" y="2780928"/>
            <a:ext cx="3848100" cy="3352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Half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en-US" altLang="ko-KR" dirty="0" err="1"/>
              <a:t>half_adder</a:t>
            </a:r>
            <a:r>
              <a:rPr lang="en-US" altLang="ko-KR" dirty="0"/>
              <a:t>(C, S, X, Y);</a:t>
            </a:r>
          </a:p>
          <a:p>
            <a:endParaRPr lang="en-US" altLang="ko-KR" dirty="0"/>
          </a:p>
          <a:p>
            <a:r>
              <a:rPr lang="en-US" altLang="ko-KR" dirty="0"/>
              <a:t>output C, S;</a:t>
            </a:r>
          </a:p>
          <a:p>
            <a:r>
              <a:rPr lang="en-US" altLang="ko-KR" dirty="0"/>
              <a:t>input X, Y;</a:t>
            </a:r>
          </a:p>
          <a:p>
            <a:endParaRPr lang="en-US" altLang="ko-KR" dirty="0"/>
          </a:p>
          <a:p>
            <a:r>
              <a:rPr lang="en-US" altLang="ko-KR" dirty="0" err="1"/>
              <a:t>xor</a:t>
            </a:r>
            <a:r>
              <a:rPr lang="en-US" altLang="ko-KR" dirty="0"/>
              <a:t> x0(S, X, Y);</a:t>
            </a:r>
          </a:p>
          <a:p>
            <a:r>
              <a:rPr lang="en-US" altLang="ko-KR" dirty="0"/>
              <a:t>and a0(C, X, Y);</a:t>
            </a:r>
          </a:p>
          <a:p>
            <a:endParaRPr lang="en-US" altLang="ko-KR" dirty="0"/>
          </a:p>
          <a:p>
            <a:r>
              <a:rPr lang="en-US" altLang="ko-KR" dirty="0" err="1"/>
              <a:t>endmodule</a:t>
            </a:r>
            <a:endParaRPr lang="en-US" altLang="ko-KR" dirty="0"/>
          </a:p>
        </p:txBody>
      </p:sp>
      <p:pic>
        <p:nvPicPr>
          <p:cNvPr id="4" name="Picture 9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4" t="18372" b="13473"/>
          <a:stretch/>
        </p:blipFill>
        <p:spPr bwMode="auto">
          <a:xfrm>
            <a:off x="4355976" y="2412369"/>
            <a:ext cx="4038600" cy="360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1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X, Y, </a:t>
            </a:r>
            <a:r>
              <a:rPr lang="en-US" altLang="ko-KR" dirty="0">
                <a:solidFill>
                  <a:srgbClr val="FF0000"/>
                </a:solidFill>
              </a:rPr>
              <a:t>Z(carry in)</a:t>
            </a:r>
          </a:p>
          <a:p>
            <a:r>
              <a:rPr lang="en-US" altLang="ko-KR" dirty="0"/>
              <a:t>Output: S(sum), </a:t>
            </a:r>
            <a:r>
              <a:rPr lang="en-US" altLang="ko-KR" dirty="0">
                <a:solidFill>
                  <a:srgbClr val="FF0000"/>
                </a:solidFill>
              </a:rPr>
              <a:t>C(carry out)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8" descr="1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33600"/>
            <a:ext cx="3857359" cy="342201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0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0759" y="2743200"/>
            <a:ext cx="4176712" cy="2587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08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9" descr="1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71600"/>
            <a:ext cx="684053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1" descr="15-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9"/>
          <a:stretch/>
        </p:blipFill>
        <p:spPr>
          <a:xfrm>
            <a:off x="1116013" y="3657601"/>
            <a:ext cx="6985000" cy="1771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914400" y="3459162"/>
            <a:ext cx="2590800" cy="15700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3886200" y="3581400"/>
            <a:ext cx="1981200" cy="1371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6400800" y="4244181"/>
            <a:ext cx="1143000" cy="8612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5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module </a:t>
            </a:r>
            <a:r>
              <a:rPr lang="en-US" altLang="ko-KR" dirty="0" err="1"/>
              <a:t>full_adder</a:t>
            </a:r>
            <a:r>
              <a:rPr lang="en-US" altLang="ko-KR" dirty="0"/>
              <a:t>(C, S, X, Y, Z);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output C, S;</a:t>
            </a:r>
          </a:p>
          <a:p>
            <a:pPr marL="0" indent="0">
              <a:buNone/>
            </a:pPr>
            <a:r>
              <a:rPr lang="en-US" altLang="ko-KR" dirty="0"/>
              <a:t>input X, Y, </a:t>
            </a:r>
            <a:r>
              <a:rPr lang="en-US" altLang="ko-KR" dirty="0">
                <a:solidFill>
                  <a:srgbClr val="FF0000"/>
                </a:solidFill>
              </a:rPr>
              <a:t>Z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wire C0, C1;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wire s0;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half_adder</a:t>
            </a:r>
            <a:r>
              <a:rPr lang="en-US" altLang="ko-KR" dirty="0"/>
              <a:t> h0(C0, S0, X, Y);</a:t>
            </a:r>
          </a:p>
          <a:p>
            <a:pPr marL="0" indent="0">
              <a:buNone/>
            </a:pPr>
            <a:r>
              <a:rPr lang="en-US" altLang="ko-KR" dirty="0" err="1"/>
              <a:t>half_adder</a:t>
            </a:r>
            <a:r>
              <a:rPr lang="en-US" altLang="ko-KR" dirty="0"/>
              <a:t> h1(C1, S, S0, Z);</a:t>
            </a:r>
          </a:p>
          <a:p>
            <a:pPr marL="0" indent="0">
              <a:buNone/>
            </a:pPr>
            <a:r>
              <a:rPr lang="en-US" altLang="ko-KR" dirty="0"/>
              <a:t>or o0(C, C1, C0);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endmodule</a:t>
            </a:r>
            <a:endParaRPr lang="ko-KR" altLang="en-US" dirty="0"/>
          </a:p>
        </p:txBody>
      </p:sp>
      <p:pic>
        <p:nvPicPr>
          <p:cNvPr id="4" name="Picture 11" descr="1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888" y="2060848"/>
            <a:ext cx="5052589" cy="14939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8" y="4221088"/>
            <a:ext cx="2428106" cy="331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80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bit full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설계해 보세요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module adder_4bit(C0, S, A, B, Ci);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endmodule</a:t>
            </a:r>
            <a:endParaRPr lang="ko-KR" altLang="en-US" dirty="0"/>
          </a:p>
        </p:txBody>
      </p:sp>
      <p:pic>
        <p:nvPicPr>
          <p:cNvPr id="4" name="Picture 9" descr="1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4087815"/>
            <a:ext cx="6647994" cy="21396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4bit full </a:t>
            </a:r>
            <a:r>
              <a:rPr lang="en-US" altLang="ko-KR" dirty="0" err="1"/>
              <a:t>subtractor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2's complement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1640" y="2132856"/>
          <a:ext cx="60960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4bit full/sub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설계해</a:t>
            </a:r>
            <a:r>
              <a:rPr lang="en-US" altLang="ko-KR" dirty="0"/>
              <a:t> </a:t>
            </a:r>
            <a:r>
              <a:rPr lang="ko-KR" altLang="en-US" dirty="0"/>
              <a:t>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module full_4bit(M, C0, S, A, B, Ci);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endmodule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812249" y="3047256"/>
            <a:ext cx="5750768" cy="2848050"/>
            <a:chOff x="2819400" y="1770062"/>
            <a:chExt cx="6705600" cy="3640138"/>
          </a:xfrm>
        </p:grpSpPr>
        <p:pic>
          <p:nvPicPr>
            <p:cNvPr id="5" name="Picture 6" descr="AACFLOW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770062"/>
              <a:ext cx="6705600" cy="364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곱셈 기호 5"/>
            <p:cNvSpPr/>
            <p:nvPr/>
          </p:nvSpPr>
          <p:spPr bwMode="auto">
            <a:xfrm>
              <a:off x="2971800" y="4419600"/>
              <a:ext cx="1219200" cy="762000"/>
            </a:xfrm>
            <a:prstGeom prst="mathMultiply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27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13251</TotalTime>
  <Words>389</Words>
  <Application>Microsoft Office PowerPoint</Application>
  <PresentationFormat>화면 슬라이드 쇼(4:3)</PresentationFormat>
  <Paragraphs>114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휴먼옛체</vt:lpstr>
      <vt:lpstr>Arial</vt:lpstr>
      <vt:lpstr>Calibri</vt:lpstr>
      <vt:lpstr>Tahoma</vt:lpstr>
      <vt:lpstr>Times New Roman</vt:lpstr>
      <vt:lpstr>Wingdings</vt:lpstr>
      <vt:lpstr>Office 테마</vt:lpstr>
      <vt:lpstr>PowerPoint 프레젠테이션</vt:lpstr>
      <vt:lpstr>Half Adder</vt:lpstr>
      <vt:lpstr>Half Adder</vt:lpstr>
      <vt:lpstr>Full Adder</vt:lpstr>
      <vt:lpstr>Full Adder</vt:lpstr>
      <vt:lpstr>Full Adder</vt:lpstr>
      <vt:lpstr>4 bit full adder</vt:lpstr>
      <vt:lpstr>4bit full subtractor</vt:lpstr>
      <vt:lpstr>4bit full/sub</vt:lpstr>
      <vt:lpstr>Binary Multiplier</vt:lpstr>
      <vt:lpstr>Binary Multiplier</vt:lpstr>
      <vt:lpstr>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swshon</dc:creator>
  <cp:lastModifiedBy>lee sang</cp:lastModifiedBy>
  <cp:revision>683</cp:revision>
  <cp:lastPrinted>2018-01-15T02:31:40Z</cp:lastPrinted>
  <dcterms:created xsi:type="dcterms:W3CDTF">2016-04-18T06:35:28Z</dcterms:created>
  <dcterms:modified xsi:type="dcterms:W3CDTF">2018-09-27T08:34:45Z</dcterms:modified>
</cp:coreProperties>
</file>