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71" r:id="rId4"/>
    <p:sldId id="324" r:id="rId5"/>
    <p:sldId id="320" r:id="rId6"/>
    <p:sldId id="307" r:id="rId7"/>
    <p:sldId id="303" r:id="rId8"/>
    <p:sldId id="323" r:id="rId9"/>
    <p:sldId id="32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289F6-19D4-4FD1-A634-B964AB559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31A1EF-C06B-47F6-A0FB-57ABEA39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B597E-7042-41A1-9504-917E7C3E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143DF-1D83-4763-9A21-4DE7FD6C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CC480-B55E-4BD2-A7DC-7ACF86BA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7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E1F69-D404-4BC2-BF22-C20710A4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1DBC7-8814-4BB2-AD0A-0E4D306CC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2D344-E389-419F-AC16-00864ACE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7B881-49D1-4F8E-A4B9-3F6BB9AC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00CB4-2BA6-4D05-967F-1934066E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0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A04F3B-02E3-4411-BECD-1481A993F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6C811-81FD-42F1-A106-1BB25E0CE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5F6A1-A4C0-4DDA-AACC-517C6452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408F5-CD19-469D-A52A-6CCFA200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B3D1D-2A8F-4DAF-AEDA-249BF7F0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3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9CFBC-8325-4DC3-97C0-9834D38A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F665E-6177-492A-967C-C83C51C8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4A79D-C305-436C-A951-440AD785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DEAED-3FFC-47A5-830C-EDAC0990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D8031-9A4C-4B1C-83BF-BC38B188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90087-03D3-4F11-BBA4-165821C3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468A9-07F3-4C6E-B526-5C37BB34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4D7FF-D72C-4A61-8FFC-A67B9702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EF7C4-29F2-451A-886E-C8BC8AE9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AC4D4-62C6-4829-BF31-1AA448A5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2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9882B-BAFB-4239-A6FD-01F5A7D5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D952B-DB86-4F17-BF2F-7447FF215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BA7EE5-AC15-4F6C-998C-295CC9C86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FF292-AE2A-469B-A69A-62C0C5A9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48484-DFA9-4D63-B631-EAAC5FB6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BB74C-A339-4D0A-B970-C12BF095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9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94CC6-6DAC-46A0-9BA8-C034B7B2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4D023-5ABA-46E5-8EC3-6EBF5369F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5C449-A567-4165-8637-B3891553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C1577D-4459-4516-A63F-C8C457A9F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24E66-EE0E-445D-B2C0-9782AE17F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4C7511-ABAB-4BB0-BA24-8228125C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794968-0BD7-422B-B01C-1ABAA51F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17F5CE-D94E-44F2-BDE4-33DEECD3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AED54-007B-4D12-9804-14DE6915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AD1A-9F59-4B24-9BDE-941B192E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96110-94A4-439F-AA99-D2D4DAF5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821952-E9C7-4EA9-AA93-B0CFE0BA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42EEF7-E94C-4C90-A4F2-4209AF47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183F71-9515-48DA-B29C-3726719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F5A507-8E45-4D4F-AB01-61498B79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3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3CF7A-808D-41E7-811E-7202B913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E60CB-A1BD-4FB2-BC63-53FDCA1D6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28A2B9-CD26-49AF-99A6-CBC3C3BA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3586E-8F8A-46EC-916A-6A4DA38A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87631-D253-41C2-832C-51612C6F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C6FF5-EEC4-4911-9496-9A0F0C57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DCBC0-ABDE-465E-9052-D0A67DF0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4B057F-DF13-445E-8021-BAD479A56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019B6-F76E-44BB-B7E7-7B1BE256F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0DE1AE-413B-4881-AD59-528F910E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5206E-E442-4FC1-8035-662130BD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64C1D-8A5D-4D8A-9A2F-F2C3F493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7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DD18CB-788E-4545-9C23-844E4FAE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8030D-64F2-4253-9D09-6F12DAE8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4A123-AD0A-4963-8A69-95FE55762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935F-F86A-4B46-9AB9-5E6ED8EE6A26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7F7D8-629E-4F61-8EF4-ECEBD6642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E78D9-E36C-4467-95E6-FAA9FB8A4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E2CD-57FC-4897-BB7F-ACB5CE6B2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6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267C5-CBBB-4677-9D6B-DD826A96E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0367"/>
          </a:xfrm>
        </p:spPr>
        <p:txBody>
          <a:bodyPr>
            <a:normAutofit/>
          </a:bodyPr>
          <a:lstStyle/>
          <a:p>
            <a:r>
              <a:rPr lang="ko-KR" altLang="en-US" dirty="0"/>
              <a:t>입체적 작업 조건에 대한 </a:t>
            </a:r>
            <a:r>
              <a:rPr lang="en-US" altLang="ko-KR" dirty="0"/>
              <a:t>Force Feedback </a:t>
            </a:r>
            <a:r>
              <a:rPr lang="ko-KR" altLang="en-US" dirty="0"/>
              <a:t>가이드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3300" dirty="0"/>
              <a:t>㈜리얼감</a:t>
            </a:r>
          </a:p>
        </p:txBody>
      </p:sp>
    </p:spTree>
    <p:extLst>
      <p:ext uri="{BB962C8B-B14F-4D97-AF65-F5344CB8AC3E}">
        <p14:creationId xmlns:p14="http://schemas.microsoft.com/office/powerpoint/2010/main" val="14104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5F25DD-FC76-4A17-A5E1-39CB9FB3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321" y="1774734"/>
            <a:ext cx="2929116" cy="285439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7015E9B-77B0-4882-BFC6-ED127A1397EC}"/>
              </a:ext>
            </a:extLst>
          </p:cNvPr>
          <p:cNvSpPr/>
          <p:nvPr/>
        </p:nvSpPr>
        <p:spPr>
          <a:xfrm>
            <a:off x="4049366" y="3576557"/>
            <a:ext cx="1160392" cy="114639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9F4EC5-DE5B-456B-8378-ADD73BD9E755}"/>
              </a:ext>
            </a:extLst>
          </p:cNvPr>
          <p:cNvSpPr/>
          <p:nvPr/>
        </p:nvSpPr>
        <p:spPr>
          <a:xfrm>
            <a:off x="5821852" y="3576557"/>
            <a:ext cx="1160392" cy="114639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B2A23D2-04B2-4047-879F-60F3E0DE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22" y="897973"/>
            <a:ext cx="10515600" cy="78293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사람의 손</a:t>
            </a:r>
            <a:r>
              <a:rPr lang="en-US" altLang="ko-KR" sz="2400" dirty="0"/>
              <a:t>, </a:t>
            </a:r>
            <a:r>
              <a:rPr lang="ko-KR" altLang="en-US" sz="2400" dirty="0"/>
              <a:t>팬</a:t>
            </a:r>
            <a:r>
              <a:rPr lang="en-US" altLang="ko-KR" sz="2400" dirty="0"/>
              <a:t>, </a:t>
            </a:r>
            <a:r>
              <a:rPr lang="ko-KR" altLang="en-US" sz="2400" dirty="0"/>
              <a:t>붓</a:t>
            </a:r>
            <a:r>
              <a:rPr lang="en-US" altLang="ko-KR" sz="2400" dirty="0"/>
              <a:t>, </a:t>
            </a:r>
            <a:r>
              <a:rPr lang="ko-KR" altLang="en-US" sz="2400" dirty="0"/>
              <a:t>커터</a:t>
            </a:r>
            <a:r>
              <a:rPr lang="en-US" altLang="ko-KR" sz="2400" dirty="0"/>
              <a:t>, </a:t>
            </a:r>
            <a:r>
              <a:rPr lang="ko-KR" altLang="en-US" sz="2400" dirty="0"/>
              <a:t>그라인더 등 도구가 접촉하는 작업 환경의 </a:t>
            </a:r>
            <a:r>
              <a:rPr lang="en-US" altLang="ko-KR" sz="2400" dirty="0"/>
              <a:t>3D </a:t>
            </a:r>
            <a:r>
              <a:rPr lang="ko-KR" altLang="en-US" sz="2400" dirty="0"/>
              <a:t>정보를 관절부에 </a:t>
            </a:r>
            <a:r>
              <a:rPr lang="ko-KR" altLang="en-US" sz="2400" dirty="0" err="1"/>
              <a:t>포스피드백으로</a:t>
            </a:r>
            <a:r>
              <a:rPr lang="ko-KR" altLang="en-US" sz="2400" dirty="0"/>
              <a:t> 제공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98DE56-3310-4FC0-B0DE-009954E13C85}"/>
              </a:ext>
            </a:extLst>
          </p:cNvPr>
          <p:cNvSpPr txBox="1">
            <a:spLocks/>
          </p:cNvSpPr>
          <p:nvPr/>
        </p:nvSpPr>
        <p:spPr>
          <a:xfrm>
            <a:off x="838200" y="5177090"/>
            <a:ext cx="10515600" cy="78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작업</a:t>
            </a:r>
            <a:r>
              <a:rPr lang="en-US" altLang="ko-KR" sz="2400" dirty="0"/>
              <a:t>(Work)</a:t>
            </a:r>
            <a:r>
              <a:rPr lang="ko-KR" altLang="en-US" sz="2400" dirty="0"/>
              <a:t>의 목적물</a:t>
            </a:r>
            <a:r>
              <a:rPr lang="en-US" altLang="ko-KR" sz="2400" dirty="0"/>
              <a:t>(Target)</a:t>
            </a:r>
            <a:r>
              <a:rPr lang="ko-KR" altLang="en-US" sz="2400" dirty="0"/>
              <a:t>과 작업도구</a:t>
            </a:r>
            <a:r>
              <a:rPr lang="en-US" altLang="ko-KR" sz="2400" dirty="0"/>
              <a:t>(Tool) </a:t>
            </a:r>
            <a:r>
              <a:rPr lang="ko-KR" altLang="en-US" sz="2400" dirty="0"/>
              <a:t>가 만나는 위치와 위치변화를 작업자에게 표현</a:t>
            </a:r>
          </a:p>
        </p:txBody>
      </p:sp>
    </p:spTree>
    <p:extLst>
      <p:ext uri="{BB962C8B-B14F-4D97-AF65-F5344CB8AC3E}">
        <p14:creationId xmlns:p14="http://schemas.microsoft.com/office/powerpoint/2010/main" val="155735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BE3144-460F-48A9-9A82-BFB3C1C5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95" y="1944753"/>
            <a:ext cx="3762375" cy="3286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E4A605-597F-4F10-AB2D-DB876575C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493" y="913319"/>
            <a:ext cx="2356238" cy="22472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F491BA-AC57-499E-9A36-3E0EEFF4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493" y="3548311"/>
            <a:ext cx="2356238" cy="242049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8B7E6319-45C6-4B2B-930B-1246BD4D37CD}"/>
              </a:ext>
            </a:extLst>
          </p:cNvPr>
          <p:cNvSpPr/>
          <p:nvPr/>
        </p:nvSpPr>
        <p:spPr>
          <a:xfrm>
            <a:off x="4412974" y="1696278"/>
            <a:ext cx="914400" cy="914400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</a:t>
            </a:r>
            <a:endParaRPr lang="en-US" altLang="ko-KR" dirty="0"/>
          </a:p>
          <a:p>
            <a:pPr algn="ctr"/>
            <a:r>
              <a:rPr lang="ko-KR" altLang="en-US" dirty="0"/>
              <a:t>도구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488881-470C-42B3-B721-ECCA7EEBE371}"/>
              </a:ext>
            </a:extLst>
          </p:cNvPr>
          <p:cNvCxnSpPr>
            <a:stCxn id="3" idx="6"/>
          </p:cNvCxnSpPr>
          <p:nvPr/>
        </p:nvCxnSpPr>
        <p:spPr>
          <a:xfrm flipV="1">
            <a:off x="5327374" y="1537252"/>
            <a:ext cx="2305879" cy="6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1F2189-71ED-4A17-9A20-70873C220986}"/>
              </a:ext>
            </a:extLst>
          </p:cNvPr>
          <p:cNvCxnSpPr>
            <a:stCxn id="3" idx="5"/>
          </p:cNvCxnSpPr>
          <p:nvPr/>
        </p:nvCxnSpPr>
        <p:spPr>
          <a:xfrm>
            <a:off x="5193463" y="2476767"/>
            <a:ext cx="2881149" cy="243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7F3A50-796E-405E-ABD8-DF3EB38D3499}"/>
              </a:ext>
            </a:extLst>
          </p:cNvPr>
          <p:cNvSpPr/>
          <p:nvPr/>
        </p:nvSpPr>
        <p:spPr>
          <a:xfrm>
            <a:off x="9336283" y="1784146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차원 작업환경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B67F0A-BC74-4BDF-AECC-D58B90378D9D}"/>
              </a:ext>
            </a:extLst>
          </p:cNvPr>
          <p:cNvSpPr/>
          <p:nvPr/>
        </p:nvSpPr>
        <p:spPr>
          <a:xfrm>
            <a:off x="9415796" y="4503943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작업환경</a:t>
            </a:r>
          </a:p>
        </p:txBody>
      </p:sp>
    </p:spTree>
    <p:extLst>
      <p:ext uri="{BB962C8B-B14F-4D97-AF65-F5344CB8AC3E}">
        <p14:creationId xmlns:p14="http://schemas.microsoft.com/office/powerpoint/2010/main" val="61830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535AE7-F50A-4769-A894-09E2C482DEBB}"/>
              </a:ext>
            </a:extLst>
          </p:cNvPr>
          <p:cNvSpPr/>
          <p:nvPr/>
        </p:nvSpPr>
        <p:spPr>
          <a:xfrm>
            <a:off x="486813" y="1256508"/>
            <a:ext cx="53159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Microsoft Haptic </a:t>
            </a:r>
            <a:r>
              <a:rPr lang="ko-KR" altLang="en-US" dirty="0"/>
              <a:t>프로젝트 中 </a:t>
            </a:r>
            <a:r>
              <a:rPr lang="en-US" altLang="ko-KR" dirty="0"/>
              <a:t>/ 2018-03-08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동영상 </a:t>
            </a:r>
            <a:r>
              <a:rPr lang="en-US" altLang="ko-KR" b="1" dirty="0">
                <a:solidFill>
                  <a:srgbClr val="FF0000"/>
                </a:solidFill>
              </a:rPr>
              <a:t>28</a:t>
            </a:r>
            <a:r>
              <a:rPr lang="ko-KR" altLang="en-US" b="1" dirty="0">
                <a:solidFill>
                  <a:srgbClr val="FF0000"/>
                </a:solidFill>
              </a:rPr>
              <a:t>초</a:t>
            </a:r>
            <a:r>
              <a:rPr lang="en-US" altLang="ko-KR" b="1" dirty="0">
                <a:solidFill>
                  <a:srgbClr val="FF0000"/>
                </a:solidFill>
              </a:rPr>
              <a:t>~40</a:t>
            </a:r>
            <a:r>
              <a:rPr lang="ko-KR" altLang="en-US" b="1" dirty="0">
                <a:solidFill>
                  <a:srgbClr val="FF0000"/>
                </a:solidFill>
              </a:rPr>
              <a:t>초 구간 주의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https://www.youtube.com/watch?v=8BZ1JnnBwgI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C09F5B-5678-44BC-80DC-6D135341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3" y="2448739"/>
            <a:ext cx="5315942" cy="328282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4CB00F-4AAA-4C20-B060-730B909214A7}"/>
              </a:ext>
            </a:extLst>
          </p:cNvPr>
          <p:cNvCxnSpPr/>
          <p:nvPr/>
        </p:nvCxnSpPr>
        <p:spPr>
          <a:xfrm>
            <a:off x="6056244" y="887895"/>
            <a:ext cx="0" cy="5565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FFF9A3-9B93-4BED-BAD3-45AE3A4E1FC4}"/>
              </a:ext>
            </a:extLst>
          </p:cNvPr>
          <p:cNvSpPr/>
          <p:nvPr/>
        </p:nvSpPr>
        <p:spPr>
          <a:xfrm>
            <a:off x="6230222" y="1256508"/>
            <a:ext cx="54144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리얼감 동영상 </a:t>
            </a:r>
            <a:r>
              <a:rPr lang="en-US" altLang="ko-KR" dirty="0"/>
              <a:t>Demo / 2018-03-25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(38</a:t>
            </a:r>
            <a:r>
              <a:rPr lang="ko-KR" altLang="en-US" b="1" dirty="0">
                <a:solidFill>
                  <a:srgbClr val="0070C0"/>
                </a:solidFill>
              </a:rPr>
              <a:t>초</a:t>
            </a:r>
            <a:r>
              <a:rPr lang="en-US" altLang="ko-KR" b="1" dirty="0">
                <a:solidFill>
                  <a:srgbClr val="0070C0"/>
                </a:solidFill>
              </a:rPr>
              <a:t>~60</a:t>
            </a:r>
            <a:r>
              <a:rPr lang="ko-KR" altLang="en-US" b="1" dirty="0">
                <a:solidFill>
                  <a:srgbClr val="0070C0"/>
                </a:solidFill>
              </a:rPr>
              <a:t>초 </a:t>
            </a:r>
            <a:r>
              <a:rPr lang="ko-KR" altLang="en-US" b="1" dirty="0" err="1">
                <a:solidFill>
                  <a:srgbClr val="0070C0"/>
                </a:solidFill>
              </a:rPr>
              <a:t>마그네틱</a:t>
            </a:r>
            <a:r>
              <a:rPr lang="ko-KR" altLang="en-US" b="1" dirty="0">
                <a:solidFill>
                  <a:srgbClr val="0070C0"/>
                </a:solidFill>
              </a:rPr>
              <a:t> 반응 및 </a:t>
            </a:r>
            <a:r>
              <a:rPr lang="ko-KR" altLang="en-US" b="1" dirty="0" err="1">
                <a:solidFill>
                  <a:srgbClr val="0070C0"/>
                </a:solidFill>
              </a:rPr>
              <a:t>트래드</a:t>
            </a:r>
            <a:r>
              <a:rPr lang="ko-KR" altLang="en-US" b="1" dirty="0">
                <a:solidFill>
                  <a:srgbClr val="0070C0"/>
                </a:solidFill>
              </a:rPr>
              <a:t> 반응 주의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dirty="0"/>
              <a:t>https://www.youtube.com/watch?v=t1s6bC7URME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2A28AE-B40D-4987-82D6-C33688E0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14" y="2449283"/>
            <a:ext cx="5315939" cy="32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FB7EBE-96B1-4253-B7F6-D2173493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5217"/>
            <a:ext cx="4830393" cy="32478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3F3C4E-6908-4CD6-A87F-7C637323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07" y="1604964"/>
            <a:ext cx="6407633" cy="463321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3CC49F7-491D-420B-BA52-4953E2DC775F}"/>
              </a:ext>
            </a:extLst>
          </p:cNvPr>
          <p:cNvSpPr txBox="1">
            <a:spLocks/>
          </p:cNvSpPr>
          <p:nvPr/>
        </p:nvSpPr>
        <p:spPr>
          <a:xfrm>
            <a:off x="586408" y="512326"/>
            <a:ext cx="10515600" cy="50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선행제품 </a:t>
            </a:r>
            <a:r>
              <a:rPr lang="en-US" altLang="ko-KR" sz="2400" dirty="0"/>
              <a:t>/ CAD </a:t>
            </a:r>
            <a:r>
              <a:rPr lang="ko-KR" altLang="en-US" sz="2400" dirty="0"/>
              <a:t>및 </a:t>
            </a:r>
            <a:r>
              <a:rPr lang="en-US" altLang="ko-KR" sz="2400" dirty="0"/>
              <a:t>3D</a:t>
            </a:r>
            <a:r>
              <a:rPr lang="ko-KR" altLang="en-US" sz="2400" dirty="0"/>
              <a:t>그래픽 작업</a:t>
            </a:r>
          </a:p>
        </p:txBody>
      </p:sp>
    </p:spTree>
    <p:extLst>
      <p:ext uri="{BB962C8B-B14F-4D97-AF65-F5344CB8AC3E}">
        <p14:creationId xmlns:p14="http://schemas.microsoft.com/office/powerpoint/2010/main" val="281206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6DE0DE-F081-4DF7-A1D1-20FEB97A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1" y="367811"/>
            <a:ext cx="4714875" cy="2324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A44483-FE3C-4D5C-A5FF-676003AD6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1" y="3269859"/>
            <a:ext cx="4714875" cy="23621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69ACCB-9B84-41DB-8D6F-829E1A9B8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320" y="3269859"/>
            <a:ext cx="2105025" cy="3000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367D4C-1BE3-4EE4-AA24-67830FD16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559" y="465499"/>
            <a:ext cx="5489257" cy="22264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95F976-EA69-422D-B621-A6E8F3C79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224" y="3269859"/>
            <a:ext cx="4029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6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BC7114-6726-4EC9-A956-A12BB445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87" y="3277994"/>
            <a:ext cx="2876674" cy="29380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A67912-6346-4040-9812-6D87F246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1" y="3844335"/>
            <a:ext cx="4305300" cy="2371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E888DE-1F05-4631-9E26-39B2DB715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888" y="239519"/>
            <a:ext cx="3879369" cy="3189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4B5CA7-442E-4813-A49F-A49EBC8EC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43" y="140678"/>
            <a:ext cx="4876800" cy="273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A67912-6346-4040-9812-6D87F246D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3" r="-2" b="12946"/>
          <a:stretch/>
        </p:blipFill>
        <p:spPr>
          <a:xfrm>
            <a:off x="4493436" y="243"/>
            <a:ext cx="7698564" cy="3346705"/>
          </a:xfrm>
          <a:custGeom>
            <a:avLst/>
            <a:gdLst>
              <a:gd name="connsiteX0" fmla="*/ 1549963 w 7698564"/>
              <a:gd name="connsiteY0" fmla="*/ 0 h 3346705"/>
              <a:gd name="connsiteX1" fmla="*/ 1555540 w 7698564"/>
              <a:gd name="connsiteY1" fmla="*/ 0 h 3346705"/>
              <a:gd name="connsiteX2" fmla="*/ 2621768 w 7698564"/>
              <a:gd name="connsiteY2" fmla="*/ 0 h 3346705"/>
              <a:gd name="connsiteX3" fmla="*/ 6451640 w 7698564"/>
              <a:gd name="connsiteY3" fmla="*/ 0 h 3346705"/>
              <a:gd name="connsiteX4" fmla="*/ 6451640 w 7698564"/>
              <a:gd name="connsiteY4" fmla="*/ 479 h 3346705"/>
              <a:gd name="connsiteX5" fmla="*/ 7698564 w 7698564"/>
              <a:gd name="connsiteY5" fmla="*/ 479 h 3346705"/>
              <a:gd name="connsiteX6" fmla="*/ 7698564 w 7698564"/>
              <a:gd name="connsiteY6" fmla="*/ 3346705 h 3346705"/>
              <a:gd name="connsiteX7" fmla="*/ 0 w 7698564"/>
              <a:gd name="connsiteY7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E888DE-1F05-4631-9E26-39B2DB715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78" r="3" b="10058"/>
          <a:stretch/>
        </p:blipFill>
        <p:spPr>
          <a:xfrm>
            <a:off x="20" y="10"/>
            <a:ext cx="5859777" cy="3346695"/>
          </a:xfrm>
          <a:custGeom>
            <a:avLst/>
            <a:gdLst>
              <a:gd name="connsiteX0" fmla="*/ 0 w 5859797"/>
              <a:gd name="connsiteY0" fmla="*/ 0 h 3346705"/>
              <a:gd name="connsiteX1" fmla="*/ 5859797 w 5859797"/>
              <a:gd name="connsiteY1" fmla="*/ 0 h 3346705"/>
              <a:gd name="connsiteX2" fmla="*/ 4309834 w 5859797"/>
              <a:gd name="connsiteY2" fmla="*/ 3346705 h 3346705"/>
              <a:gd name="connsiteX3" fmla="*/ 4304257 w 5859797"/>
              <a:gd name="connsiteY3" fmla="*/ 3346705 h 3346705"/>
              <a:gd name="connsiteX4" fmla="*/ 3238029 w 5859797"/>
              <a:gd name="connsiteY4" fmla="*/ 3346705 h 3346705"/>
              <a:gd name="connsiteX5" fmla="*/ 0 w 5859797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BC7114-6726-4EC9-A956-A12BB44519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53" r="1" b="13105"/>
          <a:stretch/>
        </p:blipFill>
        <p:spPr>
          <a:xfrm>
            <a:off x="6350089" y="3511295"/>
            <a:ext cx="5841911" cy="3346705"/>
          </a:xfrm>
          <a:custGeom>
            <a:avLst/>
            <a:gdLst>
              <a:gd name="connsiteX0" fmla="*/ 1549963 w 5841911"/>
              <a:gd name="connsiteY0" fmla="*/ 0 h 3346705"/>
              <a:gd name="connsiteX1" fmla="*/ 1555540 w 5841911"/>
              <a:gd name="connsiteY1" fmla="*/ 0 h 3346705"/>
              <a:gd name="connsiteX2" fmla="*/ 2621768 w 5841911"/>
              <a:gd name="connsiteY2" fmla="*/ 0 h 3346705"/>
              <a:gd name="connsiteX3" fmla="*/ 5841911 w 5841911"/>
              <a:gd name="connsiteY3" fmla="*/ 0 h 3346705"/>
              <a:gd name="connsiteX4" fmla="*/ 5841911 w 5841911"/>
              <a:gd name="connsiteY4" fmla="*/ 3346705 h 3346705"/>
              <a:gd name="connsiteX5" fmla="*/ 0 w 584191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4B5CA7-442E-4813-A49F-A49EBC8EC2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08" r="-2" b="5007"/>
          <a:stretch/>
        </p:blipFill>
        <p:spPr>
          <a:xfrm>
            <a:off x="20" y="3511295"/>
            <a:ext cx="7698544" cy="3346705"/>
          </a:xfrm>
          <a:custGeom>
            <a:avLst/>
            <a:gdLst>
              <a:gd name="connsiteX0" fmla="*/ 0 w 7698564"/>
              <a:gd name="connsiteY0" fmla="*/ 0 h 3346705"/>
              <a:gd name="connsiteX1" fmla="*/ 7698564 w 7698564"/>
              <a:gd name="connsiteY1" fmla="*/ 0 h 3346705"/>
              <a:gd name="connsiteX2" fmla="*/ 6148601 w 7698564"/>
              <a:gd name="connsiteY2" fmla="*/ 3346705 h 3346705"/>
              <a:gd name="connsiteX3" fmla="*/ 6143024 w 7698564"/>
              <a:gd name="connsiteY3" fmla="*/ 3346705 h 3346705"/>
              <a:gd name="connsiteX4" fmla="*/ 5076796 w 7698564"/>
              <a:gd name="connsiteY4" fmla="*/ 3346705 h 3346705"/>
              <a:gd name="connsiteX5" fmla="*/ 1246924 w 7698564"/>
              <a:gd name="connsiteY5" fmla="*/ 3346705 h 3346705"/>
              <a:gd name="connsiteX6" fmla="*/ 1246924 w 7698564"/>
              <a:gd name="connsiteY6" fmla="*/ 3346226 h 3346705"/>
              <a:gd name="connsiteX7" fmla="*/ 0 w 7698564"/>
              <a:gd name="connsiteY7" fmla="*/ 3346226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960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A44483-FE3C-4D5C-A5FF-676003AD6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2" r="32874" b="3"/>
          <a:stretch/>
        </p:blipFill>
        <p:spPr>
          <a:xfrm>
            <a:off x="7967351" y="-1"/>
            <a:ext cx="4224651" cy="3346705"/>
          </a:xfrm>
          <a:custGeom>
            <a:avLst/>
            <a:gdLst>
              <a:gd name="connsiteX0" fmla="*/ 1549963 w 4224651"/>
              <a:gd name="connsiteY0" fmla="*/ 0 h 3346705"/>
              <a:gd name="connsiteX1" fmla="*/ 1555540 w 4224651"/>
              <a:gd name="connsiteY1" fmla="*/ 0 h 3346705"/>
              <a:gd name="connsiteX2" fmla="*/ 2621768 w 4224651"/>
              <a:gd name="connsiteY2" fmla="*/ 0 h 3346705"/>
              <a:gd name="connsiteX3" fmla="*/ 4224651 w 4224651"/>
              <a:gd name="connsiteY3" fmla="*/ 0 h 3346705"/>
              <a:gd name="connsiteX4" fmla="*/ 4224651 w 4224651"/>
              <a:gd name="connsiteY4" fmla="*/ 3346705 h 3346705"/>
              <a:gd name="connsiteX5" fmla="*/ 0 w 422465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6DE0DE-F081-4DF7-A1D1-20FEB97A9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3" r="-2" b="10968"/>
          <a:stretch/>
        </p:blipFill>
        <p:spPr>
          <a:xfrm>
            <a:off x="4493435" y="243"/>
            <a:ext cx="7698564" cy="3346705"/>
          </a:xfrm>
          <a:custGeom>
            <a:avLst/>
            <a:gdLst>
              <a:gd name="connsiteX0" fmla="*/ 1549963 w 7698564"/>
              <a:gd name="connsiteY0" fmla="*/ 0 h 3346705"/>
              <a:gd name="connsiteX1" fmla="*/ 1555540 w 7698564"/>
              <a:gd name="connsiteY1" fmla="*/ 0 h 3346705"/>
              <a:gd name="connsiteX2" fmla="*/ 2621768 w 7698564"/>
              <a:gd name="connsiteY2" fmla="*/ 0 h 3346705"/>
              <a:gd name="connsiteX3" fmla="*/ 4832507 w 7698564"/>
              <a:gd name="connsiteY3" fmla="*/ 0 h 3346705"/>
              <a:gd name="connsiteX4" fmla="*/ 3282657 w 7698564"/>
              <a:gd name="connsiteY4" fmla="*/ 3346461 h 3346705"/>
              <a:gd name="connsiteX5" fmla="*/ 7698564 w 7698564"/>
              <a:gd name="connsiteY5" fmla="*/ 3346461 h 3346705"/>
              <a:gd name="connsiteX6" fmla="*/ 7698564 w 7698564"/>
              <a:gd name="connsiteY6" fmla="*/ 3346705 h 3346705"/>
              <a:gd name="connsiteX7" fmla="*/ 0 w 7698564"/>
              <a:gd name="connsiteY7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7698564" y="3346461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95F976-EA69-422D-B621-A6E8F3C79E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2" r="-3" b="-3"/>
          <a:stretch/>
        </p:blipFill>
        <p:spPr>
          <a:xfrm>
            <a:off x="20" y="10"/>
            <a:ext cx="5859777" cy="3346695"/>
          </a:xfrm>
          <a:custGeom>
            <a:avLst/>
            <a:gdLst>
              <a:gd name="connsiteX0" fmla="*/ 0 w 5859797"/>
              <a:gd name="connsiteY0" fmla="*/ 0 h 3346705"/>
              <a:gd name="connsiteX1" fmla="*/ 5859797 w 5859797"/>
              <a:gd name="connsiteY1" fmla="*/ 0 h 3346705"/>
              <a:gd name="connsiteX2" fmla="*/ 4309834 w 5859797"/>
              <a:gd name="connsiteY2" fmla="*/ 3346705 h 3346705"/>
              <a:gd name="connsiteX3" fmla="*/ 4304257 w 5859797"/>
              <a:gd name="connsiteY3" fmla="*/ 3346705 h 3346705"/>
              <a:gd name="connsiteX4" fmla="*/ 3238029 w 5859797"/>
              <a:gd name="connsiteY4" fmla="*/ 3346705 h 3346705"/>
              <a:gd name="connsiteX5" fmla="*/ 0 w 5859797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69ACCB-9B84-41DB-8D6F-829E1A9B8E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045" r="1" b="22711"/>
          <a:stretch/>
        </p:blipFill>
        <p:spPr>
          <a:xfrm>
            <a:off x="6350090" y="3511295"/>
            <a:ext cx="5841911" cy="3346705"/>
          </a:xfrm>
          <a:custGeom>
            <a:avLst/>
            <a:gdLst>
              <a:gd name="connsiteX0" fmla="*/ 1549963 w 5841911"/>
              <a:gd name="connsiteY0" fmla="*/ 0 h 3346705"/>
              <a:gd name="connsiteX1" fmla="*/ 1555540 w 5841911"/>
              <a:gd name="connsiteY1" fmla="*/ 0 h 3346705"/>
              <a:gd name="connsiteX2" fmla="*/ 2621768 w 5841911"/>
              <a:gd name="connsiteY2" fmla="*/ 0 h 3346705"/>
              <a:gd name="connsiteX3" fmla="*/ 5841911 w 5841911"/>
              <a:gd name="connsiteY3" fmla="*/ 0 h 3346705"/>
              <a:gd name="connsiteX4" fmla="*/ 5841911 w 5841911"/>
              <a:gd name="connsiteY4" fmla="*/ 3346705 h 3346705"/>
              <a:gd name="connsiteX5" fmla="*/ 0 w 584191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367D4C-1BE3-4EE4-AA24-67830FD165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36" r="2" b="2"/>
          <a:stretch/>
        </p:blipFill>
        <p:spPr>
          <a:xfrm>
            <a:off x="-1" y="3511295"/>
            <a:ext cx="7698564" cy="3346705"/>
          </a:xfrm>
          <a:custGeom>
            <a:avLst/>
            <a:gdLst>
              <a:gd name="connsiteX0" fmla="*/ 0 w 7698564"/>
              <a:gd name="connsiteY0" fmla="*/ 0 h 3346705"/>
              <a:gd name="connsiteX1" fmla="*/ 7698564 w 7698564"/>
              <a:gd name="connsiteY1" fmla="*/ 0 h 3346705"/>
              <a:gd name="connsiteX2" fmla="*/ 6148601 w 7698564"/>
              <a:gd name="connsiteY2" fmla="*/ 3346705 h 3346705"/>
              <a:gd name="connsiteX3" fmla="*/ 6143024 w 7698564"/>
              <a:gd name="connsiteY3" fmla="*/ 3346705 h 3346705"/>
              <a:gd name="connsiteX4" fmla="*/ 5076796 w 7698564"/>
              <a:gd name="connsiteY4" fmla="*/ 3346705 h 3346705"/>
              <a:gd name="connsiteX5" fmla="*/ 1246924 w 7698564"/>
              <a:gd name="connsiteY5" fmla="*/ 3346705 h 3346705"/>
              <a:gd name="connsiteX6" fmla="*/ 1246924 w 7698564"/>
              <a:gd name="connsiteY6" fmla="*/ 3346226 h 3346705"/>
              <a:gd name="connsiteX7" fmla="*/ 0 w 7698564"/>
              <a:gd name="connsiteY7" fmla="*/ 3346226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355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122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입체적 작업 조건에 대한 Force Feedback 가이드  ㈜리얼감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입체적 작업 조건에 대한 Force Feedback 가이드  ㈜리얼감</dc:title>
  <dc:creator>Chung Yonwoo</dc:creator>
  <cp:lastModifiedBy>Chung Yonwoo</cp:lastModifiedBy>
  <cp:revision>3</cp:revision>
  <dcterms:created xsi:type="dcterms:W3CDTF">2018-09-03T02:08:02Z</dcterms:created>
  <dcterms:modified xsi:type="dcterms:W3CDTF">2018-09-03T02:21:25Z</dcterms:modified>
</cp:coreProperties>
</file>