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_rels/presentation.xml.rels" ContentType="application/vnd.openxmlformats-package.relationships+xml"/>
  <Override PartName="/ppt/media/image2.png" ContentType="image/png"/>
  <Override PartName="/ppt/media/image1.png" ContentType="image/png"/>
  <Override PartName="/ppt/media/image4.png" ContentType="image/png"/>
  <Override PartName="/ppt/media/image3.png" ContentType="image/png"/>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35.xml.rels" ContentType="application/vnd.openxmlformats-package.relationships+xml"/>
  <Override PartName="/ppt/slideLayouts/_rels/slideLayout28.xml.rels" ContentType="application/vnd.openxmlformats-package.relationships+xml"/>
  <Override PartName="/ppt/slideLayouts/_rels/slideLayout36.xml.rels" ContentType="application/vnd.openxmlformats-package.relationships+xml"/>
  <Override PartName="/ppt/slideLayouts/_rels/slideLayout34.xml.rels" ContentType="application/vnd.openxmlformats-package.relationships+xml"/>
  <Override PartName="/ppt/slideLayouts/slideLayout1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4.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9.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28.xml" ContentType="application/vnd.openxmlformats-officedocument.presentationml.slideLayout+xml"/>
  <Override PartName="/ppt/slideLayouts/slideLayout34.xml" ContentType="application/vnd.openxmlformats-officedocument.presentationml.slideLayout+xml"/>
  <Override PartName="/ppt/slideLayouts/slideLayout27.xml" ContentType="application/vnd.openxmlformats-officedocument.presentationml.slideLayout+xml"/>
  <Override PartName="/ppt/slideLayouts/slideLayout33.xml" ContentType="application/vnd.openxmlformats-officedocument.presentationml.slideLayout+xml"/>
  <Override PartName="/ppt/slideLayouts/slideLayout26.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s/_rels/slide6.xml.rels" ContentType="application/vnd.openxmlformats-package.relationships+xml"/>
  <Override PartName="/ppt/slides/_rels/slide7.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slide6.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_rels/notesSlide11.xml.rels" ContentType="application/vnd.openxmlformats-package.relationships+xml"/>
  <Override PartName="/ppt/notesSlides/notesSlide11.xml" ContentType="application/vnd.openxmlformats-officedocument.presentationml.notes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118"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19"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0"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1"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2"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946E8920-664B-475C-8720-8096E284EEB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380880" y="685800"/>
            <a:ext cx="6095160" cy="3428280"/>
          </a:xfrm>
          <a:prstGeom prst="rect">
            <a:avLst/>
          </a:prstGeom>
        </p:spPr>
      </p:sp>
      <p:sp>
        <p:nvSpPr>
          <p:cNvPr id="143"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pPr>
            <a:r>
              <a:rPr b="0" lang="en-US" sz="1100" spc="-1" strike="noStrike">
                <a:latin typeface="Arial"/>
              </a:rPr>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71960" y="2226600"/>
            <a:ext cx="8221320" cy="1145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71960" y="3481200"/>
            <a:ext cx="822132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71960" y="2226600"/>
            <a:ext cx="4011840" cy="1145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84680" y="2226600"/>
            <a:ext cx="4011840" cy="1145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71960" y="3481200"/>
            <a:ext cx="4011840" cy="1145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84680" y="3481200"/>
            <a:ext cx="401184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71960" y="2226600"/>
            <a:ext cx="2647080" cy="1145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51880" y="2226600"/>
            <a:ext cx="2647080" cy="1145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31440" y="2226600"/>
            <a:ext cx="2647080" cy="1145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71960" y="3481200"/>
            <a:ext cx="2647080" cy="1145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51880" y="3481200"/>
            <a:ext cx="2647080" cy="1145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31440" y="3481200"/>
            <a:ext cx="264708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471960" y="2226600"/>
            <a:ext cx="8221320" cy="2401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71960" y="2226600"/>
            <a:ext cx="8221320" cy="2401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471960" y="2226600"/>
            <a:ext cx="4011840" cy="240192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4684680" y="2226600"/>
            <a:ext cx="4011840" cy="2401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71960" y="738720"/>
            <a:ext cx="8221320" cy="6152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471960" y="2226600"/>
            <a:ext cx="4011840" cy="114552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84680" y="2226600"/>
            <a:ext cx="4011840" cy="240192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71960" y="3481200"/>
            <a:ext cx="401184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71960" y="2226600"/>
            <a:ext cx="8221320" cy="2401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471960" y="2226600"/>
            <a:ext cx="4011840" cy="240192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84680" y="2226600"/>
            <a:ext cx="4011840" cy="11455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684680" y="3481200"/>
            <a:ext cx="401184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471960" y="2226600"/>
            <a:ext cx="4011840" cy="11455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84680" y="2226600"/>
            <a:ext cx="4011840" cy="11455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71960" y="3481200"/>
            <a:ext cx="822132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471960" y="2226600"/>
            <a:ext cx="8221320" cy="11455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71960" y="3481200"/>
            <a:ext cx="822132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471960" y="2226600"/>
            <a:ext cx="4011840" cy="11455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84680" y="2226600"/>
            <a:ext cx="4011840" cy="11455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71960" y="3481200"/>
            <a:ext cx="4011840" cy="114552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4684680" y="3481200"/>
            <a:ext cx="401184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471960" y="2226600"/>
            <a:ext cx="2647080" cy="11455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251880" y="2226600"/>
            <a:ext cx="2647080" cy="11455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31440" y="2226600"/>
            <a:ext cx="2647080" cy="11455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471960" y="3481200"/>
            <a:ext cx="2647080" cy="114552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251880" y="3481200"/>
            <a:ext cx="2647080" cy="114552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031440" y="3481200"/>
            <a:ext cx="264708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subTitle"/>
          </p:nvPr>
        </p:nvSpPr>
        <p:spPr>
          <a:xfrm>
            <a:off x="471960" y="2226600"/>
            <a:ext cx="8221320" cy="2401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body"/>
          </p:nvPr>
        </p:nvSpPr>
        <p:spPr>
          <a:xfrm>
            <a:off x="471960" y="2226600"/>
            <a:ext cx="8221320" cy="2401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471960" y="2226600"/>
            <a:ext cx="4011840" cy="240192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4684680" y="2226600"/>
            <a:ext cx="4011840" cy="2401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71960" y="2226600"/>
            <a:ext cx="8221320" cy="2401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71960" y="738720"/>
            <a:ext cx="8221320" cy="6152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471960" y="2226600"/>
            <a:ext cx="4011840" cy="114552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4684680" y="2226600"/>
            <a:ext cx="4011840" cy="240192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471960" y="3481200"/>
            <a:ext cx="401184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471960" y="2226600"/>
            <a:ext cx="4011840" cy="240192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4684680" y="2226600"/>
            <a:ext cx="4011840" cy="114552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4684680" y="3481200"/>
            <a:ext cx="401184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471960" y="2226600"/>
            <a:ext cx="4011840" cy="114552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4684680" y="2226600"/>
            <a:ext cx="4011840" cy="114552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471960" y="3481200"/>
            <a:ext cx="822132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471960" y="2226600"/>
            <a:ext cx="8221320" cy="11455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71960" y="3481200"/>
            <a:ext cx="822132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471960" y="2226600"/>
            <a:ext cx="4011840" cy="114552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4684680" y="2226600"/>
            <a:ext cx="4011840" cy="114552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471960" y="3481200"/>
            <a:ext cx="4011840" cy="114552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4684680" y="3481200"/>
            <a:ext cx="401184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471960" y="2226600"/>
            <a:ext cx="2647080" cy="114552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3251880" y="2226600"/>
            <a:ext cx="2647080" cy="114552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031440" y="2226600"/>
            <a:ext cx="2647080" cy="114552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471960" y="3481200"/>
            <a:ext cx="2647080" cy="114552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3251880" y="3481200"/>
            <a:ext cx="2647080" cy="114552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6031440" y="3481200"/>
            <a:ext cx="264708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71960" y="2226600"/>
            <a:ext cx="4011840" cy="2401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84680" y="2226600"/>
            <a:ext cx="4011840" cy="2401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71960" y="738720"/>
            <a:ext cx="8221320" cy="6152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71960" y="2226600"/>
            <a:ext cx="4011840" cy="1145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84680" y="2226600"/>
            <a:ext cx="4011840" cy="2401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71960" y="3481200"/>
            <a:ext cx="401184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71960" y="2226600"/>
            <a:ext cx="4011840" cy="2401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84680" y="2226600"/>
            <a:ext cx="4011840" cy="1145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84680" y="3481200"/>
            <a:ext cx="4011840" cy="114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71960" y="738720"/>
            <a:ext cx="8221320" cy="132696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71960" y="2226600"/>
            <a:ext cx="4011840" cy="1145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84680" y="2226600"/>
            <a:ext cx="4011840" cy="1145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71960" y="3481200"/>
            <a:ext cx="8221320" cy="1145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a5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71960" y="738720"/>
            <a:ext cx="8221320" cy="132696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a5f"/>
        </a:solidFill>
      </p:bgPr>
    </p:bg>
    <p:spTree>
      <p:nvGrpSpPr>
        <p:cNvPr id="1" name=""/>
        <p:cNvGrpSpPr/>
        <p:nvPr/>
      </p:nvGrpSpPr>
      <p:grpSpPr>
        <a:xfrm>
          <a:off x="0" y="0"/>
          <a:ext cx="0" cy="0"/>
          <a:chOff x="0" y="0"/>
          <a:chExt cx="0" cy="0"/>
        </a:xfrm>
      </p:grpSpPr>
      <p:sp>
        <p:nvSpPr>
          <p:cNvPr id="38" name="CustomShape 1"/>
          <p:cNvSpPr/>
          <p:nvPr/>
        </p:nvSpPr>
        <p:spPr>
          <a:xfrm flipH="1" rot="10800000">
            <a:off x="0" y="1686960"/>
            <a:ext cx="9143280" cy="3456720"/>
          </a:xfrm>
          <a:prstGeom prst="rect">
            <a:avLst/>
          </a:prstGeom>
          <a:solidFill>
            <a:srgbClr val="354a5f"/>
          </a:solidFill>
          <a:ln>
            <a:noFill/>
          </a:ln>
        </p:spPr>
        <p:style>
          <a:lnRef idx="0"/>
          <a:fillRef idx="0"/>
          <a:effectRef idx="0"/>
          <a:fontRef idx="minor"/>
        </p:style>
      </p:sp>
      <p:pic>
        <p:nvPicPr>
          <p:cNvPr id="39" name="Shape 17" descr="LaunchCode_rocketline_gray.png"/>
          <p:cNvPicPr/>
          <p:nvPr/>
        </p:nvPicPr>
        <p:blipFill>
          <a:blip r:embed="rId2"/>
          <a:stretch/>
        </p:blipFill>
        <p:spPr>
          <a:xfrm>
            <a:off x="8601120" y="4509000"/>
            <a:ext cx="504000" cy="504000"/>
          </a:xfrm>
          <a:prstGeom prst="rect">
            <a:avLst/>
          </a:prstGeom>
          <a:ln>
            <a:noFill/>
          </a:ln>
        </p:spPr>
      </p:pic>
      <p:sp>
        <p:nvSpPr>
          <p:cNvPr id="40" name="PlaceHolder 2"/>
          <p:cNvSpPr>
            <a:spLocks noGrp="1"/>
          </p:cNvSpPr>
          <p:nvPr>
            <p:ph type="title"/>
          </p:nvPr>
        </p:nvSpPr>
        <p:spPr>
          <a:xfrm>
            <a:off x="471960" y="738720"/>
            <a:ext cx="8221320" cy="132696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41" name="PlaceHolder 3"/>
          <p:cNvSpPr>
            <a:spLocks noGrp="1"/>
          </p:cNvSpPr>
          <p:nvPr>
            <p:ph type="body"/>
          </p:nvPr>
        </p:nvSpPr>
        <p:spPr>
          <a:xfrm>
            <a:off x="471960" y="2226600"/>
            <a:ext cx="8221320" cy="2401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a5f"/>
        </a:solidFill>
      </p:bgPr>
    </p:bg>
    <p:spTree>
      <p:nvGrpSpPr>
        <p:cNvPr id="1" name=""/>
        <p:cNvGrpSpPr/>
        <p:nvPr/>
      </p:nvGrpSpPr>
      <p:grpSpPr>
        <a:xfrm>
          <a:off x="0" y="0"/>
          <a:ext cx="0" cy="0"/>
          <a:chOff x="0" y="0"/>
          <a:chExt cx="0" cy="0"/>
        </a:xfrm>
      </p:grpSpPr>
      <p:pic>
        <p:nvPicPr>
          <p:cNvPr id="78" name="Shape 12" descr="LaunchCode_rocketline_gray.png"/>
          <p:cNvPicPr/>
          <p:nvPr/>
        </p:nvPicPr>
        <p:blipFill>
          <a:blip r:embed="rId2"/>
          <a:stretch/>
        </p:blipFill>
        <p:spPr>
          <a:xfrm>
            <a:off x="8601120" y="4509000"/>
            <a:ext cx="504000" cy="504000"/>
          </a:xfrm>
          <a:prstGeom prst="rect">
            <a:avLst/>
          </a:prstGeom>
          <a:ln>
            <a:noFill/>
          </a:ln>
        </p:spPr>
      </p:pic>
      <p:sp>
        <p:nvSpPr>
          <p:cNvPr id="79"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0"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11760" y="744480"/>
            <a:ext cx="8519760" cy="20520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5200" spc="-1" strike="noStrike">
                <a:solidFill>
                  <a:srgbClr val="5b93ce"/>
                </a:solidFill>
                <a:latin typeface="Montserrat"/>
                <a:ea typeface="Montserrat"/>
              </a:rPr>
              <a:t>KVM Remote Access CLI</a:t>
            </a:r>
            <a:endParaRPr b="0" lang="en-US" sz="5200" spc="-1" strike="noStrike">
              <a:latin typeface="Arial"/>
            </a:endParaRPr>
          </a:p>
        </p:txBody>
      </p:sp>
      <p:sp>
        <p:nvSpPr>
          <p:cNvPr id="124" name="CustomShape 2"/>
          <p:cNvSpPr/>
          <p:nvPr/>
        </p:nvSpPr>
        <p:spPr>
          <a:xfrm>
            <a:off x="311760" y="2834280"/>
            <a:ext cx="8519760" cy="118836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US" sz="2800" spc="-1" strike="noStrike">
                <a:solidFill>
                  <a:srgbClr val="ffffff"/>
                </a:solidFill>
                <a:latin typeface="Arvo"/>
                <a:ea typeface="Arvo"/>
              </a:rPr>
              <a:t>James Ginns</a:t>
            </a:r>
            <a:endParaRPr b="0" lang="en-US" sz="2800" spc="-1" strike="noStrike">
              <a:latin typeface="Arial"/>
            </a:endParaRPr>
          </a:p>
          <a:p>
            <a:pPr algn="ctr">
              <a:lnSpc>
                <a:spcPct val="100000"/>
              </a:lnSpc>
            </a:pPr>
            <a:r>
              <a:rPr b="0" lang="en-US" sz="2800" spc="-1" strike="noStrike">
                <a:solidFill>
                  <a:srgbClr val="ffffff"/>
                </a:solidFill>
                <a:latin typeface="Arvo"/>
                <a:ea typeface="Arvo"/>
              </a:rPr>
              <a:t>starvagrant@github.com</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71960" y="738720"/>
            <a:ext cx="8221320" cy="13269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4800" spc="-1" strike="noStrike">
                <a:solidFill>
                  <a:srgbClr val="5b93ce"/>
                </a:solidFill>
                <a:latin typeface="Montserrat"/>
                <a:ea typeface="Montserrat"/>
              </a:rPr>
              <a:t>What I Learned</a:t>
            </a:r>
            <a:endParaRPr b="0" lang="en-US" sz="4800" spc="-1" strike="noStrike">
              <a:latin typeface="Arial"/>
            </a:endParaRPr>
          </a:p>
        </p:txBody>
      </p:sp>
      <p:sp>
        <p:nvSpPr>
          <p:cNvPr id="139" name="CustomShape 2"/>
          <p:cNvSpPr/>
          <p:nvPr/>
        </p:nvSpPr>
        <p:spPr>
          <a:xfrm>
            <a:off x="471960" y="2226600"/>
            <a:ext cx="8221320" cy="2401920"/>
          </a:xfrm>
          <a:prstGeom prst="rect">
            <a:avLst/>
          </a:prstGeom>
          <a:noFill/>
          <a:ln>
            <a:noFill/>
          </a:ln>
        </p:spPr>
        <p:style>
          <a:lnRef idx="0"/>
          <a:fillRef idx="0"/>
          <a:effectRef idx="0"/>
          <a:fontRef idx="minor"/>
        </p:style>
        <p:txBody>
          <a:bodyPr lIns="90000" rIns="90000" tIns="91440" bIns="91440">
            <a:noAutofit/>
          </a:bodyPr>
          <a:p>
            <a:pPr marL="457200" indent="-342360">
              <a:lnSpc>
                <a:spcPct val="115000"/>
              </a:lnSpc>
              <a:buClr>
                <a:srgbClr val="ffffff"/>
              </a:buClr>
              <a:buFont typeface="Arvo"/>
              <a:buChar char="●"/>
            </a:pPr>
            <a:r>
              <a:rPr b="0" lang="en-US" sz="1800" spc="-1" strike="noStrike">
                <a:solidFill>
                  <a:srgbClr val="ffffff"/>
                </a:solidFill>
                <a:latin typeface="Arvo"/>
                <a:ea typeface="Arvo"/>
              </a:rPr>
              <a:t>The Bash Scripting Language</a:t>
            </a:r>
            <a:endParaRPr b="0" lang="en-US" sz="1800" spc="-1" strike="noStrike">
              <a:latin typeface="Arial"/>
            </a:endParaRPr>
          </a:p>
          <a:p>
            <a:pPr marL="457200" indent="-342360">
              <a:lnSpc>
                <a:spcPct val="115000"/>
              </a:lnSpc>
              <a:buClr>
                <a:srgbClr val="ffffff"/>
              </a:buClr>
              <a:buFont typeface="Arvo"/>
              <a:buChar char="●"/>
            </a:pPr>
            <a:r>
              <a:rPr b="0" lang="en-US" sz="1800" spc="-1" strike="noStrike">
                <a:solidFill>
                  <a:srgbClr val="ffffff"/>
                </a:solidFill>
                <a:latin typeface="Arvo"/>
                <a:ea typeface="Arvo"/>
              </a:rPr>
              <a:t>Use of Curl and Wireshark for sending/inspecting POST DATA</a:t>
            </a:r>
            <a:endParaRPr b="0" lang="en-US" sz="1800" spc="-1" strike="noStrike">
              <a:latin typeface="Arial"/>
            </a:endParaRPr>
          </a:p>
          <a:p>
            <a:pPr marL="457200" indent="-342360">
              <a:lnSpc>
                <a:spcPct val="115000"/>
              </a:lnSpc>
              <a:spcAft>
                <a:spcPts val="1599"/>
              </a:spcAft>
              <a:buClr>
                <a:srgbClr val="ffffff"/>
              </a:buClr>
              <a:buFont typeface="Arvo"/>
              <a:buChar char="●"/>
            </a:pPr>
            <a:r>
              <a:rPr b="0" lang="en-US" sz="1800" spc="-1" strike="noStrike">
                <a:solidFill>
                  <a:srgbClr val="ffffff"/>
                </a:solidFill>
                <a:latin typeface="Arvo"/>
                <a:ea typeface="Arvo"/>
              </a:rPr>
              <a:t>How to write modular code without objects or classes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471960" y="738720"/>
            <a:ext cx="8221320" cy="13269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4800" spc="-1" strike="noStrike">
                <a:solidFill>
                  <a:srgbClr val="5b93ce"/>
                </a:solidFill>
                <a:latin typeface="Montserrat"/>
                <a:ea typeface="Montserrat"/>
              </a:rPr>
              <a:t>What’s Next</a:t>
            </a:r>
            <a:endParaRPr b="0" lang="en-US" sz="4800" spc="-1" strike="noStrike">
              <a:latin typeface="Arial"/>
            </a:endParaRPr>
          </a:p>
        </p:txBody>
      </p:sp>
      <p:sp>
        <p:nvSpPr>
          <p:cNvPr id="141" name="CustomShape 2"/>
          <p:cNvSpPr/>
          <p:nvPr/>
        </p:nvSpPr>
        <p:spPr>
          <a:xfrm>
            <a:off x="471960" y="2226600"/>
            <a:ext cx="8221320" cy="2401920"/>
          </a:xfrm>
          <a:prstGeom prst="rect">
            <a:avLst/>
          </a:prstGeom>
          <a:noFill/>
          <a:ln>
            <a:noFill/>
          </a:ln>
        </p:spPr>
        <p:style>
          <a:lnRef idx="0"/>
          <a:fillRef idx="0"/>
          <a:effectRef idx="0"/>
          <a:fontRef idx="minor"/>
        </p:style>
        <p:txBody>
          <a:bodyPr lIns="90000" rIns="90000" tIns="91440" bIns="91440">
            <a:noAutofit/>
          </a:bodyPr>
          <a:p>
            <a:pPr marL="457200" indent="-342360">
              <a:lnSpc>
                <a:spcPct val="115000"/>
              </a:lnSpc>
              <a:buClr>
                <a:srgbClr val="ffffff"/>
              </a:buClr>
              <a:buFont typeface="Arvo"/>
              <a:buChar char="●"/>
            </a:pPr>
            <a:r>
              <a:rPr b="0" lang="en-US" sz="1800" spc="-1" strike="noStrike">
                <a:solidFill>
                  <a:srgbClr val="ffffff"/>
                </a:solidFill>
                <a:latin typeface="Arvo"/>
                <a:ea typeface="Arvo"/>
              </a:rPr>
              <a:t>More integration with Samba, ability to checksum isos</a:t>
            </a:r>
            <a:endParaRPr b="0" lang="en-US" sz="1800" spc="-1" strike="noStrike">
              <a:latin typeface="Arial"/>
            </a:endParaRPr>
          </a:p>
          <a:p>
            <a:pPr marL="457200" indent="-342360">
              <a:lnSpc>
                <a:spcPct val="115000"/>
              </a:lnSpc>
              <a:buClr>
                <a:srgbClr val="ffffff"/>
              </a:buClr>
              <a:buFont typeface="Arvo"/>
              <a:buChar char="●"/>
            </a:pPr>
            <a:r>
              <a:rPr b="0" lang="en-US" sz="1800" spc="-1" strike="noStrike">
                <a:solidFill>
                  <a:srgbClr val="ffffff"/>
                </a:solidFill>
                <a:latin typeface="Arvo"/>
                <a:ea typeface="Arvo"/>
              </a:rPr>
              <a:t>Write a man page</a:t>
            </a:r>
            <a:endParaRPr b="0" lang="en-US" sz="1800" spc="-1" strike="noStrike">
              <a:latin typeface="Arial"/>
            </a:endParaRPr>
          </a:p>
          <a:p>
            <a:pPr marL="457200" indent="-342360">
              <a:lnSpc>
                <a:spcPct val="115000"/>
              </a:lnSpc>
              <a:spcAft>
                <a:spcPts val="1599"/>
              </a:spcAft>
              <a:buClr>
                <a:srgbClr val="ffffff"/>
              </a:buClr>
              <a:buFont typeface="Arvo"/>
              <a:buChar char="●"/>
            </a:pPr>
            <a:r>
              <a:rPr b="0" lang="en-US" sz="1800" spc="-1" strike="noStrike">
                <a:solidFill>
                  <a:srgbClr val="ffffff"/>
                </a:solidFill>
                <a:latin typeface="Arvo"/>
                <a:ea typeface="Arvo"/>
              </a:rPr>
              <a:t>Learn to make custom iso’s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71960" y="738720"/>
            <a:ext cx="8221320" cy="13269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4800" spc="-1" strike="noStrike">
                <a:solidFill>
                  <a:srgbClr val="5b93ce"/>
                </a:solidFill>
                <a:latin typeface="Montserrat"/>
                <a:ea typeface="Montserrat"/>
              </a:rPr>
              <a:t>Description</a:t>
            </a:r>
            <a:endParaRPr b="0" lang="en-US" sz="4800" spc="-1" strike="noStrike">
              <a:latin typeface="Arial"/>
            </a:endParaRPr>
          </a:p>
        </p:txBody>
      </p:sp>
      <p:sp>
        <p:nvSpPr>
          <p:cNvPr id="126" name="CustomShape 2"/>
          <p:cNvSpPr/>
          <p:nvPr/>
        </p:nvSpPr>
        <p:spPr>
          <a:xfrm>
            <a:off x="471960" y="2226600"/>
            <a:ext cx="8221320" cy="240192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pPr>
            <a:r>
              <a:rPr b="0" lang="en-US" sz="1800" spc="-1" strike="noStrike">
                <a:solidFill>
                  <a:srgbClr val="ffffff"/>
                </a:solidFill>
                <a:latin typeface="Arvo"/>
                <a:ea typeface="Arvo"/>
              </a:rPr>
              <a:t>A series of shell scripts designed to give a unix-like CLI for important tasks involving our KVM over IP infrastructure.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71960" y="738720"/>
            <a:ext cx="8221320" cy="13269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4800" spc="-1" strike="noStrike">
                <a:solidFill>
                  <a:srgbClr val="5b93ce"/>
                </a:solidFill>
                <a:latin typeface="Montserrat"/>
                <a:ea typeface="Montserrat"/>
              </a:rPr>
              <a:t>Features</a:t>
            </a:r>
            <a:endParaRPr b="0" lang="en-US" sz="4800" spc="-1" strike="noStrike">
              <a:latin typeface="Arial"/>
            </a:endParaRPr>
          </a:p>
        </p:txBody>
      </p:sp>
      <p:sp>
        <p:nvSpPr>
          <p:cNvPr id="128" name="CustomShape 2"/>
          <p:cNvSpPr/>
          <p:nvPr/>
        </p:nvSpPr>
        <p:spPr>
          <a:xfrm>
            <a:off x="471960" y="2226600"/>
            <a:ext cx="8221320" cy="2401920"/>
          </a:xfrm>
          <a:prstGeom prst="rect">
            <a:avLst/>
          </a:prstGeom>
          <a:noFill/>
          <a:ln>
            <a:noFill/>
          </a:ln>
        </p:spPr>
        <p:style>
          <a:lnRef idx="0"/>
          <a:fillRef idx="0"/>
          <a:effectRef idx="0"/>
          <a:fontRef idx="minor"/>
        </p:style>
        <p:txBody>
          <a:bodyPr lIns="90000" rIns="90000" tIns="91440" bIns="91440">
            <a:noAutofit/>
          </a:bodyPr>
          <a:p>
            <a:pPr marL="457200" indent="-342360">
              <a:lnSpc>
                <a:spcPct val="115000"/>
              </a:lnSpc>
              <a:buClr>
                <a:srgbClr val="ffffff"/>
              </a:buClr>
              <a:buFont typeface="Arvo"/>
              <a:buChar char="●"/>
            </a:pPr>
            <a:r>
              <a:rPr b="0" lang="en-US" sz="1800" spc="-1" strike="noStrike">
                <a:solidFill>
                  <a:srgbClr val="ffffff"/>
                </a:solidFill>
                <a:latin typeface="Arvo"/>
                <a:ea typeface="Arvo"/>
              </a:rPr>
              <a:t>Provide KVM access to staff and customers in a consistent way with secure passwords</a:t>
            </a:r>
            <a:endParaRPr b="0" lang="en-US" sz="1800" spc="-1" strike="noStrike">
              <a:latin typeface="Arial"/>
            </a:endParaRPr>
          </a:p>
          <a:p>
            <a:pPr marL="457200" indent="-342360">
              <a:lnSpc>
                <a:spcPct val="115000"/>
              </a:lnSpc>
              <a:buClr>
                <a:srgbClr val="ffffff"/>
              </a:buClr>
              <a:buFont typeface="Arvo"/>
              <a:buChar char="●"/>
            </a:pPr>
            <a:r>
              <a:rPr b="0" lang="en-US" sz="1800" spc="-1" strike="noStrike">
                <a:solidFill>
                  <a:srgbClr val="ffffff"/>
                </a:solidFill>
                <a:latin typeface="Arvo"/>
                <a:ea typeface="Arvo"/>
              </a:rPr>
              <a:t>Offer diagnostic features regarding our network and KVM available KVM units</a:t>
            </a:r>
            <a:endParaRPr b="0" lang="en-US" sz="1800" spc="-1" strike="noStrike">
              <a:latin typeface="Arial"/>
            </a:endParaRPr>
          </a:p>
          <a:p>
            <a:pPr marL="457200" indent="-342360">
              <a:lnSpc>
                <a:spcPct val="115000"/>
              </a:lnSpc>
              <a:spcAft>
                <a:spcPts val="1599"/>
              </a:spcAft>
              <a:buClr>
                <a:srgbClr val="ffffff"/>
              </a:buClr>
              <a:buFont typeface="Arvo"/>
              <a:buChar char="●"/>
            </a:pPr>
            <a:r>
              <a:rPr b="0" lang="en-US" sz="1800" spc="-1" strike="noStrike">
                <a:solidFill>
                  <a:srgbClr val="ffffff"/>
                </a:solidFill>
                <a:latin typeface="Arvo"/>
                <a:ea typeface="Arvo"/>
              </a:rPr>
              <a:t>Provide means to preload standard, specific rescue ISO’s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71960" y="738720"/>
            <a:ext cx="8221320" cy="13269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4800" spc="-1" strike="noStrike">
                <a:solidFill>
                  <a:srgbClr val="5b93ce"/>
                </a:solidFill>
                <a:latin typeface="Montserrat"/>
                <a:ea typeface="Montserrat"/>
              </a:rPr>
              <a:t>Planning - User Stories</a:t>
            </a:r>
            <a:endParaRPr b="0" lang="en-US" sz="4800" spc="-1" strike="noStrike">
              <a:latin typeface="Arial"/>
            </a:endParaRPr>
          </a:p>
        </p:txBody>
      </p:sp>
      <p:sp>
        <p:nvSpPr>
          <p:cNvPr id="130" name="CustomShape 2"/>
          <p:cNvSpPr/>
          <p:nvPr/>
        </p:nvSpPr>
        <p:spPr>
          <a:xfrm>
            <a:off x="471960" y="2226600"/>
            <a:ext cx="8221320" cy="240192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pPr>
            <a:r>
              <a:rPr b="0" lang="en-US" sz="1800" spc="-1" strike="noStrike">
                <a:solidFill>
                  <a:srgbClr val="ffffff"/>
                </a:solidFill>
                <a:latin typeface="Arvo"/>
                <a:ea typeface="Arvo"/>
              </a:rPr>
              <a:t>“</a:t>
            </a:r>
            <a:r>
              <a:rPr b="0" lang="en-US" sz="1800" spc="-1" strike="noStrike">
                <a:solidFill>
                  <a:srgbClr val="ffffff"/>
                </a:solidFill>
                <a:latin typeface="Arvo"/>
                <a:ea typeface="Arvo"/>
              </a:rPr>
              <a:t>As a technician, I want a command that pings kvms show I can tell if one is offline.” In production this is one of the most helpful features.</a:t>
            </a:r>
            <a:endParaRPr b="0" lang="en-US" sz="1800" spc="-1" strike="noStrike">
              <a:latin typeface="Arial"/>
            </a:endParaRPr>
          </a:p>
          <a:p>
            <a:pPr>
              <a:lnSpc>
                <a:spcPct val="115000"/>
              </a:lnSpc>
              <a:spcAft>
                <a:spcPts val="1599"/>
              </a:spcAft>
            </a:pPr>
            <a:r>
              <a:rPr b="0" lang="en-US" sz="1800" spc="-1" strike="noStrike">
                <a:solidFill>
                  <a:srgbClr val="ffffff"/>
                </a:solidFill>
                <a:latin typeface="Arvo"/>
                <a:ea typeface="Arvo"/>
              </a:rPr>
              <a:t>“</a:t>
            </a:r>
            <a:r>
              <a:rPr b="0" lang="en-US" sz="1800" spc="-1" strike="noStrike">
                <a:solidFill>
                  <a:srgbClr val="ffffff"/>
                </a:solidFill>
                <a:latin typeface="Arvo"/>
                <a:ea typeface="Arvo"/>
              </a:rPr>
              <a:t>As a network administrator, I want a command that ensures password compliance so that I know kvm login credentials are secure.” The program’s password and console launcher features were not separate, which hindered implementation of new commands. Half this program was refactoring.”</a:t>
            </a:r>
            <a:endParaRPr b="0" lang="en-US" sz="1800" spc="-1" strike="noStrike">
              <a:latin typeface="Arial"/>
            </a:endParaRPr>
          </a:p>
          <a:p>
            <a:pPr>
              <a:lnSpc>
                <a:spcPct val="115000"/>
              </a:lnSpc>
              <a:spcAft>
                <a:spcPts val="1599"/>
              </a:spcAft>
            </a:pPr>
            <a:endParaRPr b="0" lang="en-US" sz="1800" spc="-1" strike="noStrike">
              <a:latin typeface="Arial"/>
            </a:endParaRPr>
          </a:p>
          <a:p>
            <a:pPr>
              <a:lnSpc>
                <a:spcPct val="115000"/>
              </a:lnSpc>
              <a:spcAft>
                <a:spcPts val="1599"/>
              </a:spcAf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71960" y="2226960"/>
            <a:ext cx="8221320" cy="2401920"/>
          </a:xfrm>
          <a:prstGeom prst="rect">
            <a:avLst/>
          </a:prstGeom>
          <a:noFill/>
          <a:ln>
            <a:noFill/>
          </a:ln>
        </p:spPr>
        <p:style>
          <a:lnRef idx="0"/>
          <a:fillRef idx="0"/>
          <a:effectRef idx="0"/>
          <a:fontRef idx="minor"/>
        </p:style>
        <p:txBody>
          <a:bodyPr lIns="90000" rIns="90000" tIns="91440" bIns="91440">
            <a:noAutofit/>
          </a:bodyPr>
          <a:p>
            <a:pPr marL="457200" indent="-342360">
              <a:lnSpc>
                <a:spcPct val="115000"/>
              </a:lnSpc>
              <a:buClr>
                <a:srgbClr val="ffffff"/>
              </a:buClr>
              <a:buFont typeface="Arvo"/>
              <a:buChar char="●"/>
            </a:pPr>
            <a:r>
              <a:rPr b="0" lang="en-US" sz="1400" spc="-1" strike="noStrike">
                <a:solidFill>
                  <a:srgbClr val="ffffff"/>
                </a:solidFill>
                <a:latin typeface="Arvo"/>
                <a:ea typeface="Arvo"/>
              </a:rPr>
              <a:t>Getting the CLI syntax correct was a balance of a number of concerns. I wanted to make it easiest to start the launch in a secure way. (Least amount of typing) I also wanted the program to support some commands to issue to all our units (wildcards. So:</a:t>
            </a:r>
            <a:endParaRPr b="0" lang="en-US" sz="1400" spc="-1" strike="noStrike">
              <a:latin typeface="Arial"/>
            </a:endParaRPr>
          </a:p>
          <a:p>
            <a:pPr marL="457200" indent="-342360">
              <a:lnSpc>
                <a:spcPct val="115000"/>
              </a:lnSpc>
              <a:buClr>
                <a:srgbClr val="ffffff"/>
              </a:buClr>
              <a:buFont typeface="Arvo"/>
              <a:buChar char="●"/>
            </a:pPr>
            <a:r>
              <a:rPr b="0" lang="en-US" sz="1400" spc="-1" strike="noStrike">
                <a:solidFill>
                  <a:srgbClr val="ffffff"/>
                </a:solidFill>
                <a:latin typeface="Arvo"/>
                <a:ea typeface="Arvo"/>
              </a:rPr>
              <a:t>`kvm 1` launches a kvm console with a secure client password.</a:t>
            </a:r>
            <a:endParaRPr b="0" lang="en-US" sz="1400" spc="-1" strike="noStrike">
              <a:latin typeface="Arial"/>
            </a:endParaRPr>
          </a:p>
          <a:p>
            <a:pPr marL="457200" indent="-342360">
              <a:lnSpc>
                <a:spcPct val="115000"/>
              </a:lnSpc>
              <a:buClr>
                <a:srgbClr val="ffffff"/>
              </a:buClr>
              <a:buFont typeface="Arvo"/>
              <a:buChar char="●"/>
            </a:pPr>
            <a:r>
              <a:rPr b="0" lang="en-US" sz="1400" spc="-1" strike="noStrike">
                <a:solidFill>
                  <a:srgbClr val="ffffff"/>
                </a:solidFill>
                <a:latin typeface="Arvo"/>
                <a:ea typeface="Arvo"/>
              </a:rPr>
              <a:t>`kvm 0 ping` pings all kvm units to make sure they are live. (there was no kvm labeled 0, making it a perfect wildcard character.</a:t>
            </a:r>
            <a:endParaRPr b="0" lang="en-US" sz="1400" spc="-1" strike="noStrike">
              <a:latin typeface="Arial"/>
            </a:endParaRPr>
          </a:p>
          <a:p>
            <a:pPr marL="457200" indent="-342360">
              <a:lnSpc>
                <a:spcPct val="115000"/>
              </a:lnSpc>
              <a:buClr>
                <a:srgbClr val="ffffff"/>
              </a:buClr>
              <a:buFont typeface="Arvo"/>
              <a:buChar char="●"/>
            </a:pPr>
            <a:r>
              <a:rPr b="0" lang="en-US" sz="1400" spc="-1" strike="noStrike">
                <a:solidFill>
                  <a:srgbClr val="ffffff"/>
                </a:solidFill>
                <a:latin typeface="Arvo"/>
                <a:ea typeface="Arvo"/>
              </a:rPr>
              <a:t>`kvm [number] [command]` for any arbitrary command. Wildcards not guaranteed</a:t>
            </a:r>
            <a:endParaRPr b="0" lang="en-US" sz="1400" spc="-1" strike="noStrike">
              <a:latin typeface="Arial"/>
            </a:endParaRPr>
          </a:p>
          <a:p>
            <a:pPr marL="457200" indent="-342360">
              <a:lnSpc>
                <a:spcPct val="115000"/>
              </a:lnSpc>
              <a:buClr>
                <a:srgbClr val="ffffff"/>
              </a:buClr>
              <a:buFont typeface="Arvo"/>
              <a:buChar char="●"/>
            </a:pPr>
            <a:r>
              <a:rPr b="0" lang="en-US" sz="1400" spc="-1" strike="noStrike">
                <a:solidFill>
                  <a:srgbClr val="ffffff"/>
                </a:solidFill>
                <a:latin typeface="Arvo"/>
                <a:ea typeface="Arvo"/>
              </a:rPr>
              <a:t>to be supported for any given command.</a:t>
            </a:r>
            <a:endParaRPr b="0" lang="en-US" sz="1400" spc="-1" strike="noStrike">
              <a:latin typeface="Arial"/>
            </a:endParaRPr>
          </a:p>
        </p:txBody>
      </p:sp>
      <p:sp>
        <p:nvSpPr>
          <p:cNvPr id="132" name="CustomShape 2"/>
          <p:cNvSpPr/>
          <p:nvPr/>
        </p:nvSpPr>
        <p:spPr>
          <a:xfrm>
            <a:off x="471960" y="738720"/>
            <a:ext cx="8221320" cy="13269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4800" spc="-1" strike="noStrike">
                <a:solidFill>
                  <a:srgbClr val="5b93ce"/>
                </a:solidFill>
                <a:latin typeface="Montserrat"/>
                <a:ea typeface="Montserrat"/>
              </a:rPr>
              <a:t>Planning – CLI SYNTAX</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71960" y="738720"/>
            <a:ext cx="8221320" cy="13269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4800" spc="-1" strike="noStrike">
                <a:solidFill>
                  <a:srgbClr val="5b93ce"/>
                </a:solidFill>
                <a:latin typeface="Montserrat"/>
                <a:ea typeface="Montserrat"/>
              </a:rPr>
              <a:t>Technology Stack</a:t>
            </a:r>
            <a:endParaRPr b="0" lang="en-US" sz="4800" spc="-1" strike="noStrike">
              <a:latin typeface="Arial"/>
            </a:endParaRPr>
          </a:p>
        </p:txBody>
      </p:sp>
      <p:sp>
        <p:nvSpPr>
          <p:cNvPr id="134" name="CustomShape 2"/>
          <p:cNvSpPr/>
          <p:nvPr/>
        </p:nvSpPr>
        <p:spPr>
          <a:xfrm>
            <a:off x="471960" y="2226600"/>
            <a:ext cx="8221320" cy="2401920"/>
          </a:xfrm>
          <a:prstGeom prst="rect">
            <a:avLst/>
          </a:prstGeom>
          <a:noFill/>
          <a:ln>
            <a:noFill/>
          </a:ln>
        </p:spPr>
        <p:style>
          <a:lnRef idx="0"/>
          <a:fillRef idx="0"/>
          <a:effectRef idx="0"/>
          <a:fontRef idx="minor"/>
        </p:style>
        <p:txBody>
          <a:bodyPr lIns="90000" rIns="90000" tIns="91440" bIns="91440">
            <a:noAutofit/>
          </a:bodyPr>
          <a:p>
            <a:pPr marL="457200" indent="-342360">
              <a:lnSpc>
                <a:spcPct val="115000"/>
              </a:lnSpc>
              <a:buClr>
                <a:srgbClr val="ffffff"/>
              </a:buClr>
              <a:buFont typeface="Arvo"/>
              <a:buChar char="●"/>
            </a:pPr>
            <a:r>
              <a:rPr b="0" lang="en-US" sz="1800" spc="-1" strike="noStrike">
                <a:solidFill>
                  <a:srgbClr val="ffffff"/>
                </a:solidFill>
                <a:latin typeface="Arvo"/>
                <a:ea typeface="Arvo"/>
              </a:rPr>
              <a:t>Bash</a:t>
            </a:r>
            <a:endParaRPr b="0" lang="en-US" sz="1800" spc="-1" strike="noStrike">
              <a:latin typeface="Arial"/>
            </a:endParaRPr>
          </a:p>
          <a:p>
            <a:pPr marL="457200" indent="-342360">
              <a:lnSpc>
                <a:spcPct val="115000"/>
              </a:lnSpc>
              <a:buClr>
                <a:srgbClr val="ffffff"/>
              </a:buClr>
              <a:buFont typeface="Arvo"/>
              <a:buChar char="●"/>
            </a:pPr>
            <a:r>
              <a:rPr b="0" lang="en-US" sz="1800" spc="-1" strike="noStrike">
                <a:solidFill>
                  <a:srgbClr val="ffffff"/>
                </a:solidFill>
                <a:latin typeface="Arvo"/>
                <a:ea typeface="Arvo"/>
              </a:rPr>
              <a:t>Linux</a:t>
            </a:r>
            <a:endParaRPr b="0" lang="en-US" sz="1800" spc="-1" strike="noStrike">
              <a:latin typeface="Arial"/>
            </a:endParaRPr>
          </a:p>
          <a:p>
            <a:pPr marL="457200" indent="-342360">
              <a:lnSpc>
                <a:spcPct val="115000"/>
              </a:lnSpc>
              <a:buClr>
                <a:srgbClr val="ffffff"/>
              </a:buClr>
              <a:buFont typeface="Arvo"/>
              <a:buChar char="●"/>
            </a:pPr>
            <a:r>
              <a:rPr b="0" lang="en-US" sz="1800" spc="-1" strike="noStrike">
                <a:solidFill>
                  <a:srgbClr val="ffffff"/>
                </a:solidFill>
                <a:latin typeface="Arvo"/>
                <a:ea typeface="Arvo"/>
              </a:rPr>
              <a:t>KVM over IP</a:t>
            </a:r>
            <a:endParaRPr b="0" lang="en-US" sz="1800" spc="-1" strike="noStrike">
              <a:latin typeface="Arial"/>
            </a:endParaRPr>
          </a:p>
          <a:p>
            <a:pPr marL="457200" indent="-342360">
              <a:lnSpc>
                <a:spcPct val="115000"/>
              </a:lnSpc>
              <a:buClr>
                <a:srgbClr val="ffffff"/>
              </a:buClr>
              <a:buFont typeface="Arvo"/>
              <a:buChar char="●"/>
            </a:pPr>
            <a:r>
              <a:rPr b="0" lang="en-US" sz="1800" spc="-1" strike="noStrike">
                <a:solidFill>
                  <a:srgbClr val="ffffff"/>
                </a:solidFill>
                <a:latin typeface="Arvo"/>
                <a:ea typeface="Arvo"/>
              </a:rPr>
              <a:t>Samba</a:t>
            </a:r>
            <a:endParaRPr b="0" lang="en-US" sz="1800" spc="-1" strike="noStrike">
              <a:latin typeface="Arial"/>
            </a:endParaRPr>
          </a:p>
          <a:p>
            <a:pPr marL="457200" indent="-342360">
              <a:lnSpc>
                <a:spcPct val="115000"/>
              </a:lnSpc>
              <a:spcAft>
                <a:spcPts val="1599"/>
              </a:spcAft>
              <a:buClr>
                <a:srgbClr val="ffffff"/>
              </a:buClr>
              <a:buFont typeface="Arvo"/>
              <a:buChar char="●"/>
            </a:pPr>
            <a:r>
              <a:rPr b="0" lang="en-US" sz="1800" spc="-1" strike="noStrike">
                <a:solidFill>
                  <a:srgbClr val="ffffff"/>
                </a:solidFill>
                <a:latin typeface="Arvo"/>
                <a:ea typeface="Arvo"/>
              </a:rPr>
              <a:t>Curl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60800" y="2065320"/>
            <a:ext cx="8221320" cy="101196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1" lang="en-US" sz="4200" spc="-1" strike="noStrike">
                <a:solidFill>
                  <a:srgbClr val="5b93ce"/>
                </a:solidFill>
                <a:latin typeface="Montserrat"/>
                <a:ea typeface="Montserrat"/>
              </a:rPr>
              <a:t>Demo</a:t>
            </a:r>
            <a:endParaRPr b="0" lang="en-US" sz="4200" spc="-1" strike="noStrike">
              <a:latin typeface="Arial"/>
            </a:endParaRPr>
          </a:p>
          <a:p>
            <a:pPr>
              <a:lnSpc>
                <a:spcPct val="100000"/>
              </a:lnSpc>
            </a:pPr>
            <a:r>
              <a:rPr b="1" lang="en-US" sz="2400" spc="-1" strike="noStrike">
                <a:solidFill>
                  <a:srgbClr val="5b93ce"/>
                </a:solidFill>
                <a:latin typeface="Montserrat"/>
                <a:ea typeface="Montserrat"/>
              </a:rPr>
              <a:t>Features: kvm-ping (next slide),</a:t>
            </a:r>
            <a:endParaRPr b="0" lang="en-US" sz="2400" spc="-1" strike="noStrike">
              <a:latin typeface="Arial"/>
            </a:endParaRPr>
          </a:p>
          <a:p>
            <a:pPr>
              <a:lnSpc>
                <a:spcPct val="100000"/>
              </a:lnSpc>
            </a:pPr>
            <a:r>
              <a:rPr b="1" lang="en-US" sz="2400" spc="-1" strike="noStrike">
                <a:solidFill>
                  <a:srgbClr val="5b93ce"/>
                </a:solidFill>
                <a:latin typeface="Montserrat"/>
                <a:ea typeface="Montserrat"/>
              </a:rPr>
              <a:t>kvm-mount, kvm-launch (following slide)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 descr=""/>
          <p:cNvPicPr/>
          <p:nvPr/>
        </p:nvPicPr>
        <p:blipFill>
          <a:blip r:embed="rId1"/>
          <a:stretch/>
        </p:blipFill>
        <p:spPr>
          <a:xfrm>
            <a:off x="473040" y="3960"/>
            <a:ext cx="8229240" cy="51433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 descr=""/>
          <p:cNvPicPr/>
          <p:nvPr/>
        </p:nvPicPr>
        <p:blipFill>
          <a:blip r:embed="rId1"/>
          <a:stretch/>
        </p:blipFill>
        <p:spPr>
          <a:xfrm>
            <a:off x="473040" y="3960"/>
            <a:ext cx="8229240" cy="51433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TotalTime>
  <Application>LibreOffice/6.3.5.2$Linux_X86_64 LibreOffice_project/30$Build-2</Application>
  <Words>240</Words>
  <Paragraphs>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Anna Hexter</dc:creator>
  <dc:description/>
  <dc:language>en-US</dc:language>
  <cp:lastModifiedBy/>
  <dcterms:modified xsi:type="dcterms:W3CDTF">2020-05-29T16:52:37Z</dcterms:modified>
  <cp:revision>5</cp:revision>
  <dc:subject/>
  <dc:title>Project Name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9</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